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7" r:id="rId2"/>
    <p:sldId id="258" r:id="rId3"/>
    <p:sldId id="259" r:id="rId4"/>
    <p:sldId id="260" r:id="rId5"/>
    <p:sldId id="268" r:id="rId6"/>
    <p:sldId id="261" r:id="rId7"/>
    <p:sldId id="262" r:id="rId8"/>
    <p:sldId id="263" r:id="rId9"/>
    <p:sldId id="269" r:id="rId10"/>
    <p:sldId id="264" r:id="rId11"/>
    <p:sldId id="265" r:id="rId12"/>
    <p:sldId id="271" r:id="rId13"/>
    <p:sldId id="270" r:id="rId14"/>
    <p:sldId id="272" r:id="rId15"/>
    <p:sldId id="273" r:id="rId16"/>
    <p:sldId id="276" r:id="rId17"/>
    <p:sldId id="274" r:id="rId18"/>
    <p:sldId id="277" r:id="rId19"/>
    <p:sldId id="278" r:id="rId20"/>
    <p:sldId id="280" r:id="rId21"/>
    <p:sldId id="279" r:id="rId22"/>
    <p:sldId id="281" r:id="rId23"/>
    <p:sldId id="282" r:id="rId24"/>
    <p:sldId id="283" r:id="rId25"/>
    <p:sldId id="284" r:id="rId26"/>
    <p:sldId id="286" r:id="rId27"/>
    <p:sldId id="285" r:id="rId28"/>
    <p:sldId id="287" r:id="rId29"/>
    <p:sldId id="288" r:id="rId30"/>
    <p:sldId id="290" r:id="rId31"/>
    <p:sldId id="28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741A"/>
    <a:srgbClr val="F79C07"/>
    <a:srgbClr val="F9AC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66" autoAdjust="0"/>
    <p:restoredTop sz="94660"/>
  </p:normalViewPr>
  <p:slideViewPr>
    <p:cSldViewPr snapToGrid="0">
      <p:cViewPr>
        <p:scale>
          <a:sx n="90" d="100"/>
          <a:sy n="90" d="100"/>
        </p:scale>
        <p:origin x="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EBDA630D-06D0-47DF-A9B9-D9EBBF2E7B9B}" type="datetimeFigureOut">
              <a:rPr lang="en-US" smtClean="0"/>
              <a:t>6/26/2017</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109C7F5F-580C-4EFB-B156-12F4E04D0A85}"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53299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DA630D-06D0-47DF-A9B9-D9EBBF2E7B9B}"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C7F5F-580C-4EFB-B156-12F4E04D0A85}" type="slidenum">
              <a:rPr lang="en-US" smtClean="0"/>
              <a:t>‹#›</a:t>
            </a:fld>
            <a:endParaRPr lang="en-US"/>
          </a:p>
        </p:txBody>
      </p:sp>
    </p:spTree>
    <p:extLst>
      <p:ext uri="{BB962C8B-B14F-4D97-AF65-F5344CB8AC3E}">
        <p14:creationId xmlns:p14="http://schemas.microsoft.com/office/powerpoint/2010/main" val="977993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DA630D-06D0-47DF-A9B9-D9EBBF2E7B9B}"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C7F5F-580C-4EFB-B156-12F4E04D0A85}" type="slidenum">
              <a:rPr lang="en-US" smtClean="0"/>
              <a:t>‹#›</a:t>
            </a:fld>
            <a:endParaRPr lang="en-US"/>
          </a:p>
        </p:txBody>
      </p:sp>
    </p:spTree>
    <p:extLst>
      <p:ext uri="{BB962C8B-B14F-4D97-AF65-F5344CB8AC3E}">
        <p14:creationId xmlns:p14="http://schemas.microsoft.com/office/powerpoint/2010/main" val="785010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DA630D-06D0-47DF-A9B9-D9EBBF2E7B9B}"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C7F5F-580C-4EFB-B156-12F4E04D0A85}" type="slidenum">
              <a:rPr lang="en-US" smtClean="0"/>
              <a:t>‹#›</a:t>
            </a:fld>
            <a:endParaRPr lang="en-US"/>
          </a:p>
        </p:txBody>
      </p:sp>
    </p:spTree>
    <p:extLst>
      <p:ext uri="{BB962C8B-B14F-4D97-AF65-F5344CB8AC3E}">
        <p14:creationId xmlns:p14="http://schemas.microsoft.com/office/powerpoint/2010/main" val="1097345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EBDA630D-06D0-47DF-A9B9-D9EBBF2E7B9B}" type="datetimeFigureOut">
              <a:rPr lang="en-US" smtClean="0"/>
              <a:t>6/26/2017</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109C7F5F-580C-4EFB-B156-12F4E04D0A85}"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81960113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DA630D-06D0-47DF-A9B9-D9EBBF2E7B9B}" type="datetimeFigureOut">
              <a:rPr lang="en-US" smtClean="0"/>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C7F5F-580C-4EFB-B156-12F4E04D0A85}" type="slidenum">
              <a:rPr lang="en-US" smtClean="0"/>
              <a:t>‹#›</a:t>
            </a:fld>
            <a:endParaRPr lang="en-US"/>
          </a:p>
        </p:txBody>
      </p:sp>
    </p:spTree>
    <p:extLst>
      <p:ext uri="{BB962C8B-B14F-4D97-AF65-F5344CB8AC3E}">
        <p14:creationId xmlns:p14="http://schemas.microsoft.com/office/powerpoint/2010/main" val="153055445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DA630D-06D0-47DF-A9B9-D9EBBF2E7B9B}" type="datetimeFigureOut">
              <a:rPr lang="en-US" smtClean="0"/>
              <a:t>6/26/2017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9C7F5F-580C-4EFB-B156-12F4E04D0A85}" type="slidenum">
              <a:rPr lang="en-US" smtClean="0"/>
              <a:t>‹#›</a:t>
            </a:fld>
            <a:endParaRPr lang="en-US"/>
          </a:p>
        </p:txBody>
      </p:sp>
    </p:spTree>
    <p:extLst>
      <p:ext uri="{BB962C8B-B14F-4D97-AF65-F5344CB8AC3E}">
        <p14:creationId xmlns:p14="http://schemas.microsoft.com/office/powerpoint/2010/main" val="120439928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DA630D-06D0-47DF-A9B9-D9EBBF2E7B9B}" type="datetimeFigureOut">
              <a:rPr lang="en-US" smtClean="0"/>
              <a:t>6/26/2017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9C7F5F-580C-4EFB-B156-12F4E04D0A85}" type="slidenum">
              <a:rPr lang="en-US" smtClean="0"/>
              <a:t>‹#›</a:t>
            </a:fld>
            <a:endParaRPr lang="en-US"/>
          </a:p>
        </p:txBody>
      </p:sp>
    </p:spTree>
    <p:extLst>
      <p:ext uri="{BB962C8B-B14F-4D97-AF65-F5344CB8AC3E}">
        <p14:creationId xmlns:p14="http://schemas.microsoft.com/office/powerpoint/2010/main" val="8309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A630D-06D0-47DF-A9B9-D9EBBF2E7B9B}" type="datetimeFigureOut">
              <a:rPr lang="en-US" smtClean="0"/>
              <a:t>6/26/2017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9C7F5F-580C-4EFB-B156-12F4E04D0A85}" type="slidenum">
              <a:rPr lang="en-US" smtClean="0"/>
              <a:t>‹#›</a:t>
            </a:fld>
            <a:endParaRPr lang="en-US"/>
          </a:p>
        </p:txBody>
      </p:sp>
    </p:spTree>
    <p:extLst>
      <p:ext uri="{BB962C8B-B14F-4D97-AF65-F5344CB8AC3E}">
        <p14:creationId xmlns:p14="http://schemas.microsoft.com/office/powerpoint/2010/main" val="775402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EBDA630D-06D0-47DF-A9B9-D9EBBF2E7B9B}" type="datetimeFigureOut">
              <a:rPr lang="en-US" smtClean="0"/>
              <a:t>6/26/2017</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109C7F5F-580C-4EFB-B156-12F4E04D0A85}"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8596340"/>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EBDA630D-06D0-47DF-A9B9-D9EBBF2E7B9B}" type="datetimeFigureOut">
              <a:rPr lang="en-US" smtClean="0"/>
              <a:t>6/26/2017</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109C7F5F-580C-4EFB-B156-12F4E04D0A85}" type="slidenum">
              <a:rPr lang="en-US" smtClean="0"/>
              <a:t>‹#›</a:t>
            </a:fld>
            <a:endParaRPr lang="en-US"/>
          </a:p>
        </p:txBody>
      </p:sp>
    </p:spTree>
    <p:extLst>
      <p:ext uri="{BB962C8B-B14F-4D97-AF65-F5344CB8AC3E}">
        <p14:creationId xmlns:p14="http://schemas.microsoft.com/office/powerpoint/2010/main" val="3528846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EBDA630D-06D0-47DF-A9B9-D9EBBF2E7B9B}" type="datetimeFigureOut">
              <a:rPr lang="en-US" smtClean="0"/>
              <a:t>6/26/2017</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109C7F5F-580C-4EFB-B156-12F4E04D0A85}"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5452375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6687" y="2569029"/>
            <a:ext cx="8184939" cy="2590801"/>
          </a:xfrm>
        </p:spPr>
        <p:txBody>
          <a:bodyPr>
            <a:noAutofit/>
          </a:bodyPr>
          <a:lstStyle/>
          <a:p>
            <a:pPr algn="ctr"/>
            <a:r>
              <a:rPr lang="en-US" sz="9600" b="1" dirty="0" smtClean="0">
                <a:latin typeface="Cambria" panose="02040503050406030204" pitchFamily="18" charset="0"/>
              </a:rPr>
              <a:t/>
            </a:r>
            <a:br>
              <a:rPr lang="en-US" sz="9600" b="1" dirty="0" smtClean="0">
                <a:latin typeface="Cambria" panose="02040503050406030204" pitchFamily="18" charset="0"/>
              </a:rPr>
            </a:br>
            <a:r>
              <a:rPr lang="en-US" sz="9600" b="1" dirty="0" smtClean="0">
                <a:latin typeface="Cambria" panose="02040503050406030204" pitchFamily="18" charset="0"/>
              </a:rPr>
              <a:t>Essa eligibility scenarios</a:t>
            </a:r>
            <a:endParaRPr lang="en-US" sz="9600" b="1" dirty="0">
              <a:latin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49713"/>
            <a:ext cx="2108201" cy="2108201"/>
          </a:xfrm>
          <a:prstGeom prst="rect">
            <a:avLst/>
          </a:prstGeom>
        </p:spPr>
      </p:pic>
    </p:spTree>
    <p:extLst>
      <p:ext uri="{BB962C8B-B14F-4D97-AF65-F5344CB8AC3E}">
        <p14:creationId xmlns:p14="http://schemas.microsoft.com/office/powerpoint/2010/main" val="355263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4988" y="152400"/>
            <a:ext cx="11047412"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2800" b="1" dirty="0"/>
              <a:t> </a:t>
            </a:r>
            <a:r>
              <a:rPr lang="en-US" b="1" dirty="0">
                <a:solidFill>
                  <a:schemeClr val="tx2">
                    <a:lumMod val="90000"/>
                    <a:lumOff val="10000"/>
                  </a:schemeClr>
                </a:solidFill>
                <a:latin typeface="Cambria" panose="02040503050406030204" pitchFamily="18" charset="0"/>
              </a:rPr>
              <a:t>Scenario 3</a:t>
            </a:r>
          </a:p>
        </p:txBody>
      </p:sp>
      <p:sp>
        <p:nvSpPr>
          <p:cNvPr id="5" name="Rectangle 4"/>
          <p:cNvSpPr/>
          <p:nvPr/>
        </p:nvSpPr>
        <p:spPr>
          <a:xfrm>
            <a:off x="1143000" y="1676402"/>
            <a:ext cx="10210800" cy="4278094"/>
          </a:xfrm>
          <a:prstGeom prst="rect">
            <a:avLst/>
          </a:prstGeom>
        </p:spPr>
        <p:txBody>
          <a:bodyPr wrap="square">
            <a:spAutoFit/>
          </a:bodyPr>
          <a:lstStyle/>
          <a:p>
            <a:pPr algn="ctr"/>
            <a:endParaRPr lang="en-US" sz="2000" b="1" dirty="0"/>
          </a:p>
          <a:p>
            <a:pPr algn="ctr"/>
            <a:r>
              <a:rPr lang="en-US" sz="2800" dirty="0">
                <a:solidFill>
                  <a:srgbClr val="1E477C"/>
                </a:solidFill>
                <a:latin typeface="Calibri" charset="0"/>
              </a:rPr>
              <a:t>Lilia, Huber, and their 3 young children moved together from Oaxaca, Mexico to Elba, NY on August 1, 2015. Soon after the move (within 2 weeks) both Lilia and Huber obtained work packing onions. After the packing season ended on February 10, 2016, the family moved together to Cortland, NY, where Huber obtained work at an auto repair shop. The Recruiter identifies the family in Cortland on August 5, 2017. </a:t>
            </a:r>
            <a:endParaRPr lang="en-US" sz="2800" dirty="0" smtClean="0">
              <a:solidFill>
                <a:srgbClr val="1E477C"/>
              </a:solidFill>
              <a:latin typeface="Calibri" charset="0"/>
            </a:endParaRPr>
          </a:p>
          <a:p>
            <a:pPr algn="ctr"/>
            <a:endParaRPr lang="en-US" sz="2800" dirty="0">
              <a:solidFill>
                <a:srgbClr val="1E477C"/>
              </a:solidFill>
              <a:latin typeface="Calibri" charset="0"/>
            </a:endParaRPr>
          </a:p>
          <a:p>
            <a:pPr algn="ctr"/>
            <a:r>
              <a:rPr lang="en-US" sz="2800" dirty="0">
                <a:solidFill>
                  <a:srgbClr val="1E477C"/>
                </a:solidFill>
                <a:latin typeface="Calibri" charset="0"/>
              </a:rPr>
              <a:t>Are Huber and Lilia’s children eligible for the MEP?</a:t>
            </a:r>
            <a:endParaRPr lang="en-US" sz="2800" dirty="0"/>
          </a:p>
        </p:txBody>
      </p:sp>
      <p:cxnSp>
        <p:nvCxnSpPr>
          <p:cNvPr id="6" name="Straight Connector 5"/>
          <p:cNvCxnSpPr/>
          <p:nvPr/>
        </p:nvCxnSpPr>
        <p:spPr>
          <a:xfrm>
            <a:off x="609601"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2" y="-152400"/>
            <a:ext cx="1752600" cy="1752600"/>
          </a:xfrm>
          <a:prstGeom prst="rect">
            <a:avLst/>
          </a:prstGeom>
        </p:spPr>
      </p:pic>
    </p:spTree>
    <p:extLst>
      <p:ext uri="{BB962C8B-B14F-4D97-AF65-F5344CB8AC3E}">
        <p14:creationId xmlns:p14="http://schemas.microsoft.com/office/powerpoint/2010/main" val="194819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4988" y="152400"/>
            <a:ext cx="11047412"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2800" b="1" dirty="0"/>
              <a:t> </a:t>
            </a:r>
            <a:r>
              <a:rPr lang="en-US" b="1" dirty="0">
                <a:solidFill>
                  <a:schemeClr val="tx2">
                    <a:lumMod val="90000"/>
                    <a:lumOff val="10000"/>
                  </a:schemeClr>
                </a:solidFill>
                <a:latin typeface="Cambria" panose="02040503050406030204" pitchFamily="18" charset="0"/>
              </a:rPr>
              <a:t>Scenario 3</a:t>
            </a:r>
          </a:p>
        </p:txBody>
      </p:sp>
      <p:sp>
        <p:nvSpPr>
          <p:cNvPr id="5" name="Rectangle 4"/>
          <p:cNvSpPr/>
          <p:nvPr/>
        </p:nvSpPr>
        <p:spPr>
          <a:xfrm>
            <a:off x="1219200" y="1008870"/>
            <a:ext cx="10210800" cy="6001643"/>
          </a:xfrm>
          <a:prstGeom prst="rect">
            <a:avLst/>
          </a:prstGeom>
        </p:spPr>
        <p:txBody>
          <a:bodyPr wrap="square">
            <a:spAutoFit/>
          </a:bodyPr>
          <a:lstStyle/>
          <a:p>
            <a:pPr algn="ctr"/>
            <a:endParaRPr lang="en-US" sz="2000" b="1" dirty="0"/>
          </a:p>
          <a:p>
            <a:pPr algn="ctr">
              <a:buClr>
                <a:schemeClr val="accent1"/>
              </a:buClr>
            </a:pPr>
            <a:r>
              <a:rPr lang="en-US" dirty="0">
                <a:solidFill>
                  <a:srgbClr val="1E477C"/>
                </a:solidFill>
                <a:latin typeface="Calibri" charset="0"/>
              </a:rPr>
              <a:t>Are Huber and Lilia’s children eligible for the MEP? </a:t>
            </a:r>
            <a:r>
              <a:rPr lang="en-US" b="1" dirty="0">
                <a:solidFill>
                  <a:srgbClr val="00B050"/>
                </a:solidFill>
                <a:latin typeface="Calibri" charset="0"/>
              </a:rPr>
              <a:t>Yes</a:t>
            </a:r>
          </a:p>
          <a:p>
            <a:pPr algn="ctr">
              <a:buClr>
                <a:schemeClr val="accent1"/>
              </a:buClr>
            </a:pPr>
            <a:r>
              <a:rPr lang="en-US" dirty="0">
                <a:solidFill>
                  <a:srgbClr val="1E477C"/>
                </a:solidFill>
                <a:latin typeface="Calibri" charset="0"/>
              </a:rPr>
              <a:t>What is the QAD(s)? </a:t>
            </a:r>
            <a:r>
              <a:rPr lang="en-US" b="1" dirty="0">
                <a:solidFill>
                  <a:srgbClr val="1E477C"/>
                </a:solidFill>
                <a:latin typeface="Calibri" charset="0"/>
              </a:rPr>
              <a:t>8/1/2015 and 2/10/2016</a:t>
            </a:r>
            <a:endParaRPr lang="en-US" b="1" dirty="0">
              <a:solidFill>
                <a:srgbClr val="00B050"/>
              </a:solidFill>
              <a:latin typeface="Calibri" charset="0"/>
            </a:endParaRPr>
          </a:p>
          <a:p>
            <a:pPr marL="342900" indent="-342900">
              <a:buClr>
                <a:srgbClr val="C00000"/>
              </a:buClr>
              <a:buFont typeface="Wingdings" charset="2"/>
              <a:buChar char="Ø"/>
            </a:pPr>
            <a:endParaRPr lang="en-US" sz="1400" dirty="0">
              <a:solidFill>
                <a:srgbClr val="1E477C"/>
              </a:solidFill>
              <a:latin typeface="Calibri" charset="0"/>
            </a:endParaRPr>
          </a:p>
          <a:p>
            <a:pPr marL="342900" indent="-342900">
              <a:buClr>
                <a:schemeClr val="accent1"/>
              </a:buClr>
              <a:buFont typeface="Wingdings" charset="2"/>
              <a:buChar char="Ø"/>
            </a:pPr>
            <a:r>
              <a:rPr lang="en-US" sz="2000" b="1" dirty="0">
                <a:solidFill>
                  <a:srgbClr val="1E477C"/>
                </a:solidFill>
                <a:latin typeface="Calibri" charset="0"/>
              </a:rPr>
              <a:t>Migratory Agricultural Worker: </a:t>
            </a:r>
            <a:r>
              <a:rPr lang="en-US" sz="2000" dirty="0">
                <a:solidFill>
                  <a:srgbClr val="1E477C"/>
                </a:solidFill>
                <a:latin typeface="Calibri" charset="0"/>
              </a:rPr>
              <a:t>Is the parent/guardian/spouse or the child himself a Migratory Agricultural Worker? </a:t>
            </a:r>
            <a:r>
              <a:rPr lang="en-US" sz="2000" b="1" dirty="0">
                <a:solidFill>
                  <a:srgbClr val="00B050"/>
                </a:solidFill>
                <a:latin typeface="Calibri" charset="0"/>
              </a:rPr>
              <a:t>Yes.</a:t>
            </a:r>
            <a:r>
              <a:rPr lang="en-US" sz="2000" b="1" dirty="0">
                <a:solidFill>
                  <a:srgbClr val="1E477C"/>
                </a:solidFill>
                <a:latin typeface="Calibri" charset="0"/>
              </a:rPr>
              <a:t> </a:t>
            </a:r>
            <a:r>
              <a:rPr lang="en-US" sz="2000" b="1" dirty="0">
                <a:solidFill>
                  <a:srgbClr val="00B050"/>
                </a:solidFill>
                <a:latin typeface="Calibri" charset="0"/>
              </a:rPr>
              <a:t>The children’s parents are Migratory Agricultural Workers because they made a qualifying move in the preceding 36 months, soon after which they engaged in new qualifying work.</a:t>
            </a:r>
          </a:p>
          <a:p>
            <a:pPr>
              <a:buClr>
                <a:schemeClr val="accent1"/>
              </a:buClr>
            </a:pPr>
            <a:endParaRPr lang="en-US" sz="2000" b="1" dirty="0">
              <a:solidFill>
                <a:srgbClr val="1E477C"/>
              </a:solidFill>
              <a:latin typeface="Calibri" charset="0"/>
            </a:endParaRPr>
          </a:p>
          <a:p>
            <a:pPr marL="342900" indent="-342900">
              <a:buClr>
                <a:schemeClr val="accent1"/>
              </a:buClr>
              <a:buFont typeface="Wingdings" charset="2"/>
              <a:buChar char="Ø"/>
            </a:pPr>
            <a:r>
              <a:rPr lang="en-US" sz="2000" b="1" dirty="0">
                <a:solidFill>
                  <a:srgbClr val="1E477C"/>
                </a:solidFill>
                <a:latin typeface="Calibri" charset="0"/>
              </a:rPr>
              <a:t>Qualifying Move: </a:t>
            </a:r>
            <a:r>
              <a:rPr lang="en-US" sz="2000" dirty="0">
                <a:solidFill>
                  <a:srgbClr val="1E477C"/>
                </a:solidFill>
                <a:latin typeface="Calibri" charset="0"/>
              </a:rPr>
              <a:t>Did the children make a “Qualifying Move” (Due to economic necessity, from one residence to another, and from one school district to another) within the preceding 36 months? </a:t>
            </a:r>
            <a:r>
              <a:rPr lang="en-US" sz="2000" b="1" dirty="0">
                <a:solidFill>
                  <a:srgbClr val="00B050"/>
                </a:solidFill>
                <a:latin typeface="Calibri" charset="0"/>
              </a:rPr>
              <a:t>Yes- They made 2 Qualifying Moves</a:t>
            </a:r>
          </a:p>
          <a:p>
            <a:pPr marL="342900" indent="-342900">
              <a:buClr>
                <a:schemeClr val="accent1"/>
              </a:buClr>
              <a:buFont typeface="Wingdings" charset="2"/>
              <a:buChar char="Ø"/>
            </a:pPr>
            <a:endParaRPr lang="en-US" sz="2000" b="1" dirty="0"/>
          </a:p>
          <a:p>
            <a:pPr marL="342900" indent="-342900">
              <a:buClr>
                <a:schemeClr val="accent1"/>
              </a:buClr>
              <a:buFont typeface="Wingdings" charset="2"/>
              <a:buChar char="Ø"/>
            </a:pPr>
            <a:r>
              <a:rPr lang="en-US" sz="2000" b="1" dirty="0">
                <a:solidFill>
                  <a:srgbClr val="1E477C"/>
                </a:solidFill>
                <a:latin typeface="Calibri" charset="0"/>
              </a:rPr>
              <a:t>Child:</a:t>
            </a:r>
            <a:r>
              <a:rPr lang="en-US" sz="2000" dirty="0">
                <a:solidFill>
                  <a:srgbClr val="1E477C"/>
                </a:solidFill>
                <a:latin typeface="Calibri" charset="0"/>
              </a:rPr>
              <a:t> Are the children under the age of 22 and still entitled to a free public education in the state?</a:t>
            </a:r>
            <a:r>
              <a:rPr lang="en-US" sz="2000" b="1" dirty="0">
                <a:solidFill>
                  <a:srgbClr val="1E477C"/>
                </a:solidFill>
                <a:latin typeface="Calibri" charset="0"/>
              </a:rPr>
              <a:t> </a:t>
            </a:r>
            <a:r>
              <a:rPr lang="en-US" sz="2000" b="1" dirty="0">
                <a:solidFill>
                  <a:srgbClr val="00B050"/>
                </a:solidFill>
                <a:latin typeface="Calibri" charset="0"/>
              </a:rPr>
              <a:t>Yes</a:t>
            </a:r>
            <a:r>
              <a:rPr lang="en-US" sz="2000" b="1" dirty="0">
                <a:solidFill>
                  <a:srgbClr val="1E477C"/>
                </a:solidFill>
                <a:latin typeface="Calibri" charset="0"/>
              </a:rPr>
              <a:t> </a:t>
            </a:r>
          </a:p>
          <a:p>
            <a:pPr>
              <a:buClr>
                <a:schemeClr val="accent1"/>
              </a:buClr>
            </a:pPr>
            <a:endParaRPr lang="en-US" sz="1400" dirty="0">
              <a:solidFill>
                <a:srgbClr val="1E477C"/>
              </a:solidFill>
              <a:latin typeface="Calibri" charset="0"/>
            </a:endParaRPr>
          </a:p>
          <a:p>
            <a:pPr marL="342900" indent="-342900">
              <a:buClr>
                <a:schemeClr val="accent1"/>
              </a:buClr>
              <a:buFont typeface="Wingdings" charset="2"/>
              <a:buChar char="Ø"/>
            </a:pPr>
            <a:r>
              <a:rPr lang="en-US" sz="2000" b="1" dirty="0">
                <a:solidFill>
                  <a:srgbClr val="1E477C"/>
                </a:solidFill>
                <a:latin typeface="Calibri" charset="0"/>
              </a:rPr>
              <a:t>With/To Join: </a:t>
            </a:r>
            <a:r>
              <a:rPr lang="en-US" sz="2000" dirty="0">
                <a:solidFill>
                  <a:srgbClr val="1E477C"/>
                </a:solidFill>
                <a:latin typeface="Calibri" charset="0"/>
              </a:rPr>
              <a:t>Did the children make the Qualifying Move on their own as or with/to join a parent/guardian/spouse who is a Migratory Agricultural Worker? </a:t>
            </a:r>
            <a:r>
              <a:rPr lang="en-US" sz="2000" b="1" dirty="0">
                <a:solidFill>
                  <a:srgbClr val="00B050"/>
                </a:solidFill>
                <a:latin typeface="Calibri" charset="0"/>
              </a:rPr>
              <a:t>Yes</a:t>
            </a:r>
          </a:p>
          <a:p>
            <a:pPr>
              <a:buClr>
                <a:schemeClr val="accent1"/>
              </a:buClr>
            </a:pPr>
            <a:endParaRPr lang="en-US" sz="1400" dirty="0">
              <a:solidFill>
                <a:srgbClr val="1E477C"/>
              </a:solidFill>
              <a:latin typeface="Calibri" charset="0"/>
            </a:endParaRPr>
          </a:p>
          <a:p>
            <a:pPr>
              <a:buClr>
                <a:schemeClr val="accent1"/>
              </a:buClr>
            </a:pPr>
            <a:endParaRPr lang="en-US" sz="1400" dirty="0">
              <a:solidFill>
                <a:srgbClr val="1E477C"/>
              </a:solidFill>
              <a:latin typeface="Calibri" charset="0"/>
            </a:endParaRPr>
          </a:p>
        </p:txBody>
      </p:sp>
      <p:cxnSp>
        <p:nvCxnSpPr>
          <p:cNvPr id="6" name="Straight Connector 5"/>
          <p:cNvCxnSpPr/>
          <p:nvPr/>
        </p:nvCxnSpPr>
        <p:spPr>
          <a:xfrm>
            <a:off x="609601"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2" y="-152400"/>
            <a:ext cx="1752600" cy="1752600"/>
          </a:xfrm>
          <a:prstGeom prst="rect">
            <a:avLst/>
          </a:prstGeom>
        </p:spPr>
      </p:pic>
    </p:spTree>
    <p:extLst>
      <p:ext uri="{BB962C8B-B14F-4D97-AF65-F5344CB8AC3E}">
        <p14:creationId xmlns:p14="http://schemas.microsoft.com/office/powerpoint/2010/main" val="95101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5-Point Star 11"/>
          <p:cNvSpPr/>
          <p:nvPr/>
        </p:nvSpPr>
        <p:spPr>
          <a:xfrm>
            <a:off x="1146988" y="4302191"/>
            <a:ext cx="304800" cy="304800"/>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5-Point Star 12"/>
          <p:cNvSpPr/>
          <p:nvPr/>
        </p:nvSpPr>
        <p:spPr>
          <a:xfrm>
            <a:off x="1146988" y="4704312"/>
            <a:ext cx="304800" cy="304800"/>
          </a:xfrm>
          <a:prstGeom prst="star5">
            <a:avLst/>
          </a:prstGeom>
          <a:solidFill>
            <a:srgbClr val="E88440"/>
          </a:solidFill>
          <a:ln>
            <a:solidFill>
              <a:srgbClr val="E8844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p:cNvSpPr/>
          <p:nvPr/>
        </p:nvSpPr>
        <p:spPr>
          <a:xfrm>
            <a:off x="1146988" y="5946120"/>
            <a:ext cx="304800" cy="3048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p:cNvSpPr/>
          <p:nvPr/>
        </p:nvSpPr>
        <p:spPr>
          <a:xfrm>
            <a:off x="1146988" y="5549113"/>
            <a:ext cx="304800" cy="304800"/>
          </a:xfrm>
          <a:prstGeom prst="ellipse">
            <a:avLst/>
          </a:prstGeom>
          <a:solidFill>
            <a:srgbClr val="E88440"/>
          </a:solidFill>
          <a:ln>
            <a:solidFill>
              <a:srgbClr val="E8844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1451788" y="4204503"/>
            <a:ext cx="10210800" cy="2169825"/>
          </a:xfrm>
          <a:prstGeom prst="rect">
            <a:avLst/>
          </a:prstGeom>
          <a:noFill/>
        </p:spPr>
        <p:txBody>
          <a:bodyPr wrap="square" rtlCol="0">
            <a:spAutoFit/>
          </a:bodyPr>
          <a:lstStyle/>
          <a:p>
            <a:pPr>
              <a:lnSpc>
                <a:spcPct val="150000"/>
              </a:lnSpc>
            </a:pPr>
            <a:r>
              <a:rPr lang="en-US" b="1" dirty="0">
                <a:latin typeface="Calibri" panose="020F0502020204030204" pitchFamily="34" charset="0"/>
                <a:cs typeface="Calibri" panose="020F0502020204030204" pitchFamily="34" charset="0"/>
              </a:rPr>
              <a:t>August 1, 2015- </a:t>
            </a:r>
            <a:r>
              <a:rPr lang="en-US" dirty="0">
                <a:latin typeface="Calibri" panose="020F0502020204030204" pitchFamily="34" charset="0"/>
                <a:cs typeface="Calibri" panose="020F0502020204030204" pitchFamily="34" charset="0"/>
              </a:rPr>
              <a:t>Lilia and Huber become Migratory Agricultural Workers.</a:t>
            </a:r>
          </a:p>
          <a:p>
            <a:pPr>
              <a:lnSpc>
                <a:spcPct val="150000"/>
              </a:lnSpc>
            </a:pPr>
            <a:r>
              <a:rPr lang="en-US" b="1" dirty="0">
                <a:latin typeface="Calibri" panose="020F0502020204030204" pitchFamily="34" charset="0"/>
                <a:cs typeface="Calibri" panose="020F0502020204030204" pitchFamily="34" charset="0"/>
              </a:rPr>
              <a:t>August 1, 2015- </a:t>
            </a:r>
            <a:r>
              <a:rPr lang="en-US" dirty="0">
                <a:latin typeface="Calibri" panose="020F0502020204030204" pitchFamily="34" charset="0"/>
                <a:cs typeface="Calibri" panose="020F0502020204030204" pitchFamily="34" charset="0"/>
              </a:rPr>
              <a:t>The 3 children become eligible for MEP services after making a Qualifying Move.</a:t>
            </a:r>
          </a:p>
          <a:p>
            <a:pPr>
              <a:lnSpc>
                <a:spcPct val="150000"/>
              </a:lnSpc>
            </a:pPr>
            <a:r>
              <a:rPr lang="en-US" b="1" dirty="0">
                <a:latin typeface="Calibri" panose="020F0502020204030204" pitchFamily="34" charset="0"/>
                <a:cs typeface="Calibri" panose="020F0502020204030204" pitchFamily="34" charset="0"/>
              </a:rPr>
              <a:t>February 10, 2016- </a:t>
            </a:r>
            <a:r>
              <a:rPr lang="en-US" dirty="0">
                <a:latin typeface="Calibri" panose="020F0502020204030204" pitchFamily="34" charset="0"/>
                <a:cs typeface="Calibri" panose="020F0502020204030204" pitchFamily="34" charset="0"/>
              </a:rPr>
              <a:t>The 3 children make another Qualifying Move and their 36 month MEP eligibility resets.</a:t>
            </a:r>
          </a:p>
          <a:p>
            <a:pPr>
              <a:lnSpc>
                <a:spcPct val="150000"/>
              </a:lnSpc>
            </a:pPr>
            <a:r>
              <a:rPr lang="en-US" b="1" dirty="0">
                <a:latin typeface="Calibri" panose="020F0502020204030204" pitchFamily="34" charset="0"/>
                <a:cs typeface="Calibri" panose="020F0502020204030204" pitchFamily="34" charset="0"/>
              </a:rPr>
              <a:t>August 1, 2018- </a:t>
            </a:r>
            <a:r>
              <a:rPr lang="en-US" dirty="0">
                <a:latin typeface="Calibri" panose="020F0502020204030204" pitchFamily="34" charset="0"/>
                <a:cs typeface="Calibri" panose="020F0502020204030204" pitchFamily="34" charset="0"/>
              </a:rPr>
              <a:t>Lilia and Huber’s eligibility as Migratory Agricultural Workers expires. </a:t>
            </a:r>
          </a:p>
          <a:p>
            <a:pPr>
              <a:lnSpc>
                <a:spcPct val="150000"/>
              </a:lnSpc>
            </a:pPr>
            <a:r>
              <a:rPr lang="en-US" b="1" dirty="0">
                <a:latin typeface="Calibri" panose="020F0502020204030204" pitchFamily="34" charset="0"/>
                <a:cs typeface="Calibri" panose="020F0502020204030204" pitchFamily="34" charset="0"/>
              </a:rPr>
              <a:t>February 10, 2019- </a:t>
            </a:r>
            <a:r>
              <a:rPr lang="en-US" dirty="0">
                <a:latin typeface="Calibri" panose="020F0502020204030204" pitchFamily="34" charset="0"/>
                <a:cs typeface="Calibri" panose="020F0502020204030204" pitchFamily="34" charset="0"/>
              </a:rPr>
              <a:t>The children’s eligibility for the MEP expires. </a:t>
            </a:r>
          </a:p>
        </p:txBody>
      </p:sp>
      <p:pic>
        <p:nvPicPr>
          <p:cNvPr id="3" name="Picture 2"/>
          <p:cNvPicPr>
            <a:picLocks noChangeAspect="1"/>
          </p:cNvPicPr>
          <p:nvPr/>
        </p:nvPicPr>
        <p:blipFill rotWithShape="1">
          <a:blip r:embed="rId2">
            <a:clrChange>
              <a:clrFrom>
                <a:srgbClr val="FFFFFF"/>
              </a:clrFrom>
              <a:clrTo>
                <a:srgbClr val="FFFFFF">
                  <a:alpha val="0"/>
                </a:srgbClr>
              </a:clrTo>
            </a:clrChange>
          </a:blip>
          <a:srcRect l="18852" t="36064" r="18852" b="27050"/>
          <a:stretch/>
        </p:blipFill>
        <p:spPr>
          <a:xfrm>
            <a:off x="1453917" y="304510"/>
            <a:ext cx="9605188" cy="3791521"/>
          </a:xfrm>
          <a:prstGeom prst="rect">
            <a:avLst/>
          </a:prstGeom>
        </p:spPr>
      </p:pic>
      <p:sp>
        <p:nvSpPr>
          <p:cNvPr id="16" name="5-Point Star 15"/>
          <p:cNvSpPr/>
          <p:nvPr/>
        </p:nvSpPr>
        <p:spPr>
          <a:xfrm>
            <a:off x="1146988" y="5128301"/>
            <a:ext cx="304800" cy="304800"/>
          </a:xfrm>
          <a:prstGeom prst="star5">
            <a:avLst/>
          </a:prstGeom>
          <a:solidFill>
            <a:srgbClr val="E88440"/>
          </a:solidFill>
          <a:ln>
            <a:solidFill>
              <a:srgbClr val="E8844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62364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577" t="16211" r="37082" b="7271"/>
          <a:stretch/>
        </p:blipFill>
        <p:spPr>
          <a:xfrm>
            <a:off x="2488169" y="156029"/>
            <a:ext cx="7215662" cy="6651171"/>
          </a:xfrm>
          <a:prstGeom prst="rect">
            <a:avLst/>
          </a:prstGeom>
        </p:spPr>
      </p:pic>
      <p:sp>
        <p:nvSpPr>
          <p:cNvPr id="3" name="TextBox 2"/>
          <p:cNvSpPr txBox="1"/>
          <p:nvPr/>
        </p:nvSpPr>
        <p:spPr>
          <a:xfrm>
            <a:off x="2590800" y="732972"/>
            <a:ext cx="1763486"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Elba/NY/USA</a:t>
            </a:r>
            <a:endParaRPr lang="en-US" sz="1200" b="1" dirty="0">
              <a:latin typeface="Calibri" panose="020F0502020204030204" pitchFamily="34" charset="0"/>
              <a:cs typeface="Calibri" panose="020F0502020204030204" pitchFamily="34" charset="0"/>
            </a:endParaRPr>
          </a:p>
        </p:txBody>
      </p:sp>
      <p:sp>
        <p:nvSpPr>
          <p:cNvPr id="4" name="TextBox 3"/>
          <p:cNvSpPr txBox="1"/>
          <p:nvPr/>
        </p:nvSpPr>
        <p:spPr>
          <a:xfrm>
            <a:off x="5384800" y="732971"/>
            <a:ext cx="4114800" cy="277000"/>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Cortland CSD/Cortland/NY</a:t>
            </a:r>
            <a:endParaRPr lang="en-US" sz="1200" b="1" dirty="0">
              <a:latin typeface="Calibri" panose="020F0502020204030204" pitchFamily="34" charset="0"/>
              <a:cs typeface="Calibri" panose="020F0502020204030204" pitchFamily="34" charset="0"/>
            </a:endParaRPr>
          </a:p>
        </p:txBody>
      </p:sp>
      <p:sp>
        <p:nvSpPr>
          <p:cNvPr id="5" name="TextBox 4"/>
          <p:cNvSpPr txBox="1"/>
          <p:nvPr/>
        </p:nvSpPr>
        <p:spPr>
          <a:xfrm>
            <a:off x="4180114" y="1197429"/>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6" name="TextBox 5"/>
          <p:cNvSpPr txBox="1"/>
          <p:nvPr/>
        </p:nvSpPr>
        <p:spPr>
          <a:xfrm>
            <a:off x="3592286" y="1474428"/>
            <a:ext cx="2256971"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Huber and Lilia</a:t>
            </a:r>
            <a:endParaRPr lang="en-US" sz="1200" b="1" dirty="0">
              <a:latin typeface="Calibri" panose="020F0502020204030204" pitchFamily="34" charset="0"/>
              <a:cs typeface="Calibri" panose="020F0502020204030204" pitchFamily="34" charset="0"/>
            </a:endParaRPr>
          </a:p>
        </p:txBody>
      </p:sp>
      <p:sp>
        <p:nvSpPr>
          <p:cNvPr id="7" name="TextBox 6"/>
          <p:cNvSpPr txBox="1"/>
          <p:nvPr/>
        </p:nvSpPr>
        <p:spPr>
          <a:xfrm>
            <a:off x="7541202" y="1474427"/>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8" name="TextBox 7"/>
          <p:cNvSpPr txBox="1"/>
          <p:nvPr/>
        </p:nvSpPr>
        <p:spPr>
          <a:xfrm>
            <a:off x="4557484" y="2387602"/>
            <a:ext cx="1008745" cy="27576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02/10/2016</a:t>
            </a:r>
            <a:endParaRPr lang="en-US" sz="1200" b="1" dirty="0">
              <a:latin typeface="Calibri" panose="020F0502020204030204" pitchFamily="34" charset="0"/>
              <a:cs typeface="Calibri" panose="020F0502020204030204" pitchFamily="34" charset="0"/>
            </a:endParaRPr>
          </a:p>
        </p:txBody>
      </p:sp>
      <p:sp>
        <p:nvSpPr>
          <p:cNvPr id="9" name="TextBox 8"/>
          <p:cNvSpPr txBox="1"/>
          <p:nvPr/>
        </p:nvSpPr>
        <p:spPr>
          <a:xfrm>
            <a:off x="5642427" y="2634342"/>
            <a:ext cx="780144"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08/01/15</a:t>
            </a:r>
            <a:endParaRPr lang="en-US" sz="1200" b="1" dirty="0">
              <a:latin typeface="Calibri" panose="020F0502020204030204" pitchFamily="34" charset="0"/>
              <a:cs typeface="Calibri" panose="020F0502020204030204" pitchFamily="34" charset="0"/>
            </a:endParaRPr>
          </a:p>
        </p:txBody>
      </p:sp>
      <p:sp>
        <p:nvSpPr>
          <p:cNvPr id="10" name="TextBox 9"/>
          <p:cNvSpPr txBox="1"/>
          <p:nvPr/>
        </p:nvSpPr>
        <p:spPr>
          <a:xfrm>
            <a:off x="2590799" y="2911341"/>
            <a:ext cx="1698171" cy="274545"/>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Oaxaca/OA/MEX</a:t>
            </a:r>
            <a:endParaRPr lang="en-US" sz="1200" b="1" dirty="0">
              <a:latin typeface="Calibri" panose="020F0502020204030204" pitchFamily="34" charset="0"/>
              <a:cs typeface="Calibri" panose="020F0502020204030204" pitchFamily="34" charset="0"/>
            </a:endParaRPr>
          </a:p>
        </p:txBody>
      </p:sp>
      <p:sp>
        <p:nvSpPr>
          <p:cNvPr id="11" name="TextBox 10"/>
          <p:cNvSpPr txBox="1"/>
          <p:nvPr/>
        </p:nvSpPr>
        <p:spPr>
          <a:xfrm>
            <a:off x="5297714" y="2911341"/>
            <a:ext cx="4101316"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Elba CSD/Elba/NY</a:t>
            </a:r>
            <a:endParaRPr lang="en-US" sz="1200" b="1" dirty="0">
              <a:latin typeface="Calibri" panose="020F0502020204030204" pitchFamily="34" charset="0"/>
              <a:cs typeface="Calibri" panose="020F0502020204030204" pitchFamily="34" charset="0"/>
            </a:endParaRPr>
          </a:p>
        </p:txBody>
      </p:sp>
      <p:sp>
        <p:nvSpPr>
          <p:cNvPr id="12" name="TextBox 11"/>
          <p:cNvSpPr txBox="1"/>
          <p:nvPr/>
        </p:nvSpPr>
        <p:spPr>
          <a:xfrm>
            <a:off x="2932916" y="3204615"/>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13" name="TextBox 12"/>
          <p:cNvSpPr txBox="1"/>
          <p:nvPr/>
        </p:nvSpPr>
        <p:spPr>
          <a:xfrm>
            <a:off x="2932914" y="4232195"/>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14" name="TextBox 13"/>
          <p:cNvSpPr txBox="1"/>
          <p:nvPr/>
        </p:nvSpPr>
        <p:spPr>
          <a:xfrm>
            <a:off x="2932915" y="4509194"/>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16" name="TextBox 15"/>
          <p:cNvSpPr txBox="1"/>
          <p:nvPr/>
        </p:nvSpPr>
        <p:spPr>
          <a:xfrm>
            <a:off x="3976915" y="3976915"/>
            <a:ext cx="2315028"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Packing Onions</a:t>
            </a:r>
            <a:endParaRPr lang="en-US" sz="1200" b="1" dirty="0">
              <a:latin typeface="Calibri" panose="020F0502020204030204" pitchFamily="34" charset="0"/>
              <a:cs typeface="Calibri" panose="020F0502020204030204" pitchFamily="34" charset="0"/>
            </a:endParaRPr>
          </a:p>
        </p:txBody>
      </p:sp>
      <p:sp>
        <p:nvSpPr>
          <p:cNvPr id="17" name="TextBox 16"/>
          <p:cNvSpPr txBox="1"/>
          <p:nvPr/>
        </p:nvSpPr>
        <p:spPr>
          <a:xfrm>
            <a:off x="6601403" y="5508061"/>
            <a:ext cx="2315028" cy="461665"/>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Packing Plant Name</a:t>
            </a:r>
          </a:p>
          <a:p>
            <a:pPr algn="ctr"/>
            <a:r>
              <a:rPr lang="en-US" sz="1200" b="1" dirty="0" smtClean="0">
                <a:latin typeface="Calibri" panose="020F0502020204030204" pitchFamily="34" charset="0"/>
                <a:cs typeface="Calibri" panose="020F0502020204030204" pitchFamily="34" charset="0"/>
              </a:rPr>
              <a:t>Address</a:t>
            </a:r>
          </a:p>
        </p:txBody>
      </p:sp>
      <p:sp>
        <p:nvSpPr>
          <p:cNvPr id="18" name="TextBox 17"/>
          <p:cNvSpPr txBox="1"/>
          <p:nvPr/>
        </p:nvSpPr>
        <p:spPr>
          <a:xfrm>
            <a:off x="7766174" y="455972"/>
            <a:ext cx="1763486"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Elba CSD/</a:t>
            </a:r>
            <a:endParaRPr lang="en-US"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2920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4988" y="152400"/>
            <a:ext cx="11047412"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2800" b="1" dirty="0"/>
              <a:t> </a:t>
            </a:r>
            <a:r>
              <a:rPr lang="en-US" b="1" dirty="0">
                <a:solidFill>
                  <a:schemeClr val="tx2">
                    <a:lumMod val="90000"/>
                    <a:lumOff val="10000"/>
                  </a:schemeClr>
                </a:solidFill>
                <a:latin typeface="Cambria" panose="02040503050406030204" pitchFamily="18" charset="0"/>
              </a:rPr>
              <a:t>Scenario </a:t>
            </a:r>
            <a:r>
              <a:rPr lang="en-US" b="1" dirty="0" smtClean="0">
                <a:solidFill>
                  <a:schemeClr val="tx2">
                    <a:lumMod val="90000"/>
                    <a:lumOff val="10000"/>
                  </a:schemeClr>
                </a:solidFill>
                <a:latin typeface="Cambria" panose="02040503050406030204" pitchFamily="18" charset="0"/>
              </a:rPr>
              <a:t>4</a:t>
            </a:r>
            <a:endParaRPr lang="en-US" b="1" dirty="0">
              <a:solidFill>
                <a:schemeClr val="tx2">
                  <a:lumMod val="90000"/>
                  <a:lumOff val="10000"/>
                </a:schemeClr>
              </a:solidFill>
              <a:latin typeface="Cambria" panose="02040503050406030204" pitchFamily="18" charset="0"/>
            </a:endParaRPr>
          </a:p>
        </p:txBody>
      </p:sp>
      <p:sp>
        <p:nvSpPr>
          <p:cNvPr id="5" name="Rectangle 4"/>
          <p:cNvSpPr/>
          <p:nvPr/>
        </p:nvSpPr>
        <p:spPr>
          <a:xfrm>
            <a:off x="1143000" y="1676402"/>
            <a:ext cx="10210800" cy="3539430"/>
          </a:xfrm>
          <a:prstGeom prst="rect">
            <a:avLst/>
          </a:prstGeom>
        </p:spPr>
        <p:txBody>
          <a:bodyPr wrap="square">
            <a:spAutoFit/>
          </a:bodyPr>
          <a:lstStyle/>
          <a:p>
            <a:pPr algn="ctr"/>
            <a:r>
              <a:rPr lang="en-US" sz="2800" dirty="0" smtClean="0">
                <a:latin typeface="Calibri" panose="020F0502020204030204" pitchFamily="34" charset="0"/>
                <a:cs typeface="Calibri" panose="020F0502020204030204" pitchFamily="34" charset="0"/>
              </a:rPr>
              <a:t>Luis moves from Puebla, Mexico to Goshen, NY on 04/15/2016 and begins work planting onions soon after the move. His wife and 3 year old twin daughters come to join him from Puebla on 07/01/2017. In September, Luis finishes up the season at the farm and finds work at a produce packing shed in Florida, NY.  He and his family move there on 09/10/2017. The recruiter identifies the family on 10/01/2017. </a:t>
            </a:r>
            <a:endParaRPr lang="en-US" sz="2800" dirty="0" smtClean="0">
              <a:latin typeface="Calibri" panose="020F0502020204030204" pitchFamily="34" charset="0"/>
              <a:cs typeface="Calibri" panose="020F0502020204030204" pitchFamily="34" charset="0"/>
            </a:endParaRPr>
          </a:p>
          <a:p>
            <a:pPr algn="ctr"/>
            <a:endParaRPr lang="en-US" sz="2800" dirty="0" smtClean="0">
              <a:latin typeface="Calibri" panose="020F0502020204030204" pitchFamily="34" charset="0"/>
              <a:cs typeface="Calibri" panose="020F0502020204030204" pitchFamily="34" charset="0"/>
            </a:endParaRPr>
          </a:p>
          <a:p>
            <a:pPr algn="ctr"/>
            <a:r>
              <a:rPr lang="en-US" sz="2800" dirty="0" smtClean="0">
                <a:latin typeface="Calibri" panose="020F0502020204030204" pitchFamily="34" charset="0"/>
                <a:cs typeface="Calibri" panose="020F0502020204030204" pitchFamily="34" charset="0"/>
              </a:rPr>
              <a:t>Do Luis’s children qualify for the MEP?</a:t>
            </a:r>
            <a:endParaRPr lang="en-US" sz="2800" dirty="0">
              <a:latin typeface="Calibri" panose="020F0502020204030204" pitchFamily="34" charset="0"/>
              <a:cs typeface="Calibri" panose="020F0502020204030204" pitchFamily="34" charset="0"/>
            </a:endParaRPr>
          </a:p>
        </p:txBody>
      </p:sp>
      <p:cxnSp>
        <p:nvCxnSpPr>
          <p:cNvPr id="6" name="Straight Connector 5"/>
          <p:cNvCxnSpPr/>
          <p:nvPr/>
        </p:nvCxnSpPr>
        <p:spPr>
          <a:xfrm>
            <a:off x="609601"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2" y="-152400"/>
            <a:ext cx="1752600" cy="1752600"/>
          </a:xfrm>
          <a:prstGeom prst="rect">
            <a:avLst/>
          </a:prstGeom>
        </p:spPr>
      </p:pic>
    </p:spTree>
    <p:extLst>
      <p:ext uri="{BB962C8B-B14F-4D97-AF65-F5344CB8AC3E}">
        <p14:creationId xmlns:p14="http://schemas.microsoft.com/office/powerpoint/2010/main" val="11203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4988" y="152400"/>
            <a:ext cx="11047412"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2800" b="1" dirty="0"/>
              <a:t> </a:t>
            </a:r>
            <a:r>
              <a:rPr lang="en-US" b="1" dirty="0">
                <a:solidFill>
                  <a:schemeClr val="tx2">
                    <a:lumMod val="90000"/>
                    <a:lumOff val="10000"/>
                  </a:schemeClr>
                </a:solidFill>
                <a:latin typeface="Cambria" panose="02040503050406030204" pitchFamily="18" charset="0"/>
              </a:rPr>
              <a:t>Scenario </a:t>
            </a:r>
            <a:r>
              <a:rPr lang="en-US" b="1" dirty="0" smtClean="0">
                <a:solidFill>
                  <a:schemeClr val="tx2">
                    <a:lumMod val="90000"/>
                    <a:lumOff val="10000"/>
                  </a:schemeClr>
                </a:solidFill>
                <a:latin typeface="Cambria" panose="02040503050406030204" pitchFamily="18" charset="0"/>
              </a:rPr>
              <a:t>4</a:t>
            </a:r>
            <a:endParaRPr lang="en-US" b="1" dirty="0">
              <a:solidFill>
                <a:schemeClr val="tx2">
                  <a:lumMod val="90000"/>
                  <a:lumOff val="10000"/>
                </a:schemeClr>
              </a:solidFill>
              <a:latin typeface="Cambria" panose="02040503050406030204" pitchFamily="18" charset="0"/>
            </a:endParaRPr>
          </a:p>
        </p:txBody>
      </p:sp>
      <p:sp>
        <p:nvSpPr>
          <p:cNvPr id="5" name="Rectangle 4"/>
          <p:cNvSpPr/>
          <p:nvPr/>
        </p:nvSpPr>
        <p:spPr>
          <a:xfrm>
            <a:off x="1219200" y="1008870"/>
            <a:ext cx="10210800" cy="6124754"/>
          </a:xfrm>
          <a:prstGeom prst="rect">
            <a:avLst/>
          </a:prstGeom>
        </p:spPr>
        <p:txBody>
          <a:bodyPr wrap="square">
            <a:spAutoFit/>
          </a:bodyPr>
          <a:lstStyle/>
          <a:p>
            <a:pPr algn="ctr"/>
            <a:endParaRPr lang="en-US" sz="2000" b="1" dirty="0"/>
          </a:p>
          <a:p>
            <a:pPr algn="ctr">
              <a:buClr>
                <a:schemeClr val="accent1"/>
              </a:buClr>
            </a:pPr>
            <a:r>
              <a:rPr lang="en-US" dirty="0" smtClean="0">
                <a:solidFill>
                  <a:srgbClr val="1E477C"/>
                </a:solidFill>
                <a:latin typeface="Calibri" charset="0"/>
              </a:rPr>
              <a:t>Do Luis’s children qualify for the MEP? </a:t>
            </a:r>
            <a:r>
              <a:rPr lang="en-US" b="1" dirty="0" smtClean="0">
                <a:solidFill>
                  <a:srgbClr val="00B050"/>
                </a:solidFill>
                <a:latin typeface="Calibri" charset="0"/>
              </a:rPr>
              <a:t>Yes</a:t>
            </a:r>
          </a:p>
          <a:p>
            <a:pPr algn="ctr">
              <a:buClr>
                <a:schemeClr val="accent1"/>
              </a:buClr>
            </a:pPr>
            <a:r>
              <a:rPr lang="en-US" dirty="0" smtClean="0">
                <a:solidFill>
                  <a:schemeClr val="accent2"/>
                </a:solidFill>
                <a:latin typeface="Calibri" charset="0"/>
              </a:rPr>
              <a:t>What is the QAD(s)? </a:t>
            </a:r>
            <a:r>
              <a:rPr lang="en-US" b="1" dirty="0" smtClean="0">
                <a:solidFill>
                  <a:schemeClr val="accent2"/>
                </a:solidFill>
                <a:latin typeface="Calibri" charset="0"/>
              </a:rPr>
              <a:t>09/10/2017</a:t>
            </a:r>
            <a:endParaRPr lang="en-US" b="1" dirty="0">
              <a:solidFill>
                <a:schemeClr val="accent2"/>
              </a:solidFill>
              <a:latin typeface="Calibri" charset="0"/>
            </a:endParaRPr>
          </a:p>
          <a:p>
            <a:pPr marL="342900" indent="-342900">
              <a:buClr>
                <a:srgbClr val="C00000"/>
              </a:buClr>
              <a:buFont typeface="Wingdings" charset="2"/>
              <a:buChar char="Ø"/>
            </a:pPr>
            <a:endParaRPr lang="en-US" sz="1400" dirty="0">
              <a:solidFill>
                <a:srgbClr val="1E477C"/>
              </a:solidFill>
              <a:latin typeface="Calibri" charset="0"/>
            </a:endParaRPr>
          </a:p>
          <a:p>
            <a:pPr marL="342900" indent="-342900">
              <a:buClr>
                <a:schemeClr val="accent1"/>
              </a:buClr>
              <a:buFont typeface="Wingdings" charset="2"/>
              <a:buChar char="Ø"/>
            </a:pPr>
            <a:r>
              <a:rPr lang="en-US" sz="2000" b="1" dirty="0">
                <a:solidFill>
                  <a:srgbClr val="1E477C"/>
                </a:solidFill>
                <a:latin typeface="Calibri" charset="0"/>
              </a:rPr>
              <a:t>Migratory Agricultural Worker: </a:t>
            </a:r>
            <a:r>
              <a:rPr lang="en-US" sz="2000" dirty="0">
                <a:solidFill>
                  <a:srgbClr val="1E477C"/>
                </a:solidFill>
                <a:latin typeface="Calibri" charset="0"/>
              </a:rPr>
              <a:t>Is the parent/guardian/spouse or the child himself a Migratory Agricultural Worker? </a:t>
            </a:r>
            <a:r>
              <a:rPr lang="en-US" sz="2000" b="1" dirty="0">
                <a:solidFill>
                  <a:srgbClr val="00B050"/>
                </a:solidFill>
                <a:latin typeface="Calibri" charset="0"/>
              </a:rPr>
              <a:t>Yes.</a:t>
            </a:r>
            <a:r>
              <a:rPr lang="en-US" sz="2000" b="1" dirty="0">
                <a:solidFill>
                  <a:srgbClr val="1E477C"/>
                </a:solidFill>
                <a:latin typeface="Calibri" charset="0"/>
              </a:rPr>
              <a:t> </a:t>
            </a:r>
            <a:r>
              <a:rPr lang="en-US" sz="2000" b="1" dirty="0" smtClean="0">
                <a:solidFill>
                  <a:srgbClr val="00B050"/>
                </a:solidFill>
                <a:latin typeface="Calibri" charset="0"/>
              </a:rPr>
              <a:t>Luis is a </a:t>
            </a:r>
            <a:r>
              <a:rPr lang="en-US" sz="2000" b="1" dirty="0">
                <a:solidFill>
                  <a:srgbClr val="00B050"/>
                </a:solidFill>
                <a:latin typeface="Calibri" charset="0"/>
              </a:rPr>
              <a:t>Migratory Agricultural Workers because </a:t>
            </a:r>
            <a:r>
              <a:rPr lang="en-US" sz="2000" b="1" dirty="0" smtClean="0">
                <a:solidFill>
                  <a:srgbClr val="00B050"/>
                </a:solidFill>
                <a:latin typeface="Calibri" charset="0"/>
              </a:rPr>
              <a:t>he </a:t>
            </a:r>
            <a:r>
              <a:rPr lang="en-US" sz="2000" b="1" dirty="0">
                <a:solidFill>
                  <a:srgbClr val="00B050"/>
                </a:solidFill>
                <a:latin typeface="Calibri" charset="0"/>
              </a:rPr>
              <a:t>made a qualifying move in the preceding 36 months, soon after which they engaged in new qualifying work.</a:t>
            </a:r>
          </a:p>
          <a:p>
            <a:pPr>
              <a:buClr>
                <a:schemeClr val="accent1"/>
              </a:buClr>
            </a:pPr>
            <a:endParaRPr lang="en-US" sz="2000" b="1" dirty="0">
              <a:solidFill>
                <a:srgbClr val="1E477C"/>
              </a:solidFill>
              <a:latin typeface="Calibri" charset="0"/>
            </a:endParaRPr>
          </a:p>
          <a:p>
            <a:pPr marL="342900" indent="-342900">
              <a:buClr>
                <a:schemeClr val="accent1"/>
              </a:buClr>
              <a:buFont typeface="Wingdings" charset="2"/>
              <a:buChar char="Ø"/>
            </a:pPr>
            <a:r>
              <a:rPr lang="en-US" sz="2000" b="1" dirty="0">
                <a:solidFill>
                  <a:srgbClr val="1E477C"/>
                </a:solidFill>
                <a:latin typeface="Calibri" charset="0"/>
              </a:rPr>
              <a:t>Qualifying Move: </a:t>
            </a:r>
            <a:r>
              <a:rPr lang="en-US" sz="2000" dirty="0">
                <a:solidFill>
                  <a:srgbClr val="1E477C"/>
                </a:solidFill>
                <a:latin typeface="Calibri" charset="0"/>
              </a:rPr>
              <a:t>Did the children make a “Qualifying Move” (Due to economic necessity, from one residence to another, and from one school district to another) within the preceding 36 months? </a:t>
            </a:r>
            <a:r>
              <a:rPr lang="en-US" sz="2000" b="1" dirty="0" smtClean="0">
                <a:solidFill>
                  <a:srgbClr val="00B050"/>
                </a:solidFill>
                <a:latin typeface="Calibri" charset="0"/>
              </a:rPr>
              <a:t>Yes</a:t>
            </a:r>
          </a:p>
          <a:p>
            <a:pPr>
              <a:buClr>
                <a:schemeClr val="accent1"/>
              </a:buClr>
            </a:pPr>
            <a:endParaRPr lang="en-US" sz="2000" b="1" dirty="0"/>
          </a:p>
          <a:p>
            <a:pPr marL="342900" indent="-342900">
              <a:buClr>
                <a:schemeClr val="accent1"/>
              </a:buClr>
              <a:buFont typeface="Wingdings" charset="2"/>
              <a:buChar char="Ø"/>
            </a:pPr>
            <a:r>
              <a:rPr lang="en-US" sz="2000" b="1" dirty="0">
                <a:solidFill>
                  <a:srgbClr val="1E477C"/>
                </a:solidFill>
                <a:latin typeface="Calibri" charset="0"/>
              </a:rPr>
              <a:t>Child:</a:t>
            </a:r>
            <a:r>
              <a:rPr lang="en-US" sz="2000" dirty="0">
                <a:solidFill>
                  <a:srgbClr val="1E477C"/>
                </a:solidFill>
                <a:latin typeface="Calibri" charset="0"/>
              </a:rPr>
              <a:t> Are the children under the age of 22 and still entitled to a free public education in the state?</a:t>
            </a:r>
            <a:r>
              <a:rPr lang="en-US" sz="2000" b="1" dirty="0">
                <a:solidFill>
                  <a:srgbClr val="1E477C"/>
                </a:solidFill>
                <a:latin typeface="Calibri" charset="0"/>
              </a:rPr>
              <a:t> </a:t>
            </a:r>
            <a:r>
              <a:rPr lang="en-US" sz="2000" b="1" dirty="0">
                <a:solidFill>
                  <a:srgbClr val="00B050"/>
                </a:solidFill>
                <a:latin typeface="Calibri" charset="0"/>
              </a:rPr>
              <a:t>Yes</a:t>
            </a:r>
            <a:r>
              <a:rPr lang="en-US" sz="2000" b="1" dirty="0">
                <a:solidFill>
                  <a:srgbClr val="1E477C"/>
                </a:solidFill>
                <a:latin typeface="Calibri" charset="0"/>
              </a:rPr>
              <a:t> </a:t>
            </a:r>
          </a:p>
          <a:p>
            <a:pPr>
              <a:buClr>
                <a:schemeClr val="accent1"/>
              </a:buClr>
            </a:pPr>
            <a:endParaRPr lang="en-US" sz="1400" dirty="0">
              <a:solidFill>
                <a:srgbClr val="1E477C"/>
              </a:solidFill>
              <a:latin typeface="Calibri" charset="0"/>
            </a:endParaRPr>
          </a:p>
          <a:p>
            <a:pPr marL="342900" indent="-342900">
              <a:buClr>
                <a:schemeClr val="accent1"/>
              </a:buClr>
              <a:buFont typeface="Wingdings" charset="2"/>
              <a:buChar char="Ø"/>
            </a:pPr>
            <a:r>
              <a:rPr lang="en-US" sz="2000" b="1" dirty="0">
                <a:solidFill>
                  <a:srgbClr val="1E477C"/>
                </a:solidFill>
                <a:latin typeface="Calibri" charset="0"/>
              </a:rPr>
              <a:t>With/To Join: </a:t>
            </a:r>
            <a:r>
              <a:rPr lang="en-US" sz="2000" dirty="0">
                <a:solidFill>
                  <a:srgbClr val="1E477C"/>
                </a:solidFill>
                <a:latin typeface="Calibri" charset="0"/>
              </a:rPr>
              <a:t>Did the children make the Qualifying Move on their own as or with/to join a parent/guardian/spouse who is a Migratory Agricultural Worker? </a:t>
            </a:r>
            <a:r>
              <a:rPr lang="en-US" sz="2000" b="1" dirty="0" smtClean="0">
                <a:solidFill>
                  <a:srgbClr val="00B050"/>
                </a:solidFill>
                <a:latin typeface="Calibri" charset="0"/>
              </a:rPr>
              <a:t>Yes- the second Qualifying Move was made with a Migratory Agricultural Worker. </a:t>
            </a:r>
            <a:endParaRPr lang="en-US" sz="2000" b="1" dirty="0">
              <a:solidFill>
                <a:srgbClr val="00B050"/>
              </a:solidFill>
              <a:latin typeface="Calibri" charset="0"/>
            </a:endParaRPr>
          </a:p>
          <a:p>
            <a:pPr>
              <a:buClr>
                <a:schemeClr val="accent1"/>
              </a:buClr>
            </a:pPr>
            <a:endParaRPr lang="en-US" sz="1400" dirty="0">
              <a:solidFill>
                <a:srgbClr val="1E477C"/>
              </a:solidFill>
              <a:latin typeface="Calibri" charset="0"/>
            </a:endParaRPr>
          </a:p>
          <a:p>
            <a:pPr>
              <a:buClr>
                <a:schemeClr val="accent1"/>
              </a:buClr>
            </a:pPr>
            <a:endParaRPr lang="en-US" sz="1400" dirty="0">
              <a:solidFill>
                <a:srgbClr val="1E477C"/>
              </a:solidFill>
              <a:latin typeface="Calibri" charset="0"/>
            </a:endParaRPr>
          </a:p>
        </p:txBody>
      </p:sp>
      <p:cxnSp>
        <p:nvCxnSpPr>
          <p:cNvPr id="6" name="Straight Connector 5"/>
          <p:cNvCxnSpPr/>
          <p:nvPr/>
        </p:nvCxnSpPr>
        <p:spPr>
          <a:xfrm>
            <a:off x="609601"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2" y="-152400"/>
            <a:ext cx="1752600" cy="1752600"/>
          </a:xfrm>
          <a:prstGeom prst="rect">
            <a:avLst/>
          </a:prstGeom>
        </p:spPr>
      </p:pic>
    </p:spTree>
    <p:extLst>
      <p:ext uri="{BB962C8B-B14F-4D97-AF65-F5344CB8AC3E}">
        <p14:creationId xmlns:p14="http://schemas.microsoft.com/office/powerpoint/2010/main" val="185935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5-Point Star 11"/>
          <p:cNvSpPr/>
          <p:nvPr/>
        </p:nvSpPr>
        <p:spPr>
          <a:xfrm>
            <a:off x="1146988" y="4302191"/>
            <a:ext cx="304800" cy="304800"/>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p:cNvSpPr/>
          <p:nvPr/>
        </p:nvSpPr>
        <p:spPr>
          <a:xfrm>
            <a:off x="1146988" y="5946120"/>
            <a:ext cx="304800" cy="3048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p:cNvSpPr/>
          <p:nvPr/>
        </p:nvSpPr>
        <p:spPr>
          <a:xfrm>
            <a:off x="1112469" y="6374328"/>
            <a:ext cx="304800" cy="304800"/>
          </a:xfrm>
          <a:prstGeom prst="ellipse">
            <a:avLst/>
          </a:prstGeom>
          <a:solidFill>
            <a:srgbClr val="E88440"/>
          </a:solidFill>
          <a:ln>
            <a:solidFill>
              <a:srgbClr val="E8844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5-Point Star 15"/>
          <p:cNvSpPr/>
          <p:nvPr/>
        </p:nvSpPr>
        <p:spPr>
          <a:xfrm>
            <a:off x="1146987" y="5534001"/>
            <a:ext cx="304800" cy="304800"/>
          </a:xfrm>
          <a:prstGeom prst="star5">
            <a:avLst/>
          </a:prstGeom>
          <a:solidFill>
            <a:srgbClr val="E88440"/>
          </a:solidFill>
          <a:ln>
            <a:solidFill>
              <a:srgbClr val="E8844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 name="Picture 8"/>
          <p:cNvPicPr>
            <a:picLocks noChangeAspect="1"/>
          </p:cNvPicPr>
          <p:nvPr/>
        </p:nvPicPr>
        <p:blipFill rotWithShape="1">
          <a:blip r:embed="rId2">
            <a:clrChange>
              <a:clrFrom>
                <a:srgbClr val="FFFFFF"/>
              </a:clrFrom>
              <a:clrTo>
                <a:srgbClr val="FFFFFF">
                  <a:alpha val="0"/>
                </a:srgbClr>
              </a:clrTo>
            </a:clrChange>
          </a:blip>
          <a:srcRect l="18405" t="30400" r="19403" b="24949"/>
          <a:stretch/>
        </p:blipFill>
        <p:spPr>
          <a:xfrm>
            <a:off x="1264869" y="-142635"/>
            <a:ext cx="9604916" cy="4597226"/>
          </a:xfrm>
          <a:prstGeom prst="rect">
            <a:avLst/>
          </a:prstGeom>
        </p:spPr>
      </p:pic>
      <p:sp>
        <p:nvSpPr>
          <p:cNvPr id="2" name="Multiply 1"/>
          <p:cNvSpPr/>
          <p:nvPr/>
        </p:nvSpPr>
        <p:spPr>
          <a:xfrm>
            <a:off x="1112469" y="4674613"/>
            <a:ext cx="373837" cy="431180"/>
          </a:xfrm>
          <a:prstGeom prst="mathMultiply">
            <a:avLst/>
          </a:prstGeom>
          <a:solidFill>
            <a:srgbClr val="D8741A"/>
          </a:solidFill>
          <a:ln>
            <a:solidFill>
              <a:srgbClr val="D874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1146987" y="5105793"/>
            <a:ext cx="304800" cy="304800"/>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1517630" y="4185990"/>
            <a:ext cx="10210800" cy="3000821"/>
          </a:xfrm>
          <a:prstGeom prst="rect">
            <a:avLst/>
          </a:prstGeom>
          <a:noFill/>
        </p:spPr>
        <p:txBody>
          <a:bodyPr wrap="square" rtlCol="0">
            <a:spAutoFit/>
          </a:bodyPr>
          <a:lstStyle/>
          <a:p>
            <a:pPr>
              <a:lnSpc>
                <a:spcPct val="150000"/>
              </a:lnSpc>
            </a:pPr>
            <a:r>
              <a:rPr lang="en-US" b="1" dirty="0" smtClean="0">
                <a:latin typeface="Calibri" panose="020F0502020204030204" pitchFamily="34" charset="0"/>
                <a:cs typeface="Calibri" panose="020F0502020204030204" pitchFamily="34" charset="0"/>
              </a:rPr>
              <a:t>April 15, 2016- </a:t>
            </a:r>
            <a:r>
              <a:rPr lang="en-US" dirty="0" smtClean="0">
                <a:latin typeface="Calibri" panose="020F0502020204030204" pitchFamily="34" charset="0"/>
                <a:cs typeface="Calibri" panose="020F0502020204030204" pitchFamily="34" charset="0"/>
              </a:rPr>
              <a:t>Luis becomes a Migratory </a:t>
            </a:r>
            <a:r>
              <a:rPr lang="en-US" dirty="0">
                <a:latin typeface="Calibri" panose="020F0502020204030204" pitchFamily="34" charset="0"/>
                <a:cs typeface="Calibri" panose="020F0502020204030204" pitchFamily="34" charset="0"/>
              </a:rPr>
              <a:t>Agricultural </a:t>
            </a:r>
            <a:r>
              <a:rPr lang="en-US" dirty="0" smtClean="0">
                <a:latin typeface="Calibri" panose="020F0502020204030204" pitchFamily="34" charset="0"/>
                <a:cs typeface="Calibri" panose="020F0502020204030204" pitchFamily="34" charset="0"/>
              </a:rPr>
              <a:t>Worker.</a:t>
            </a:r>
            <a:endParaRPr lang="en-US" dirty="0">
              <a:latin typeface="Calibri" panose="020F0502020204030204" pitchFamily="34" charset="0"/>
              <a:cs typeface="Calibri" panose="020F0502020204030204" pitchFamily="34" charset="0"/>
            </a:endParaRPr>
          </a:p>
          <a:p>
            <a:pPr>
              <a:lnSpc>
                <a:spcPct val="150000"/>
              </a:lnSpc>
            </a:pPr>
            <a:r>
              <a:rPr lang="en-US" b="1" dirty="0" smtClean="0">
                <a:latin typeface="Calibri" panose="020F0502020204030204" pitchFamily="34" charset="0"/>
                <a:cs typeface="Calibri" panose="020F0502020204030204" pitchFamily="34" charset="0"/>
              </a:rPr>
              <a:t>July 1, 2017- </a:t>
            </a:r>
            <a:r>
              <a:rPr lang="en-US" dirty="0" smtClean="0">
                <a:latin typeface="Calibri" panose="020F0502020204030204" pitchFamily="34" charset="0"/>
                <a:cs typeface="Calibri" panose="020F0502020204030204" pitchFamily="34" charset="0"/>
              </a:rPr>
              <a:t>Luis’s family makes a Qualifying Move but does NOT receive a QAD. (Joined over 12 mo. </a:t>
            </a:r>
            <a:r>
              <a:rPr lang="en-US" dirty="0">
                <a:latin typeface="Calibri" panose="020F0502020204030204" pitchFamily="34" charset="0"/>
                <a:cs typeface="Calibri" panose="020F0502020204030204" pitchFamily="34" charset="0"/>
              </a:rPr>
              <a:t>a</a:t>
            </a:r>
            <a:r>
              <a:rPr lang="en-US" dirty="0" smtClean="0">
                <a:latin typeface="Calibri" panose="020F0502020204030204" pitchFamily="34" charset="0"/>
                <a:cs typeface="Calibri" panose="020F0502020204030204" pitchFamily="34" charset="0"/>
              </a:rPr>
              <a:t>fter)</a:t>
            </a:r>
            <a:endParaRPr lang="en-US" dirty="0">
              <a:latin typeface="Calibri" panose="020F0502020204030204" pitchFamily="34" charset="0"/>
              <a:cs typeface="Calibri" panose="020F0502020204030204" pitchFamily="34" charset="0"/>
            </a:endParaRPr>
          </a:p>
          <a:p>
            <a:pPr>
              <a:lnSpc>
                <a:spcPct val="150000"/>
              </a:lnSpc>
            </a:pPr>
            <a:r>
              <a:rPr lang="en-US" b="1" dirty="0" smtClean="0">
                <a:latin typeface="Calibri" panose="020F0502020204030204" pitchFamily="34" charset="0"/>
                <a:cs typeface="Calibri" panose="020F0502020204030204" pitchFamily="34" charset="0"/>
              </a:rPr>
              <a:t>September </a:t>
            </a:r>
            <a:r>
              <a:rPr lang="en-US" b="1" dirty="0">
                <a:latin typeface="Calibri" panose="020F0502020204030204" pitchFamily="34" charset="0"/>
                <a:cs typeface="Calibri" panose="020F0502020204030204" pitchFamily="34" charset="0"/>
              </a:rPr>
              <a:t>10, </a:t>
            </a:r>
            <a:r>
              <a:rPr lang="en-US" b="1" dirty="0" smtClean="0">
                <a:latin typeface="Calibri" panose="020F0502020204030204" pitchFamily="34" charset="0"/>
                <a:cs typeface="Calibri" panose="020F0502020204030204" pitchFamily="34" charset="0"/>
              </a:rPr>
              <a:t>2017- </a:t>
            </a:r>
            <a:r>
              <a:rPr lang="en-US" dirty="0" smtClean="0">
                <a:latin typeface="Calibri" panose="020F0502020204030204" pitchFamily="34" charset="0"/>
                <a:cs typeface="Calibri" panose="020F0502020204030204" pitchFamily="34" charset="0"/>
              </a:rPr>
              <a:t>Luis moves to engage in new qualifying work, and his 36 month MAW eligibility resets. </a:t>
            </a:r>
            <a:endParaRPr lang="en-US" dirty="0">
              <a:latin typeface="Calibri" panose="020F0502020204030204" pitchFamily="34" charset="0"/>
              <a:cs typeface="Calibri" panose="020F0502020204030204" pitchFamily="34" charset="0"/>
            </a:endParaRPr>
          </a:p>
          <a:p>
            <a:pPr>
              <a:lnSpc>
                <a:spcPct val="150000"/>
              </a:lnSpc>
            </a:pPr>
            <a:r>
              <a:rPr lang="en-US" b="1" dirty="0" smtClean="0">
                <a:latin typeface="Calibri" panose="020F0502020204030204" pitchFamily="34" charset="0"/>
                <a:cs typeface="Calibri" panose="020F0502020204030204" pitchFamily="34" charset="0"/>
              </a:rPr>
              <a:t>September 10, 2017- </a:t>
            </a:r>
            <a:r>
              <a:rPr lang="en-US" dirty="0" smtClean="0">
                <a:latin typeface="Calibri" panose="020F0502020204030204" pitchFamily="34" charset="0"/>
                <a:cs typeface="Calibri" panose="020F0502020204030204" pitchFamily="34" charset="0"/>
              </a:rPr>
              <a:t>The children make a Qualifying Move and become eligible for MEP services.</a:t>
            </a:r>
            <a:endParaRPr lang="en-US" dirty="0">
              <a:latin typeface="Calibri" panose="020F0502020204030204" pitchFamily="34" charset="0"/>
              <a:cs typeface="Calibri" panose="020F0502020204030204" pitchFamily="34" charset="0"/>
            </a:endParaRPr>
          </a:p>
          <a:p>
            <a:pPr>
              <a:lnSpc>
                <a:spcPct val="150000"/>
              </a:lnSpc>
            </a:pPr>
            <a:r>
              <a:rPr lang="en-US" b="1" dirty="0" smtClean="0">
                <a:latin typeface="Calibri" panose="020F0502020204030204" pitchFamily="34" charset="0"/>
                <a:cs typeface="Calibri" panose="020F0502020204030204" pitchFamily="34" charset="0"/>
              </a:rPr>
              <a:t>September </a:t>
            </a:r>
            <a:r>
              <a:rPr lang="en-US" b="1" dirty="0">
                <a:latin typeface="Calibri" panose="020F0502020204030204" pitchFamily="34" charset="0"/>
                <a:cs typeface="Calibri" panose="020F0502020204030204" pitchFamily="34" charset="0"/>
              </a:rPr>
              <a:t>10, </a:t>
            </a:r>
            <a:r>
              <a:rPr lang="en-US" b="1" dirty="0" smtClean="0">
                <a:latin typeface="Calibri" panose="020F0502020204030204" pitchFamily="34" charset="0"/>
                <a:cs typeface="Calibri" panose="020F0502020204030204" pitchFamily="34" charset="0"/>
              </a:rPr>
              <a:t>2020- </a:t>
            </a:r>
            <a:r>
              <a:rPr lang="en-US" dirty="0" smtClean="0">
                <a:latin typeface="Calibri" panose="020F0502020204030204" pitchFamily="34" charset="0"/>
                <a:cs typeface="Calibri" panose="020F0502020204030204" pitchFamily="34" charset="0"/>
              </a:rPr>
              <a:t>Luis’s eligibility as a Migratory Agricultural Worker expires.</a:t>
            </a:r>
            <a:endParaRPr lang="en-US" b="1" dirty="0" smtClean="0">
              <a:latin typeface="Calibri" panose="020F0502020204030204" pitchFamily="34" charset="0"/>
              <a:cs typeface="Calibri" panose="020F0502020204030204" pitchFamily="34" charset="0"/>
            </a:endParaRPr>
          </a:p>
          <a:p>
            <a:pPr>
              <a:lnSpc>
                <a:spcPct val="150000"/>
              </a:lnSpc>
            </a:pPr>
            <a:r>
              <a:rPr lang="en-US" b="1" dirty="0" smtClean="0">
                <a:latin typeface="Calibri" panose="020F0502020204030204" pitchFamily="34" charset="0"/>
                <a:cs typeface="Calibri" panose="020F0502020204030204" pitchFamily="34" charset="0"/>
              </a:rPr>
              <a:t>September 10, 2020- </a:t>
            </a:r>
            <a:r>
              <a:rPr lang="en-US" dirty="0">
                <a:latin typeface="Calibri" panose="020F0502020204030204" pitchFamily="34" charset="0"/>
                <a:cs typeface="Calibri" panose="020F0502020204030204" pitchFamily="34" charset="0"/>
              </a:rPr>
              <a:t>The children’s eligibility for the MEP expires. </a:t>
            </a:r>
          </a:p>
          <a:p>
            <a:pPr>
              <a:lnSpc>
                <a:spcPct val="150000"/>
              </a:lnSpc>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4540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577" t="16211" r="37082" b="7271"/>
          <a:stretch/>
        </p:blipFill>
        <p:spPr>
          <a:xfrm>
            <a:off x="2488169" y="156029"/>
            <a:ext cx="7215662" cy="6651171"/>
          </a:xfrm>
          <a:prstGeom prst="rect">
            <a:avLst/>
          </a:prstGeom>
        </p:spPr>
      </p:pic>
      <p:sp>
        <p:nvSpPr>
          <p:cNvPr id="3" name="TextBox 2"/>
          <p:cNvSpPr txBox="1"/>
          <p:nvPr/>
        </p:nvSpPr>
        <p:spPr>
          <a:xfrm>
            <a:off x="2590800" y="732972"/>
            <a:ext cx="1763486"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Goshen/NY/USA</a:t>
            </a:r>
            <a:endParaRPr lang="en-US" sz="1200" b="1" dirty="0">
              <a:latin typeface="Calibri" panose="020F0502020204030204" pitchFamily="34" charset="0"/>
              <a:cs typeface="Calibri" panose="020F0502020204030204" pitchFamily="34" charset="0"/>
            </a:endParaRPr>
          </a:p>
        </p:txBody>
      </p:sp>
      <p:sp>
        <p:nvSpPr>
          <p:cNvPr id="4" name="TextBox 3"/>
          <p:cNvSpPr txBox="1"/>
          <p:nvPr/>
        </p:nvSpPr>
        <p:spPr>
          <a:xfrm>
            <a:off x="5384800" y="732971"/>
            <a:ext cx="4114800" cy="277000"/>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Florida CSD/Florida/NY</a:t>
            </a:r>
            <a:endParaRPr lang="en-US" sz="1200" b="1" dirty="0">
              <a:latin typeface="Calibri" panose="020F0502020204030204" pitchFamily="34" charset="0"/>
              <a:cs typeface="Calibri" panose="020F0502020204030204" pitchFamily="34" charset="0"/>
            </a:endParaRPr>
          </a:p>
        </p:txBody>
      </p:sp>
      <p:sp>
        <p:nvSpPr>
          <p:cNvPr id="5" name="TextBox 4"/>
          <p:cNvSpPr txBox="1"/>
          <p:nvPr/>
        </p:nvSpPr>
        <p:spPr>
          <a:xfrm>
            <a:off x="4180114" y="1197429"/>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6" name="TextBox 5"/>
          <p:cNvSpPr txBox="1"/>
          <p:nvPr/>
        </p:nvSpPr>
        <p:spPr>
          <a:xfrm>
            <a:off x="3592286" y="1474428"/>
            <a:ext cx="2256971"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Luis</a:t>
            </a:r>
            <a:endParaRPr lang="en-US" sz="1200" b="1" dirty="0">
              <a:latin typeface="Calibri" panose="020F0502020204030204" pitchFamily="34" charset="0"/>
              <a:cs typeface="Calibri" panose="020F0502020204030204" pitchFamily="34" charset="0"/>
            </a:endParaRPr>
          </a:p>
        </p:txBody>
      </p:sp>
      <p:sp>
        <p:nvSpPr>
          <p:cNvPr id="7" name="TextBox 6"/>
          <p:cNvSpPr txBox="1"/>
          <p:nvPr/>
        </p:nvSpPr>
        <p:spPr>
          <a:xfrm>
            <a:off x="7541202" y="1474427"/>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8" name="TextBox 7"/>
          <p:cNvSpPr txBox="1"/>
          <p:nvPr/>
        </p:nvSpPr>
        <p:spPr>
          <a:xfrm>
            <a:off x="4557484" y="2387602"/>
            <a:ext cx="1008745" cy="27576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09/10/2017</a:t>
            </a:r>
            <a:endParaRPr lang="en-US" sz="1200" b="1" dirty="0">
              <a:latin typeface="Calibri" panose="020F0502020204030204" pitchFamily="34" charset="0"/>
              <a:cs typeface="Calibri" panose="020F0502020204030204" pitchFamily="34" charset="0"/>
            </a:endParaRPr>
          </a:p>
        </p:txBody>
      </p:sp>
      <p:sp>
        <p:nvSpPr>
          <p:cNvPr id="9" name="TextBox 8"/>
          <p:cNvSpPr txBox="1"/>
          <p:nvPr/>
        </p:nvSpPr>
        <p:spPr>
          <a:xfrm>
            <a:off x="5642427" y="2634342"/>
            <a:ext cx="780144"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09/10/17</a:t>
            </a:r>
            <a:endParaRPr lang="en-US" sz="1200" b="1" dirty="0">
              <a:latin typeface="Calibri" panose="020F0502020204030204" pitchFamily="34" charset="0"/>
              <a:cs typeface="Calibri" panose="020F0502020204030204" pitchFamily="34" charset="0"/>
            </a:endParaRPr>
          </a:p>
        </p:txBody>
      </p:sp>
      <p:sp>
        <p:nvSpPr>
          <p:cNvPr id="10" name="TextBox 9"/>
          <p:cNvSpPr txBox="1"/>
          <p:nvPr/>
        </p:nvSpPr>
        <p:spPr>
          <a:xfrm>
            <a:off x="2590799" y="2911341"/>
            <a:ext cx="1698171" cy="274545"/>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Goshen/NY/USA</a:t>
            </a:r>
            <a:endParaRPr lang="en-US" sz="1200" b="1" dirty="0">
              <a:latin typeface="Calibri" panose="020F0502020204030204" pitchFamily="34" charset="0"/>
              <a:cs typeface="Calibri" panose="020F0502020204030204" pitchFamily="34" charset="0"/>
            </a:endParaRPr>
          </a:p>
        </p:txBody>
      </p:sp>
      <p:sp>
        <p:nvSpPr>
          <p:cNvPr id="11" name="TextBox 10"/>
          <p:cNvSpPr txBox="1"/>
          <p:nvPr/>
        </p:nvSpPr>
        <p:spPr>
          <a:xfrm>
            <a:off x="5297714" y="2911341"/>
            <a:ext cx="4101316"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Florida CSD/Florida/NY</a:t>
            </a:r>
            <a:endParaRPr lang="en-US" sz="1200" b="1" dirty="0">
              <a:latin typeface="Calibri" panose="020F0502020204030204" pitchFamily="34" charset="0"/>
              <a:cs typeface="Calibri" panose="020F0502020204030204" pitchFamily="34" charset="0"/>
            </a:endParaRPr>
          </a:p>
        </p:txBody>
      </p:sp>
      <p:sp>
        <p:nvSpPr>
          <p:cNvPr id="12" name="TextBox 11"/>
          <p:cNvSpPr txBox="1"/>
          <p:nvPr/>
        </p:nvSpPr>
        <p:spPr>
          <a:xfrm>
            <a:off x="2932916" y="3204615"/>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13" name="TextBox 12"/>
          <p:cNvSpPr txBox="1"/>
          <p:nvPr/>
        </p:nvSpPr>
        <p:spPr>
          <a:xfrm>
            <a:off x="2932914" y="4232195"/>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14" name="TextBox 13"/>
          <p:cNvSpPr txBox="1"/>
          <p:nvPr/>
        </p:nvSpPr>
        <p:spPr>
          <a:xfrm>
            <a:off x="2932915" y="4509194"/>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16" name="TextBox 15"/>
          <p:cNvSpPr txBox="1"/>
          <p:nvPr/>
        </p:nvSpPr>
        <p:spPr>
          <a:xfrm>
            <a:off x="3976915" y="3976915"/>
            <a:ext cx="2315028"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Packing Onions</a:t>
            </a:r>
            <a:endParaRPr lang="en-US" sz="1200" b="1" dirty="0">
              <a:latin typeface="Calibri" panose="020F0502020204030204" pitchFamily="34" charset="0"/>
              <a:cs typeface="Calibri" panose="020F0502020204030204" pitchFamily="34" charset="0"/>
            </a:endParaRPr>
          </a:p>
        </p:txBody>
      </p:sp>
      <p:sp>
        <p:nvSpPr>
          <p:cNvPr id="17" name="TextBox 16"/>
          <p:cNvSpPr txBox="1"/>
          <p:nvPr/>
        </p:nvSpPr>
        <p:spPr>
          <a:xfrm>
            <a:off x="6601403" y="5508061"/>
            <a:ext cx="2315028" cy="461665"/>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Packing Shed Name</a:t>
            </a:r>
          </a:p>
          <a:p>
            <a:pPr algn="ctr"/>
            <a:r>
              <a:rPr lang="en-US" sz="1200" b="1" dirty="0" smtClean="0">
                <a:latin typeface="Calibri" panose="020F0502020204030204" pitchFamily="34" charset="0"/>
                <a:cs typeface="Calibri" panose="020F0502020204030204" pitchFamily="34" charset="0"/>
              </a:rPr>
              <a:t>Address</a:t>
            </a:r>
          </a:p>
        </p:txBody>
      </p:sp>
      <p:sp>
        <p:nvSpPr>
          <p:cNvPr id="18" name="TextBox 17"/>
          <p:cNvSpPr txBox="1"/>
          <p:nvPr/>
        </p:nvSpPr>
        <p:spPr>
          <a:xfrm>
            <a:off x="7766174" y="455972"/>
            <a:ext cx="1763486"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Goshen CSD/</a:t>
            </a:r>
            <a:endParaRPr lang="en-US" sz="1200" b="1" dirty="0">
              <a:latin typeface="Calibri" panose="020F0502020204030204" pitchFamily="34" charset="0"/>
              <a:cs typeface="Calibri" panose="020F0502020204030204" pitchFamily="34" charset="0"/>
            </a:endParaRPr>
          </a:p>
        </p:txBody>
      </p:sp>
      <p:sp>
        <p:nvSpPr>
          <p:cNvPr id="19" name="TextBox 18"/>
          <p:cNvSpPr txBox="1"/>
          <p:nvPr/>
        </p:nvSpPr>
        <p:spPr>
          <a:xfrm>
            <a:off x="7635544" y="2634287"/>
            <a:ext cx="1763486"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Goshen CSD/</a:t>
            </a:r>
            <a:endParaRPr lang="en-US"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7124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4988" y="152400"/>
            <a:ext cx="11047412"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2800" b="1" dirty="0"/>
              <a:t> </a:t>
            </a:r>
            <a:r>
              <a:rPr lang="en-US" b="1" dirty="0">
                <a:solidFill>
                  <a:schemeClr val="tx2">
                    <a:lumMod val="90000"/>
                    <a:lumOff val="10000"/>
                  </a:schemeClr>
                </a:solidFill>
                <a:latin typeface="Cambria" panose="02040503050406030204" pitchFamily="18" charset="0"/>
              </a:rPr>
              <a:t>Scenario 5</a:t>
            </a:r>
          </a:p>
        </p:txBody>
      </p:sp>
      <p:sp>
        <p:nvSpPr>
          <p:cNvPr id="5" name="Rectangle 4"/>
          <p:cNvSpPr/>
          <p:nvPr/>
        </p:nvSpPr>
        <p:spPr>
          <a:xfrm>
            <a:off x="1143000" y="1676402"/>
            <a:ext cx="10210800" cy="4401205"/>
          </a:xfrm>
          <a:prstGeom prst="rect">
            <a:avLst/>
          </a:prstGeom>
        </p:spPr>
        <p:txBody>
          <a:bodyPr wrap="square">
            <a:spAutoFit/>
          </a:bodyPr>
          <a:lstStyle/>
          <a:p>
            <a:pPr algn="ctr"/>
            <a:r>
              <a:rPr lang="en-US" sz="2800" dirty="0" smtClean="0">
                <a:latin typeface="Calibri" panose="020F0502020204030204" pitchFamily="34" charset="0"/>
                <a:cs typeface="Calibri" panose="020F0502020204030204" pitchFamily="34" charset="0"/>
              </a:rPr>
              <a:t>Jairo, a 17 year old farmworker who did not complete school, moved from </a:t>
            </a:r>
            <a:r>
              <a:rPr lang="en-US" sz="2800" dirty="0" err="1" smtClean="0">
                <a:latin typeface="Calibri" panose="020F0502020204030204" pitchFamily="34" charset="0"/>
                <a:cs typeface="Calibri" panose="020F0502020204030204" pitchFamily="34" charset="0"/>
              </a:rPr>
              <a:t>Cuilco</a:t>
            </a:r>
            <a:r>
              <a:rPr lang="en-US" sz="2800" dirty="0" smtClean="0">
                <a:latin typeface="Calibri" panose="020F0502020204030204" pitchFamily="34" charset="0"/>
                <a:cs typeface="Calibri" panose="020F0502020204030204" pitchFamily="34" charset="0"/>
              </a:rPr>
              <a:t>, Guatemala to Marcy, NY on 08/05/2016 where he engaged in work milking cows. After leaving his temporary job at the dairy, Jairo moved to Syracuse, NY on 11/12/2016 where he found a job in the laundry room at the local hospital. On 02/15/2019 Jairo quit his job at the hospital and moved to Albany, NY. There he found work at a local painting company. The recruiter identifies Jairo on 03/01/2019.</a:t>
            </a:r>
          </a:p>
          <a:p>
            <a:pPr algn="ctr"/>
            <a:endParaRPr lang="en-US" sz="2800" dirty="0" smtClean="0">
              <a:latin typeface="Calibri" panose="020F0502020204030204" pitchFamily="34" charset="0"/>
              <a:cs typeface="Calibri" panose="020F0502020204030204" pitchFamily="34" charset="0"/>
            </a:endParaRPr>
          </a:p>
          <a:p>
            <a:pPr algn="ctr"/>
            <a:r>
              <a:rPr lang="en-US" sz="2800" dirty="0" smtClean="0">
                <a:latin typeface="Calibri" panose="020F0502020204030204" pitchFamily="34" charset="0"/>
                <a:cs typeface="Calibri" panose="020F0502020204030204" pitchFamily="34" charset="0"/>
              </a:rPr>
              <a:t>Does Jairo qualify for MEP services? </a:t>
            </a:r>
            <a:endParaRPr lang="en-US" sz="2800" dirty="0">
              <a:latin typeface="Calibri" panose="020F0502020204030204" pitchFamily="34" charset="0"/>
              <a:cs typeface="Calibri" panose="020F0502020204030204" pitchFamily="34" charset="0"/>
            </a:endParaRPr>
          </a:p>
        </p:txBody>
      </p:sp>
      <p:cxnSp>
        <p:nvCxnSpPr>
          <p:cNvPr id="6" name="Straight Connector 5"/>
          <p:cNvCxnSpPr/>
          <p:nvPr/>
        </p:nvCxnSpPr>
        <p:spPr>
          <a:xfrm>
            <a:off x="609601"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2" y="-152400"/>
            <a:ext cx="1752600" cy="1752600"/>
          </a:xfrm>
          <a:prstGeom prst="rect">
            <a:avLst/>
          </a:prstGeom>
        </p:spPr>
      </p:pic>
    </p:spTree>
    <p:extLst>
      <p:ext uri="{BB962C8B-B14F-4D97-AF65-F5344CB8AC3E}">
        <p14:creationId xmlns:p14="http://schemas.microsoft.com/office/powerpoint/2010/main" val="427724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4988" y="152400"/>
            <a:ext cx="11047412"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2800" b="1" dirty="0"/>
              <a:t> </a:t>
            </a:r>
            <a:r>
              <a:rPr lang="en-US" b="1" dirty="0">
                <a:solidFill>
                  <a:schemeClr val="tx2">
                    <a:lumMod val="90000"/>
                    <a:lumOff val="10000"/>
                  </a:schemeClr>
                </a:solidFill>
                <a:latin typeface="Cambria" panose="02040503050406030204" pitchFamily="18" charset="0"/>
              </a:rPr>
              <a:t>Scenario 5</a:t>
            </a:r>
          </a:p>
        </p:txBody>
      </p:sp>
      <p:sp>
        <p:nvSpPr>
          <p:cNvPr id="5" name="Rectangle 4"/>
          <p:cNvSpPr/>
          <p:nvPr/>
        </p:nvSpPr>
        <p:spPr>
          <a:xfrm>
            <a:off x="1219200" y="1008870"/>
            <a:ext cx="10210800" cy="6124754"/>
          </a:xfrm>
          <a:prstGeom prst="rect">
            <a:avLst/>
          </a:prstGeom>
        </p:spPr>
        <p:txBody>
          <a:bodyPr wrap="square">
            <a:spAutoFit/>
          </a:bodyPr>
          <a:lstStyle/>
          <a:p>
            <a:pPr algn="ctr"/>
            <a:endParaRPr lang="en-US" sz="2000" b="1" dirty="0"/>
          </a:p>
          <a:p>
            <a:pPr algn="ctr">
              <a:buClr>
                <a:schemeClr val="accent1"/>
              </a:buClr>
            </a:pPr>
            <a:r>
              <a:rPr lang="en-US" dirty="0" smtClean="0">
                <a:solidFill>
                  <a:srgbClr val="1E477C"/>
                </a:solidFill>
                <a:latin typeface="Calibri" charset="0"/>
              </a:rPr>
              <a:t>Does Jairo qualify for the MEP? </a:t>
            </a:r>
            <a:r>
              <a:rPr lang="en-US" b="1" dirty="0" smtClean="0">
                <a:solidFill>
                  <a:srgbClr val="00B050"/>
                </a:solidFill>
                <a:latin typeface="Calibri" charset="0"/>
              </a:rPr>
              <a:t>Yes</a:t>
            </a:r>
          </a:p>
          <a:p>
            <a:pPr algn="ctr">
              <a:buClr>
                <a:schemeClr val="accent1"/>
              </a:buClr>
            </a:pPr>
            <a:r>
              <a:rPr lang="en-US" dirty="0">
                <a:solidFill>
                  <a:srgbClr val="1E477C"/>
                </a:solidFill>
                <a:latin typeface="Calibri" charset="0"/>
              </a:rPr>
              <a:t>What is the QAD(s)? </a:t>
            </a:r>
            <a:r>
              <a:rPr lang="en-US" b="1" dirty="0" smtClean="0">
                <a:solidFill>
                  <a:srgbClr val="1E477C"/>
                </a:solidFill>
                <a:latin typeface="Calibri" charset="0"/>
              </a:rPr>
              <a:t>8/5/2016, 11/12/2016 </a:t>
            </a:r>
            <a:r>
              <a:rPr lang="en-US" b="1" dirty="0">
                <a:solidFill>
                  <a:srgbClr val="1E477C"/>
                </a:solidFill>
                <a:latin typeface="Calibri" charset="0"/>
              </a:rPr>
              <a:t>and </a:t>
            </a:r>
            <a:r>
              <a:rPr lang="en-US" b="1" dirty="0" smtClean="0">
                <a:solidFill>
                  <a:srgbClr val="1E477C"/>
                </a:solidFill>
                <a:latin typeface="Calibri" charset="0"/>
              </a:rPr>
              <a:t>2/15/2019</a:t>
            </a:r>
            <a:endParaRPr lang="en-US" b="1" dirty="0">
              <a:solidFill>
                <a:srgbClr val="00B050"/>
              </a:solidFill>
              <a:latin typeface="Calibri" charset="0"/>
            </a:endParaRPr>
          </a:p>
          <a:p>
            <a:pPr marL="342900" indent="-342900">
              <a:buClr>
                <a:srgbClr val="C00000"/>
              </a:buClr>
              <a:buFont typeface="Wingdings" charset="2"/>
              <a:buChar char="Ø"/>
            </a:pPr>
            <a:endParaRPr lang="en-US" sz="1400" dirty="0">
              <a:solidFill>
                <a:srgbClr val="1E477C"/>
              </a:solidFill>
              <a:latin typeface="Calibri" charset="0"/>
            </a:endParaRPr>
          </a:p>
          <a:p>
            <a:pPr marL="342900" indent="-342900">
              <a:buClr>
                <a:schemeClr val="accent1"/>
              </a:buClr>
              <a:buFont typeface="Wingdings" charset="2"/>
              <a:buChar char="Ø"/>
            </a:pPr>
            <a:r>
              <a:rPr lang="en-US" sz="2000" b="1" dirty="0">
                <a:solidFill>
                  <a:srgbClr val="1E477C"/>
                </a:solidFill>
                <a:latin typeface="Calibri" charset="0"/>
              </a:rPr>
              <a:t>Migratory Agricultural Worker: </a:t>
            </a:r>
            <a:r>
              <a:rPr lang="en-US" sz="2000" dirty="0">
                <a:solidFill>
                  <a:srgbClr val="1E477C"/>
                </a:solidFill>
                <a:latin typeface="Calibri" charset="0"/>
              </a:rPr>
              <a:t>Is the parent/guardian/spouse or the child himself a Migratory Agricultural Worker? </a:t>
            </a:r>
            <a:r>
              <a:rPr lang="en-US" sz="2000" b="1" dirty="0">
                <a:solidFill>
                  <a:srgbClr val="00B050"/>
                </a:solidFill>
                <a:latin typeface="Calibri" charset="0"/>
              </a:rPr>
              <a:t>Yes.</a:t>
            </a:r>
            <a:r>
              <a:rPr lang="en-US" sz="2000" b="1" dirty="0">
                <a:solidFill>
                  <a:srgbClr val="1E477C"/>
                </a:solidFill>
                <a:latin typeface="Calibri" charset="0"/>
              </a:rPr>
              <a:t> </a:t>
            </a:r>
            <a:r>
              <a:rPr lang="en-US" sz="2000" b="1" dirty="0" smtClean="0">
                <a:solidFill>
                  <a:srgbClr val="00B050"/>
                </a:solidFill>
                <a:latin typeface="Calibri" charset="0"/>
              </a:rPr>
              <a:t>Jairo is a </a:t>
            </a:r>
            <a:r>
              <a:rPr lang="en-US" sz="2000" b="1" dirty="0">
                <a:solidFill>
                  <a:srgbClr val="00B050"/>
                </a:solidFill>
                <a:latin typeface="Calibri" charset="0"/>
              </a:rPr>
              <a:t>Migratory Agricultural Workers because </a:t>
            </a:r>
            <a:r>
              <a:rPr lang="en-US" sz="2000" b="1" dirty="0" smtClean="0">
                <a:solidFill>
                  <a:srgbClr val="00B050"/>
                </a:solidFill>
                <a:latin typeface="Calibri" charset="0"/>
              </a:rPr>
              <a:t>he </a:t>
            </a:r>
            <a:r>
              <a:rPr lang="en-US" sz="2000" b="1" dirty="0">
                <a:solidFill>
                  <a:srgbClr val="00B050"/>
                </a:solidFill>
                <a:latin typeface="Calibri" charset="0"/>
              </a:rPr>
              <a:t>made a qualifying move in the preceding 36 months, soon after which </a:t>
            </a:r>
            <a:r>
              <a:rPr lang="en-US" sz="2000" b="1" dirty="0" smtClean="0">
                <a:solidFill>
                  <a:srgbClr val="00B050"/>
                </a:solidFill>
                <a:latin typeface="Calibri" charset="0"/>
              </a:rPr>
              <a:t>he engaged </a:t>
            </a:r>
            <a:r>
              <a:rPr lang="en-US" sz="2000" b="1" dirty="0">
                <a:solidFill>
                  <a:srgbClr val="00B050"/>
                </a:solidFill>
                <a:latin typeface="Calibri" charset="0"/>
              </a:rPr>
              <a:t>in new qualifying work.</a:t>
            </a:r>
          </a:p>
          <a:p>
            <a:pPr>
              <a:buClr>
                <a:schemeClr val="accent1"/>
              </a:buClr>
            </a:pPr>
            <a:endParaRPr lang="en-US" sz="2000" b="1" dirty="0">
              <a:solidFill>
                <a:srgbClr val="1E477C"/>
              </a:solidFill>
              <a:latin typeface="Calibri" charset="0"/>
            </a:endParaRPr>
          </a:p>
          <a:p>
            <a:pPr marL="342900" indent="-342900">
              <a:buClr>
                <a:schemeClr val="accent1"/>
              </a:buClr>
              <a:buFont typeface="Wingdings" charset="2"/>
              <a:buChar char="Ø"/>
            </a:pPr>
            <a:r>
              <a:rPr lang="en-US" sz="2000" b="1" dirty="0">
                <a:solidFill>
                  <a:srgbClr val="1E477C"/>
                </a:solidFill>
                <a:latin typeface="Calibri" charset="0"/>
              </a:rPr>
              <a:t>Qualifying Move: </a:t>
            </a:r>
            <a:r>
              <a:rPr lang="en-US" sz="2000" dirty="0">
                <a:solidFill>
                  <a:srgbClr val="1E477C"/>
                </a:solidFill>
                <a:latin typeface="Calibri" charset="0"/>
              </a:rPr>
              <a:t>Did the children make a “Qualifying Move” (Due to economic necessity, from one residence to another, and from one school district to another) within the preceding 36 months? </a:t>
            </a:r>
            <a:r>
              <a:rPr lang="en-US" sz="2000" b="1" dirty="0" smtClean="0">
                <a:solidFill>
                  <a:srgbClr val="00B050"/>
                </a:solidFill>
                <a:latin typeface="Calibri" charset="0"/>
              </a:rPr>
              <a:t>Yes</a:t>
            </a:r>
          </a:p>
          <a:p>
            <a:pPr>
              <a:buClr>
                <a:schemeClr val="accent1"/>
              </a:buClr>
            </a:pPr>
            <a:endParaRPr lang="en-US" sz="2000" b="1" dirty="0"/>
          </a:p>
          <a:p>
            <a:pPr marL="342900" indent="-342900">
              <a:buClr>
                <a:schemeClr val="accent1"/>
              </a:buClr>
              <a:buFont typeface="Wingdings" charset="2"/>
              <a:buChar char="Ø"/>
            </a:pPr>
            <a:r>
              <a:rPr lang="en-US" sz="2000" b="1" dirty="0">
                <a:solidFill>
                  <a:srgbClr val="1E477C"/>
                </a:solidFill>
                <a:latin typeface="Calibri" charset="0"/>
              </a:rPr>
              <a:t>Child:</a:t>
            </a:r>
            <a:r>
              <a:rPr lang="en-US" sz="2000" dirty="0">
                <a:solidFill>
                  <a:srgbClr val="1E477C"/>
                </a:solidFill>
                <a:latin typeface="Calibri" charset="0"/>
              </a:rPr>
              <a:t> Are the children under the age of 22 and still entitled to a free public education in the state?</a:t>
            </a:r>
            <a:r>
              <a:rPr lang="en-US" sz="2000" b="1" dirty="0">
                <a:solidFill>
                  <a:srgbClr val="1E477C"/>
                </a:solidFill>
                <a:latin typeface="Calibri" charset="0"/>
              </a:rPr>
              <a:t> </a:t>
            </a:r>
            <a:r>
              <a:rPr lang="en-US" sz="2000" b="1" dirty="0">
                <a:solidFill>
                  <a:srgbClr val="00B050"/>
                </a:solidFill>
                <a:latin typeface="Calibri" charset="0"/>
              </a:rPr>
              <a:t>Yes</a:t>
            </a:r>
            <a:r>
              <a:rPr lang="en-US" sz="2000" b="1" dirty="0">
                <a:solidFill>
                  <a:srgbClr val="1E477C"/>
                </a:solidFill>
                <a:latin typeface="Calibri" charset="0"/>
              </a:rPr>
              <a:t> </a:t>
            </a:r>
          </a:p>
          <a:p>
            <a:pPr>
              <a:buClr>
                <a:schemeClr val="accent1"/>
              </a:buClr>
            </a:pPr>
            <a:endParaRPr lang="en-US" sz="1400" dirty="0">
              <a:solidFill>
                <a:srgbClr val="1E477C"/>
              </a:solidFill>
              <a:latin typeface="Calibri" charset="0"/>
            </a:endParaRPr>
          </a:p>
          <a:p>
            <a:pPr marL="342900" indent="-342900">
              <a:buClr>
                <a:schemeClr val="accent1"/>
              </a:buClr>
              <a:buFont typeface="Wingdings" charset="2"/>
              <a:buChar char="Ø"/>
            </a:pPr>
            <a:r>
              <a:rPr lang="en-US" sz="2000" b="1" dirty="0">
                <a:solidFill>
                  <a:srgbClr val="1E477C"/>
                </a:solidFill>
                <a:latin typeface="Calibri" charset="0"/>
              </a:rPr>
              <a:t>With/To Join: </a:t>
            </a:r>
            <a:r>
              <a:rPr lang="en-US" sz="2000" dirty="0">
                <a:solidFill>
                  <a:srgbClr val="1E477C"/>
                </a:solidFill>
                <a:latin typeface="Calibri" charset="0"/>
              </a:rPr>
              <a:t>Did the children make the Qualifying Move on their own as or with/to join a parent/guardian/spouse who is a Migratory Agricultural Worker? </a:t>
            </a:r>
            <a:r>
              <a:rPr lang="en-US" sz="2000" b="1" dirty="0" smtClean="0">
                <a:solidFill>
                  <a:srgbClr val="00B050"/>
                </a:solidFill>
                <a:latin typeface="Calibri" charset="0"/>
              </a:rPr>
              <a:t>Yes- Jairo made 3 Qualifying Moves. </a:t>
            </a:r>
            <a:endParaRPr lang="en-US" sz="2000" b="1" dirty="0">
              <a:solidFill>
                <a:srgbClr val="00B050"/>
              </a:solidFill>
              <a:latin typeface="Calibri" charset="0"/>
            </a:endParaRPr>
          </a:p>
          <a:p>
            <a:pPr>
              <a:buClr>
                <a:schemeClr val="accent1"/>
              </a:buClr>
            </a:pPr>
            <a:endParaRPr lang="en-US" sz="1400" dirty="0">
              <a:solidFill>
                <a:srgbClr val="1E477C"/>
              </a:solidFill>
              <a:latin typeface="Calibri" charset="0"/>
            </a:endParaRPr>
          </a:p>
          <a:p>
            <a:pPr>
              <a:buClr>
                <a:schemeClr val="accent1"/>
              </a:buClr>
            </a:pPr>
            <a:endParaRPr lang="en-US" sz="1400" dirty="0">
              <a:solidFill>
                <a:srgbClr val="1E477C"/>
              </a:solidFill>
              <a:latin typeface="Calibri" charset="0"/>
            </a:endParaRPr>
          </a:p>
        </p:txBody>
      </p:sp>
      <p:cxnSp>
        <p:nvCxnSpPr>
          <p:cNvPr id="6" name="Straight Connector 5"/>
          <p:cNvCxnSpPr/>
          <p:nvPr/>
        </p:nvCxnSpPr>
        <p:spPr>
          <a:xfrm>
            <a:off x="609601"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2" y="-152400"/>
            <a:ext cx="1752600" cy="1752600"/>
          </a:xfrm>
          <a:prstGeom prst="rect">
            <a:avLst/>
          </a:prstGeom>
        </p:spPr>
      </p:pic>
    </p:spTree>
    <p:extLst>
      <p:ext uri="{BB962C8B-B14F-4D97-AF65-F5344CB8AC3E}">
        <p14:creationId xmlns:p14="http://schemas.microsoft.com/office/powerpoint/2010/main" val="46047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4988" y="152400"/>
            <a:ext cx="11047412"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2800" b="1" dirty="0"/>
              <a:t> </a:t>
            </a:r>
            <a:r>
              <a:rPr lang="en-US" b="1" dirty="0">
                <a:solidFill>
                  <a:schemeClr val="tx2">
                    <a:lumMod val="90000"/>
                    <a:lumOff val="10000"/>
                  </a:schemeClr>
                </a:solidFill>
                <a:latin typeface="Cambria" panose="02040503050406030204" pitchFamily="18" charset="0"/>
              </a:rPr>
              <a:t>Scenario 1</a:t>
            </a:r>
          </a:p>
        </p:txBody>
      </p:sp>
      <p:sp>
        <p:nvSpPr>
          <p:cNvPr id="5" name="Rectangle 4"/>
          <p:cNvSpPr/>
          <p:nvPr/>
        </p:nvSpPr>
        <p:spPr>
          <a:xfrm>
            <a:off x="1143000" y="1447801"/>
            <a:ext cx="10210800" cy="4278094"/>
          </a:xfrm>
          <a:prstGeom prst="rect">
            <a:avLst/>
          </a:prstGeom>
        </p:spPr>
        <p:txBody>
          <a:bodyPr wrap="square">
            <a:spAutoFit/>
          </a:bodyPr>
          <a:lstStyle/>
          <a:p>
            <a:pPr algn="ctr"/>
            <a:endParaRPr lang="en-US" sz="2000" b="1" dirty="0"/>
          </a:p>
          <a:p>
            <a:pPr algn="ctr"/>
            <a:r>
              <a:rPr lang="en-US" sz="2800" dirty="0">
                <a:solidFill>
                  <a:srgbClr val="1E477C"/>
                </a:solidFill>
                <a:latin typeface="Calibri" charset="0"/>
              </a:rPr>
              <a:t>On June 1, 2017, Jessica moves with her two children, ages 6 and 8, from Dallas, TX to South Fallsburg, NY to live with relatives after losing her job in Dallas. Jessica is hoping to find work similar to her last job in housekeeping, but finds that she can earn more money in a job at a poultry-processing facility. She only plans to stay for a few months to save money, and begins work deboning chicken at the poultry plant on July 15, 2017. </a:t>
            </a:r>
            <a:endParaRPr lang="en-US" sz="2800" dirty="0" smtClean="0">
              <a:solidFill>
                <a:srgbClr val="1E477C"/>
              </a:solidFill>
              <a:latin typeface="Calibri" charset="0"/>
            </a:endParaRPr>
          </a:p>
          <a:p>
            <a:pPr algn="ctr"/>
            <a:r>
              <a:rPr lang="en-US" sz="2800" dirty="0" smtClean="0">
                <a:solidFill>
                  <a:srgbClr val="1E477C"/>
                </a:solidFill>
                <a:latin typeface="Calibri" charset="0"/>
              </a:rPr>
              <a:t>                       </a:t>
            </a:r>
            <a:endParaRPr lang="en-US" sz="2800" dirty="0">
              <a:solidFill>
                <a:srgbClr val="1E477C"/>
              </a:solidFill>
              <a:latin typeface="Calibri" charset="0"/>
            </a:endParaRPr>
          </a:p>
          <a:p>
            <a:pPr algn="ctr"/>
            <a:r>
              <a:rPr lang="en-US" sz="2800" dirty="0">
                <a:solidFill>
                  <a:srgbClr val="1E477C"/>
                </a:solidFill>
                <a:latin typeface="Calibri" charset="0"/>
              </a:rPr>
              <a:t>Are Jessica’s children eligible for the MEP? </a:t>
            </a:r>
            <a:endParaRPr lang="en-US" sz="2800" dirty="0"/>
          </a:p>
        </p:txBody>
      </p:sp>
      <p:cxnSp>
        <p:nvCxnSpPr>
          <p:cNvPr id="6" name="Straight Connector 5"/>
          <p:cNvCxnSpPr/>
          <p:nvPr/>
        </p:nvCxnSpPr>
        <p:spPr>
          <a:xfrm>
            <a:off x="609601"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2" y="-152400"/>
            <a:ext cx="1752600" cy="1752600"/>
          </a:xfrm>
          <a:prstGeom prst="rect">
            <a:avLst/>
          </a:prstGeom>
        </p:spPr>
      </p:pic>
    </p:spTree>
    <p:extLst>
      <p:ext uri="{BB962C8B-B14F-4D97-AF65-F5344CB8AC3E}">
        <p14:creationId xmlns:p14="http://schemas.microsoft.com/office/powerpoint/2010/main" val="17734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5-Point Star 11"/>
          <p:cNvSpPr/>
          <p:nvPr/>
        </p:nvSpPr>
        <p:spPr>
          <a:xfrm>
            <a:off x="1146988" y="4302191"/>
            <a:ext cx="304800" cy="304800"/>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p:cNvSpPr/>
          <p:nvPr/>
        </p:nvSpPr>
        <p:spPr>
          <a:xfrm>
            <a:off x="1146988" y="5946120"/>
            <a:ext cx="304800" cy="3048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p:cNvSpPr/>
          <p:nvPr/>
        </p:nvSpPr>
        <p:spPr>
          <a:xfrm>
            <a:off x="1146987" y="6381852"/>
            <a:ext cx="304800" cy="304800"/>
          </a:xfrm>
          <a:prstGeom prst="ellipse">
            <a:avLst/>
          </a:prstGeom>
          <a:solidFill>
            <a:srgbClr val="E88440"/>
          </a:solidFill>
          <a:ln>
            <a:solidFill>
              <a:srgbClr val="E8844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5-Point Star 15"/>
          <p:cNvSpPr/>
          <p:nvPr/>
        </p:nvSpPr>
        <p:spPr>
          <a:xfrm>
            <a:off x="1146987" y="4730399"/>
            <a:ext cx="304800" cy="304800"/>
          </a:xfrm>
          <a:prstGeom prst="star5">
            <a:avLst/>
          </a:prstGeom>
          <a:solidFill>
            <a:srgbClr val="E88440"/>
          </a:solidFill>
          <a:ln>
            <a:solidFill>
              <a:srgbClr val="E8844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1517630" y="4185990"/>
            <a:ext cx="10210800" cy="3000821"/>
          </a:xfrm>
          <a:prstGeom prst="rect">
            <a:avLst/>
          </a:prstGeom>
          <a:noFill/>
        </p:spPr>
        <p:txBody>
          <a:bodyPr wrap="square" rtlCol="0">
            <a:spAutoFit/>
          </a:bodyPr>
          <a:lstStyle/>
          <a:p>
            <a:pPr>
              <a:lnSpc>
                <a:spcPct val="150000"/>
              </a:lnSpc>
            </a:pPr>
            <a:r>
              <a:rPr lang="en-US" b="1" dirty="0" smtClean="0">
                <a:latin typeface="Calibri" panose="020F0502020204030204" pitchFamily="34" charset="0"/>
                <a:cs typeface="Calibri" panose="020F0502020204030204" pitchFamily="34" charset="0"/>
              </a:rPr>
              <a:t>August 5, 2016- </a:t>
            </a:r>
            <a:r>
              <a:rPr lang="en-US" dirty="0" smtClean="0">
                <a:latin typeface="Calibri" panose="020F0502020204030204" pitchFamily="34" charset="0"/>
                <a:cs typeface="Calibri" panose="020F0502020204030204" pitchFamily="34" charset="0"/>
              </a:rPr>
              <a:t>Jairo</a:t>
            </a:r>
            <a:r>
              <a:rPr lang="en-US" b="1"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becomes a Migratory </a:t>
            </a:r>
            <a:r>
              <a:rPr lang="en-US" dirty="0">
                <a:latin typeface="Calibri" panose="020F0502020204030204" pitchFamily="34" charset="0"/>
                <a:cs typeface="Calibri" panose="020F0502020204030204" pitchFamily="34" charset="0"/>
              </a:rPr>
              <a:t>Agricultural </a:t>
            </a:r>
            <a:r>
              <a:rPr lang="en-US" dirty="0" smtClean="0">
                <a:latin typeface="Calibri" panose="020F0502020204030204" pitchFamily="34" charset="0"/>
                <a:cs typeface="Calibri" panose="020F0502020204030204" pitchFamily="34" charset="0"/>
              </a:rPr>
              <a:t>Worker.</a:t>
            </a:r>
            <a:endParaRPr lang="en-US" dirty="0">
              <a:latin typeface="Calibri" panose="020F0502020204030204" pitchFamily="34" charset="0"/>
              <a:cs typeface="Calibri" panose="020F0502020204030204" pitchFamily="34" charset="0"/>
            </a:endParaRPr>
          </a:p>
          <a:p>
            <a:pPr>
              <a:lnSpc>
                <a:spcPct val="150000"/>
              </a:lnSpc>
            </a:pPr>
            <a:r>
              <a:rPr lang="en-US" b="1" dirty="0" smtClean="0">
                <a:latin typeface="Calibri" panose="020F0502020204030204" pitchFamily="34" charset="0"/>
                <a:cs typeface="Calibri" panose="020F0502020204030204" pitchFamily="34" charset="0"/>
              </a:rPr>
              <a:t>August 5, 2016- </a:t>
            </a:r>
            <a:r>
              <a:rPr lang="en-US" dirty="0" smtClean="0">
                <a:latin typeface="Calibri" panose="020F0502020204030204" pitchFamily="34" charset="0"/>
                <a:cs typeface="Calibri" panose="020F0502020204030204" pitchFamily="34" charset="0"/>
              </a:rPr>
              <a:t>Jairo also makes a Qualifying Move and becomes eligible for MEP services.</a:t>
            </a:r>
            <a:endParaRPr lang="en-US" dirty="0">
              <a:latin typeface="Calibri" panose="020F0502020204030204" pitchFamily="34" charset="0"/>
              <a:cs typeface="Calibri" panose="020F0502020204030204" pitchFamily="34" charset="0"/>
            </a:endParaRPr>
          </a:p>
          <a:p>
            <a:pPr>
              <a:lnSpc>
                <a:spcPct val="150000"/>
              </a:lnSpc>
            </a:pPr>
            <a:r>
              <a:rPr lang="en-US" b="1" dirty="0" smtClean="0">
                <a:latin typeface="Calibri" panose="020F0502020204030204" pitchFamily="34" charset="0"/>
                <a:cs typeface="Calibri" panose="020F0502020204030204" pitchFamily="34" charset="0"/>
              </a:rPr>
              <a:t>November 12, 2016- </a:t>
            </a:r>
            <a:r>
              <a:rPr lang="en-US" dirty="0" smtClean="0">
                <a:latin typeface="Calibri" panose="020F0502020204030204" pitchFamily="34" charset="0"/>
                <a:cs typeface="Calibri" panose="020F0502020204030204" pitchFamily="34" charset="0"/>
              </a:rPr>
              <a:t>Jairo makes another Qualifying Move, and his 36 month MEP eligibility resets. </a:t>
            </a:r>
            <a:endParaRPr lang="en-US" dirty="0">
              <a:latin typeface="Calibri" panose="020F0502020204030204" pitchFamily="34" charset="0"/>
              <a:cs typeface="Calibri" panose="020F0502020204030204" pitchFamily="34" charset="0"/>
            </a:endParaRPr>
          </a:p>
          <a:p>
            <a:pPr>
              <a:lnSpc>
                <a:spcPct val="150000"/>
              </a:lnSpc>
            </a:pPr>
            <a:r>
              <a:rPr lang="en-US" b="1" dirty="0" smtClean="0">
                <a:latin typeface="Calibri" panose="020F0502020204030204" pitchFamily="34" charset="0"/>
                <a:cs typeface="Calibri" panose="020F0502020204030204" pitchFamily="34" charset="0"/>
              </a:rPr>
              <a:t>February 15, 2019- </a:t>
            </a:r>
            <a:r>
              <a:rPr lang="en-US" dirty="0" smtClean="0">
                <a:latin typeface="Calibri" panose="020F0502020204030204" pitchFamily="34" charset="0"/>
                <a:cs typeface="Calibri" panose="020F0502020204030204" pitchFamily="34" charset="0"/>
              </a:rPr>
              <a:t>Jairo makes another Qualifying Move, and his 36 month MEP eligibility resets. </a:t>
            </a:r>
            <a:endParaRPr lang="en-US" dirty="0">
              <a:latin typeface="Calibri" panose="020F0502020204030204" pitchFamily="34" charset="0"/>
              <a:cs typeface="Calibri" panose="020F0502020204030204" pitchFamily="34" charset="0"/>
            </a:endParaRPr>
          </a:p>
          <a:p>
            <a:pPr>
              <a:lnSpc>
                <a:spcPct val="150000"/>
              </a:lnSpc>
            </a:pPr>
            <a:r>
              <a:rPr lang="en-US" b="1" dirty="0" smtClean="0">
                <a:latin typeface="Calibri" panose="020F0502020204030204" pitchFamily="34" charset="0"/>
                <a:cs typeface="Calibri" panose="020F0502020204030204" pitchFamily="34" charset="0"/>
              </a:rPr>
              <a:t>August 5, 2016- </a:t>
            </a:r>
            <a:r>
              <a:rPr lang="en-US" dirty="0" smtClean="0">
                <a:latin typeface="Calibri" panose="020F0502020204030204" pitchFamily="34" charset="0"/>
                <a:cs typeface="Calibri" panose="020F0502020204030204" pitchFamily="34" charset="0"/>
              </a:rPr>
              <a:t>Jairo’s</a:t>
            </a:r>
            <a:r>
              <a:rPr lang="en-US" b="1"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eligibility as a Migratory Agricultural Worker expires.</a:t>
            </a:r>
            <a:endParaRPr lang="en-US" b="1" dirty="0" smtClean="0">
              <a:latin typeface="Calibri" panose="020F0502020204030204" pitchFamily="34" charset="0"/>
              <a:cs typeface="Calibri" panose="020F0502020204030204" pitchFamily="34" charset="0"/>
            </a:endParaRPr>
          </a:p>
          <a:p>
            <a:pPr>
              <a:lnSpc>
                <a:spcPct val="150000"/>
              </a:lnSpc>
            </a:pPr>
            <a:r>
              <a:rPr lang="en-US" b="1" dirty="0" smtClean="0">
                <a:latin typeface="Calibri" panose="020F0502020204030204" pitchFamily="34" charset="0"/>
                <a:cs typeface="Calibri" panose="020F0502020204030204" pitchFamily="34" charset="0"/>
              </a:rPr>
              <a:t>August 2021- </a:t>
            </a:r>
            <a:r>
              <a:rPr lang="en-US" dirty="0" smtClean="0">
                <a:latin typeface="Calibri" panose="020F0502020204030204" pitchFamily="34" charset="0"/>
                <a:cs typeface="Calibri" panose="020F0502020204030204" pitchFamily="34" charset="0"/>
              </a:rPr>
              <a:t>Jairo’s eligibility for the MEP expires when he turns 22. </a:t>
            </a:r>
            <a:endParaRPr lang="en-US" dirty="0">
              <a:latin typeface="Calibri" panose="020F0502020204030204" pitchFamily="34" charset="0"/>
              <a:cs typeface="Calibri" panose="020F0502020204030204" pitchFamily="34" charset="0"/>
            </a:endParaRPr>
          </a:p>
          <a:p>
            <a:pPr>
              <a:lnSpc>
                <a:spcPct val="150000"/>
              </a:lnSpc>
            </a:pPr>
            <a:endParaRPr lang="en-US"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rotWithShape="1">
          <a:blip r:embed="rId2">
            <a:clrChange>
              <a:clrFrom>
                <a:srgbClr val="FFFFFF"/>
              </a:clrFrom>
              <a:clrTo>
                <a:srgbClr val="FFFFFF">
                  <a:alpha val="0"/>
                </a:srgbClr>
              </a:clrTo>
            </a:clrChange>
          </a:blip>
          <a:srcRect l="18953" t="27939" r="19337" b="35635"/>
          <a:stretch/>
        </p:blipFill>
        <p:spPr>
          <a:xfrm>
            <a:off x="1034410" y="194052"/>
            <a:ext cx="10162478" cy="3999057"/>
          </a:xfrm>
          <a:prstGeom prst="rect">
            <a:avLst/>
          </a:prstGeom>
        </p:spPr>
      </p:pic>
      <p:sp>
        <p:nvSpPr>
          <p:cNvPr id="13" name="5-Point Star 12"/>
          <p:cNvSpPr/>
          <p:nvPr/>
        </p:nvSpPr>
        <p:spPr>
          <a:xfrm>
            <a:off x="1146987" y="5144281"/>
            <a:ext cx="304800" cy="304800"/>
          </a:xfrm>
          <a:prstGeom prst="star5">
            <a:avLst/>
          </a:prstGeom>
          <a:solidFill>
            <a:srgbClr val="E88440"/>
          </a:solidFill>
          <a:ln>
            <a:solidFill>
              <a:srgbClr val="E8844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5-Point Star 17"/>
          <p:cNvSpPr/>
          <p:nvPr/>
        </p:nvSpPr>
        <p:spPr>
          <a:xfrm>
            <a:off x="1146987" y="5517912"/>
            <a:ext cx="304800" cy="304800"/>
          </a:xfrm>
          <a:prstGeom prst="star5">
            <a:avLst/>
          </a:prstGeom>
          <a:solidFill>
            <a:srgbClr val="E88440"/>
          </a:solidFill>
          <a:ln>
            <a:solidFill>
              <a:srgbClr val="E8844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58711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577" t="16211" r="37082" b="7271"/>
          <a:stretch/>
        </p:blipFill>
        <p:spPr>
          <a:xfrm>
            <a:off x="2488169" y="156029"/>
            <a:ext cx="7215662" cy="6651171"/>
          </a:xfrm>
          <a:prstGeom prst="rect">
            <a:avLst/>
          </a:prstGeom>
        </p:spPr>
      </p:pic>
      <p:sp>
        <p:nvSpPr>
          <p:cNvPr id="3" name="TextBox 2"/>
          <p:cNvSpPr txBox="1"/>
          <p:nvPr/>
        </p:nvSpPr>
        <p:spPr>
          <a:xfrm>
            <a:off x="2590800" y="732972"/>
            <a:ext cx="1763486"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Syracuse/NY/USA</a:t>
            </a:r>
            <a:endParaRPr lang="en-US" sz="1200" b="1" dirty="0">
              <a:latin typeface="Calibri" panose="020F0502020204030204" pitchFamily="34" charset="0"/>
              <a:cs typeface="Calibri" panose="020F0502020204030204" pitchFamily="34" charset="0"/>
            </a:endParaRPr>
          </a:p>
        </p:txBody>
      </p:sp>
      <p:sp>
        <p:nvSpPr>
          <p:cNvPr id="4" name="TextBox 3"/>
          <p:cNvSpPr txBox="1"/>
          <p:nvPr/>
        </p:nvSpPr>
        <p:spPr>
          <a:xfrm>
            <a:off x="5384800" y="732971"/>
            <a:ext cx="4114800" cy="277000"/>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Albany CSD/Albany/NY</a:t>
            </a:r>
            <a:endParaRPr lang="en-US" sz="1200" b="1" dirty="0">
              <a:latin typeface="Calibri" panose="020F0502020204030204" pitchFamily="34" charset="0"/>
              <a:cs typeface="Calibri" panose="020F0502020204030204" pitchFamily="34" charset="0"/>
            </a:endParaRPr>
          </a:p>
        </p:txBody>
      </p:sp>
      <p:sp>
        <p:nvSpPr>
          <p:cNvPr id="5" name="TextBox 4"/>
          <p:cNvSpPr txBox="1"/>
          <p:nvPr/>
        </p:nvSpPr>
        <p:spPr>
          <a:xfrm>
            <a:off x="2915922" y="1183608"/>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6" name="TextBox 5"/>
          <p:cNvSpPr txBox="1"/>
          <p:nvPr/>
        </p:nvSpPr>
        <p:spPr>
          <a:xfrm>
            <a:off x="3592286" y="1474428"/>
            <a:ext cx="2256971"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Jairo</a:t>
            </a:r>
            <a:endParaRPr lang="en-US" sz="1200" b="1" dirty="0">
              <a:latin typeface="Calibri" panose="020F0502020204030204" pitchFamily="34" charset="0"/>
              <a:cs typeface="Calibri" panose="020F0502020204030204" pitchFamily="34" charset="0"/>
            </a:endParaRPr>
          </a:p>
        </p:txBody>
      </p:sp>
      <p:sp>
        <p:nvSpPr>
          <p:cNvPr id="7" name="TextBox 6"/>
          <p:cNvSpPr txBox="1"/>
          <p:nvPr/>
        </p:nvSpPr>
        <p:spPr>
          <a:xfrm>
            <a:off x="6013278" y="1474428"/>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8" name="TextBox 7"/>
          <p:cNvSpPr txBox="1"/>
          <p:nvPr/>
        </p:nvSpPr>
        <p:spPr>
          <a:xfrm>
            <a:off x="4557484" y="2387602"/>
            <a:ext cx="1008745" cy="27576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02/15/2019</a:t>
            </a:r>
            <a:endParaRPr lang="en-US" sz="1200" b="1" dirty="0">
              <a:latin typeface="Calibri" panose="020F0502020204030204" pitchFamily="34" charset="0"/>
              <a:cs typeface="Calibri" panose="020F0502020204030204" pitchFamily="34" charset="0"/>
            </a:endParaRPr>
          </a:p>
        </p:txBody>
      </p:sp>
      <p:sp>
        <p:nvSpPr>
          <p:cNvPr id="9" name="TextBox 8"/>
          <p:cNvSpPr txBox="1"/>
          <p:nvPr/>
        </p:nvSpPr>
        <p:spPr>
          <a:xfrm>
            <a:off x="5642427" y="2634342"/>
            <a:ext cx="780144"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08/05/16</a:t>
            </a:r>
            <a:endParaRPr lang="en-US" sz="1200" b="1" dirty="0">
              <a:latin typeface="Calibri" panose="020F0502020204030204" pitchFamily="34" charset="0"/>
              <a:cs typeface="Calibri" panose="020F0502020204030204" pitchFamily="34" charset="0"/>
            </a:endParaRPr>
          </a:p>
        </p:txBody>
      </p:sp>
      <p:sp>
        <p:nvSpPr>
          <p:cNvPr id="10" name="TextBox 9"/>
          <p:cNvSpPr txBox="1"/>
          <p:nvPr/>
        </p:nvSpPr>
        <p:spPr>
          <a:xfrm>
            <a:off x="2590799" y="2911341"/>
            <a:ext cx="1698171" cy="274545"/>
          </a:xfrm>
          <a:prstGeom prst="rect">
            <a:avLst/>
          </a:prstGeom>
          <a:solidFill>
            <a:srgbClr val="FFFF00"/>
          </a:solidFill>
        </p:spPr>
        <p:txBody>
          <a:bodyPr wrap="square" rtlCol="0">
            <a:spAutoFit/>
          </a:bodyPr>
          <a:lstStyle/>
          <a:p>
            <a:pPr algn="ctr"/>
            <a:r>
              <a:rPr lang="en-US" sz="1200" b="1" dirty="0" err="1" smtClean="0">
                <a:latin typeface="Calibri" panose="020F0502020204030204" pitchFamily="34" charset="0"/>
                <a:cs typeface="Calibri" panose="020F0502020204030204" pitchFamily="34" charset="0"/>
              </a:rPr>
              <a:t>Cuilco</a:t>
            </a:r>
            <a:r>
              <a:rPr lang="en-US" sz="1200" b="1" dirty="0" smtClean="0">
                <a:latin typeface="Calibri" panose="020F0502020204030204" pitchFamily="34" charset="0"/>
                <a:cs typeface="Calibri" panose="020F0502020204030204" pitchFamily="34" charset="0"/>
              </a:rPr>
              <a:t>/GUT</a:t>
            </a:r>
            <a:endParaRPr lang="en-US" sz="1200" b="1" dirty="0">
              <a:latin typeface="Calibri" panose="020F0502020204030204" pitchFamily="34" charset="0"/>
              <a:cs typeface="Calibri" panose="020F0502020204030204" pitchFamily="34" charset="0"/>
            </a:endParaRPr>
          </a:p>
        </p:txBody>
      </p:sp>
      <p:sp>
        <p:nvSpPr>
          <p:cNvPr id="11" name="TextBox 10"/>
          <p:cNvSpPr txBox="1"/>
          <p:nvPr/>
        </p:nvSpPr>
        <p:spPr>
          <a:xfrm>
            <a:off x="5297714" y="2911341"/>
            <a:ext cx="4101316"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Marcy CSD/Marcy/NY</a:t>
            </a:r>
            <a:endParaRPr lang="en-US" sz="1200" b="1" dirty="0">
              <a:latin typeface="Calibri" panose="020F0502020204030204" pitchFamily="34" charset="0"/>
              <a:cs typeface="Calibri" panose="020F0502020204030204" pitchFamily="34" charset="0"/>
            </a:endParaRPr>
          </a:p>
        </p:txBody>
      </p:sp>
      <p:sp>
        <p:nvSpPr>
          <p:cNvPr id="12" name="TextBox 11"/>
          <p:cNvSpPr txBox="1"/>
          <p:nvPr/>
        </p:nvSpPr>
        <p:spPr>
          <a:xfrm>
            <a:off x="2932916" y="3204615"/>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13" name="TextBox 12"/>
          <p:cNvSpPr txBox="1"/>
          <p:nvPr/>
        </p:nvSpPr>
        <p:spPr>
          <a:xfrm>
            <a:off x="4136571" y="4207300"/>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14" name="TextBox 13"/>
          <p:cNvSpPr txBox="1"/>
          <p:nvPr/>
        </p:nvSpPr>
        <p:spPr>
          <a:xfrm>
            <a:off x="2932915" y="4509194"/>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16" name="TextBox 15"/>
          <p:cNvSpPr txBox="1"/>
          <p:nvPr/>
        </p:nvSpPr>
        <p:spPr>
          <a:xfrm>
            <a:off x="3976915" y="3976915"/>
            <a:ext cx="2315028"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Milking Cows</a:t>
            </a:r>
            <a:endParaRPr lang="en-US" sz="1200" b="1" dirty="0">
              <a:latin typeface="Calibri" panose="020F0502020204030204" pitchFamily="34" charset="0"/>
              <a:cs typeface="Calibri" panose="020F0502020204030204" pitchFamily="34" charset="0"/>
            </a:endParaRPr>
          </a:p>
        </p:txBody>
      </p:sp>
      <p:sp>
        <p:nvSpPr>
          <p:cNvPr id="17" name="TextBox 16"/>
          <p:cNvSpPr txBox="1"/>
          <p:nvPr/>
        </p:nvSpPr>
        <p:spPr>
          <a:xfrm>
            <a:off x="6601403" y="5508061"/>
            <a:ext cx="2315028" cy="461665"/>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Dairy Farm Name</a:t>
            </a:r>
          </a:p>
          <a:p>
            <a:pPr algn="ctr"/>
            <a:r>
              <a:rPr lang="en-US" sz="1200" b="1" dirty="0" smtClean="0">
                <a:latin typeface="Calibri" panose="020F0502020204030204" pitchFamily="34" charset="0"/>
                <a:cs typeface="Calibri" panose="020F0502020204030204" pitchFamily="34" charset="0"/>
              </a:rPr>
              <a:t>Address</a:t>
            </a:r>
          </a:p>
        </p:txBody>
      </p:sp>
      <p:sp>
        <p:nvSpPr>
          <p:cNvPr id="18" name="TextBox 17"/>
          <p:cNvSpPr txBox="1"/>
          <p:nvPr/>
        </p:nvSpPr>
        <p:spPr>
          <a:xfrm>
            <a:off x="7766174" y="455972"/>
            <a:ext cx="1763486"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Syracuse CSD/</a:t>
            </a:r>
            <a:endParaRPr lang="en-US" sz="1200" b="1" dirty="0">
              <a:latin typeface="Calibri" panose="020F0502020204030204" pitchFamily="34" charset="0"/>
              <a:cs typeface="Calibri" panose="020F0502020204030204" pitchFamily="34" charset="0"/>
            </a:endParaRPr>
          </a:p>
        </p:txBody>
      </p:sp>
      <p:sp>
        <p:nvSpPr>
          <p:cNvPr id="20" name="TextBox 19"/>
          <p:cNvSpPr txBox="1"/>
          <p:nvPr/>
        </p:nvSpPr>
        <p:spPr>
          <a:xfrm>
            <a:off x="2932914" y="5087256"/>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3641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4988" y="152400"/>
            <a:ext cx="11047412"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2800" b="1" dirty="0"/>
              <a:t> </a:t>
            </a:r>
            <a:r>
              <a:rPr lang="en-US" b="1" dirty="0">
                <a:solidFill>
                  <a:schemeClr val="tx2">
                    <a:lumMod val="90000"/>
                    <a:lumOff val="10000"/>
                  </a:schemeClr>
                </a:solidFill>
                <a:latin typeface="Cambria" panose="02040503050406030204" pitchFamily="18" charset="0"/>
              </a:rPr>
              <a:t>Scenario </a:t>
            </a:r>
            <a:r>
              <a:rPr lang="en-US" b="1" dirty="0" smtClean="0">
                <a:solidFill>
                  <a:schemeClr val="tx2">
                    <a:lumMod val="90000"/>
                    <a:lumOff val="10000"/>
                  </a:schemeClr>
                </a:solidFill>
                <a:latin typeface="Cambria" panose="02040503050406030204" pitchFamily="18" charset="0"/>
              </a:rPr>
              <a:t>6</a:t>
            </a:r>
            <a:endParaRPr lang="en-US" b="1" dirty="0">
              <a:solidFill>
                <a:schemeClr val="tx2">
                  <a:lumMod val="90000"/>
                  <a:lumOff val="10000"/>
                </a:schemeClr>
              </a:solidFill>
              <a:latin typeface="Cambria" panose="02040503050406030204" pitchFamily="18" charset="0"/>
            </a:endParaRPr>
          </a:p>
        </p:txBody>
      </p:sp>
      <p:sp>
        <p:nvSpPr>
          <p:cNvPr id="5" name="Rectangle 4"/>
          <p:cNvSpPr/>
          <p:nvPr/>
        </p:nvSpPr>
        <p:spPr>
          <a:xfrm>
            <a:off x="1143000" y="1535154"/>
            <a:ext cx="10210800" cy="4832092"/>
          </a:xfrm>
          <a:prstGeom prst="rect">
            <a:avLst/>
          </a:prstGeom>
        </p:spPr>
        <p:txBody>
          <a:bodyPr wrap="square">
            <a:spAutoFit/>
          </a:bodyPr>
          <a:lstStyle/>
          <a:p>
            <a:pPr algn="ctr"/>
            <a:r>
              <a:rPr lang="en-US" sz="2800" dirty="0" smtClean="0">
                <a:latin typeface="Calibri" panose="020F0502020204030204" pitchFamily="34" charset="0"/>
                <a:cs typeface="Calibri" panose="020F0502020204030204" pitchFamily="34" charset="0"/>
              </a:rPr>
              <a:t>Ma Lay and her 2 young children move from a refugee camp in Thailand to Utica, NY on 07/05/2017. Ma Lay goes to the local refugee center and asks for help applying for work at farms in the surrounding areas. She grew up doing </a:t>
            </a:r>
            <a:r>
              <a:rPr lang="en-US" sz="2800" dirty="0" err="1" smtClean="0">
                <a:latin typeface="Calibri" panose="020F0502020204030204" pitchFamily="34" charset="0"/>
                <a:cs typeface="Calibri" panose="020F0502020204030204" pitchFamily="34" charset="0"/>
              </a:rPr>
              <a:t>farmwork</a:t>
            </a:r>
            <a:r>
              <a:rPr lang="en-US" sz="2800" dirty="0" smtClean="0">
                <a:latin typeface="Calibri" panose="020F0502020204030204" pitchFamily="34" charset="0"/>
                <a:cs typeface="Calibri" panose="020F0502020204030204" pitchFamily="34" charset="0"/>
              </a:rPr>
              <a:t> in Burma and intends to do similar work in the United States. The refugee center helps Ma Lay with some applications, but she does not hear back from any of the farms she applied to. A few months later, after she receives her working papers, Ma Lay begins working at a paper factory.</a:t>
            </a:r>
          </a:p>
          <a:p>
            <a:pPr algn="ctr"/>
            <a:endParaRPr lang="en-US" sz="2800" dirty="0" smtClean="0">
              <a:latin typeface="Calibri" panose="020F0502020204030204" pitchFamily="34" charset="0"/>
              <a:cs typeface="Calibri" panose="020F0502020204030204" pitchFamily="34" charset="0"/>
            </a:endParaRPr>
          </a:p>
          <a:p>
            <a:pPr algn="ctr"/>
            <a:r>
              <a:rPr lang="en-US" sz="2800" dirty="0" smtClean="0">
                <a:latin typeface="Calibri" panose="020F0502020204030204" pitchFamily="34" charset="0"/>
                <a:cs typeface="Calibri" panose="020F0502020204030204" pitchFamily="34" charset="0"/>
              </a:rPr>
              <a:t>Do Ma Lay’s children qualify for MEP services?</a:t>
            </a:r>
            <a:endParaRPr lang="en-US" sz="2800" dirty="0">
              <a:latin typeface="Calibri" panose="020F0502020204030204" pitchFamily="34" charset="0"/>
              <a:cs typeface="Calibri" panose="020F0502020204030204" pitchFamily="34" charset="0"/>
            </a:endParaRPr>
          </a:p>
        </p:txBody>
      </p:sp>
      <p:cxnSp>
        <p:nvCxnSpPr>
          <p:cNvPr id="6" name="Straight Connector 5"/>
          <p:cNvCxnSpPr/>
          <p:nvPr/>
        </p:nvCxnSpPr>
        <p:spPr>
          <a:xfrm>
            <a:off x="609601"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2" y="-152400"/>
            <a:ext cx="1752600" cy="1752600"/>
          </a:xfrm>
          <a:prstGeom prst="rect">
            <a:avLst/>
          </a:prstGeom>
        </p:spPr>
      </p:pic>
    </p:spTree>
    <p:extLst>
      <p:ext uri="{BB962C8B-B14F-4D97-AF65-F5344CB8AC3E}">
        <p14:creationId xmlns:p14="http://schemas.microsoft.com/office/powerpoint/2010/main" val="353815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4988" y="152400"/>
            <a:ext cx="11047412"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2800" b="1" dirty="0"/>
              <a:t> </a:t>
            </a:r>
            <a:r>
              <a:rPr lang="en-US" b="1" dirty="0">
                <a:solidFill>
                  <a:schemeClr val="tx2">
                    <a:lumMod val="90000"/>
                    <a:lumOff val="10000"/>
                  </a:schemeClr>
                </a:solidFill>
                <a:latin typeface="Cambria" panose="02040503050406030204" pitchFamily="18" charset="0"/>
              </a:rPr>
              <a:t>Scenario </a:t>
            </a:r>
            <a:r>
              <a:rPr lang="en-US" b="1" dirty="0" smtClean="0">
                <a:solidFill>
                  <a:schemeClr val="tx2">
                    <a:lumMod val="90000"/>
                    <a:lumOff val="10000"/>
                  </a:schemeClr>
                </a:solidFill>
                <a:latin typeface="Cambria" panose="02040503050406030204" pitchFamily="18" charset="0"/>
              </a:rPr>
              <a:t>6</a:t>
            </a:r>
            <a:endParaRPr lang="en-US" b="1" dirty="0">
              <a:solidFill>
                <a:schemeClr val="tx2">
                  <a:lumMod val="90000"/>
                  <a:lumOff val="10000"/>
                </a:schemeClr>
              </a:solidFill>
              <a:latin typeface="Cambria" panose="02040503050406030204" pitchFamily="18" charset="0"/>
            </a:endParaRPr>
          </a:p>
        </p:txBody>
      </p:sp>
      <p:sp>
        <p:nvSpPr>
          <p:cNvPr id="5" name="Rectangle 4"/>
          <p:cNvSpPr/>
          <p:nvPr/>
        </p:nvSpPr>
        <p:spPr>
          <a:xfrm>
            <a:off x="1219200" y="1008870"/>
            <a:ext cx="10210800" cy="5847755"/>
          </a:xfrm>
          <a:prstGeom prst="rect">
            <a:avLst/>
          </a:prstGeom>
        </p:spPr>
        <p:txBody>
          <a:bodyPr wrap="square">
            <a:spAutoFit/>
          </a:bodyPr>
          <a:lstStyle/>
          <a:p>
            <a:pPr algn="ctr"/>
            <a:endParaRPr lang="en-US" sz="2000" b="1" dirty="0"/>
          </a:p>
          <a:p>
            <a:pPr algn="ctr">
              <a:buClr>
                <a:schemeClr val="accent1"/>
              </a:buClr>
            </a:pPr>
            <a:r>
              <a:rPr lang="en-US" dirty="0" smtClean="0">
                <a:solidFill>
                  <a:srgbClr val="1E477C"/>
                </a:solidFill>
                <a:latin typeface="Calibri" charset="0"/>
              </a:rPr>
              <a:t>Do Ma Lay’s children qualify for the MEP? </a:t>
            </a:r>
            <a:r>
              <a:rPr lang="en-US" b="1" dirty="0" smtClean="0">
                <a:solidFill>
                  <a:srgbClr val="FF0000"/>
                </a:solidFill>
                <a:latin typeface="Calibri" charset="0"/>
              </a:rPr>
              <a:t>No</a:t>
            </a:r>
            <a:endParaRPr lang="en-US" b="1" dirty="0" smtClean="0">
              <a:solidFill>
                <a:srgbClr val="00B050"/>
              </a:solidFill>
              <a:latin typeface="Calibri" charset="0"/>
            </a:endParaRPr>
          </a:p>
          <a:p>
            <a:pPr marL="342900" indent="-342900">
              <a:buClr>
                <a:srgbClr val="C00000"/>
              </a:buClr>
              <a:buFont typeface="Wingdings" charset="2"/>
              <a:buChar char="Ø"/>
            </a:pPr>
            <a:endParaRPr lang="en-US" sz="1400" dirty="0">
              <a:solidFill>
                <a:srgbClr val="1E477C"/>
              </a:solidFill>
              <a:latin typeface="Calibri" charset="0"/>
            </a:endParaRPr>
          </a:p>
          <a:p>
            <a:pPr marL="342900" indent="-342900">
              <a:buClr>
                <a:schemeClr val="accent1"/>
              </a:buClr>
              <a:buFont typeface="Wingdings" charset="2"/>
              <a:buChar char="Ø"/>
            </a:pPr>
            <a:r>
              <a:rPr lang="en-US" sz="2000" b="1" dirty="0">
                <a:solidFill>
                  <a:srgbClr val="1E477C"/>
                </a:solidFill>
                <a:latin typeface="Calibri" charset="0"/>
              </a:rPr>
              <a:t>Migratory Agricultural Worker: </a:t>
            </a:r>
            <a:r>
              <a:rPr lang="en-US" sz="2000" dirty="0">
                <a:solidFill>
                  <a:srgbClr val="1E477C"/>
                </a:solidFill>
                <a:latin typeface="Calibri" charset="0"/>
              </a:rPr>
              <a:t>Is the parent/guardian/spouse or the child himself a Migratory Agricultural Worker? </a:t>
            </a:r>
            <a:r>
              <a:rPr lang="en-US" sz="2000" b="1" dirty="0" smtClean="0">
                <a:solidFill>
                  <a:srgbClr val="FF0000"/>
                </a:solidFill>
                <a:latin typeface="Calibri" charset="0"/>
              </a:rPr>
              <a:t>No. Although Ma Lay actively sought qualifying work, she does not have a recent history of moves for qualifying work. She is not a Migratory Agricultural Worker. </a:t>
            </a:r>
            <a:endParaRPr lang="en-US" sz="2000" b="1" dirty="0">
              <a:solidFill>
                <a:srgbClr val="FF0000"/>
              </a:solidFill>
              <a:latin typeface="Calibri" charset="0"/>
            </a:endParaRPr>
          </a:p>
          <a:p>
            <a:pPr>
              <a:buClr>
                <a:schemeClr val="accent1"/>
              </a:buClr>
            </a:pPr>
            <a:endParaRPr lang="en-US" sz="2000" b="1" dirty="0">
              <a:solidFill>
                <a:srgbClr val="1E477C"/>
              </a:solidFill>
              <a:latin typeface="Calibri" charset="0"/>
            </a:endParaRPr>
          </a:p>
          <a:p>
            <a:pPr marL="342900" indent="-342900">
              <a:buClr>
                <a:schemeClr val="accent1"/>
              </a:buClr>
              <a:buFont typeface="Wingdings" charset="2"/>
              <a:buChar char="Ø"/>
            </a:pPr>
            <a:r>
              <a:rPr lang="en-US" sz="2000" b="1" dirty="0">
                <a:solidFill>
                  <a:srgbClr val="1E477C"/>
                </a:solidFill>
                <a:latin typeface="Calibri" charset="0"/>
              </a:rPr>
              <a:t>Qualifying Move: </a:t>
            </a:r>
            <a:r>
              <a:rPr lang="en-US" sz="2000" dirty="0">
                <a:solidFill>
                  <a:srgbClr val="1E477C"/>
                </a:solidFill>
                <a:latin typeface="Calibri" charset="0"/>
              </a:rPr>
              <a:t>Did the children make a “Qualifying Move” (Due to economic necessity, from one residence to another, and from one school district to another) within the preceding 36 months? </a:t>
            </a:r>
            <a:r>
              <a:rPr lang="en-US" sz="2000" b="1" dirty="0" smtClean="0">
                <a:solidFill>
                  <a:srgbClr val="00B050"/>
                </a:solidFill>
                <a:latin typeface="Calibri" charset="0"/>
              </a:rPr>
              <a:t>Yes</a:t>
            </a:r>
          </a:p>
          <a:p>
            <a:pPr>
              <a:buClr>
                <a:schemeClr val="accent1"/>
              </a:buClr>
            </a:pPr>
            <a:endParaRPr lang="en-US" sz="2000" b="1" dirty="0"/>
          </a:p>
          <a:p>
            <a:pPr marL="342900" indent="-342900">
              <a:buClr>
                <a:schemeClr val="accent1"/>
              </a:buClr>
              <a:buFont typeface="Wingdings" charset="2"/>
              <a:buChar char="Ø"/>
            </a:pPr>
            <a:r>
              <a:rPr lang="en-US" sz="2000" b="1" dirty="0">
                <a:solidFill>
                  <a:srgbClr val="1E477C"/>
                </a:solidFill>
                <a:latin typeface="Calibri" charset="0"/>
              </a:rPr>
              <a:t>Child:</a:t>
            </a:r>
            <a:r>
              <a:rPr lang="en-US" sz="2000" dirty="0">
                <a:solidFill>
                  <a:srgbClr val="1E477C"/>
                </a:solidFill>
                <a:latin typeface="Calibri" charset="0"/>
              </a:rPr>
              <a:t> Are the children under the age of 22 and still entitled to a free public education in the state?</a:t>
            </a:r>
            <a:r>
              <a:rPr lang="en-US" sz="2000" b="1" dirty="0">
                <a:solidFill>
                  <a:srgbClr val="1E477C"/>
                </a:solidFill>
                <a:latin typeface="Calibri" charset="0"/>
              </a:rPr>
              <a:t> </a:t>
            </a:r>
            <a:r>
              <a:rPr lang="en-US" sz="2000" b="1" dirty="0">
                <a:solidFill>
                  <a:srgbClr val="00B050"/>
                </a:solidFill>
                <a:latin typeface="Calibri" charset="0"/>
              </a:rPr>
              <a:t>Yes</a:t>
            </a:r>
            <a:r>
              <a:rPr lang="en-US" sz="2000" b="1" dirty="0">
                <a:solidFill>
                  <a:srgbClr val="1E477C"/>
                </a:solidFill>
                <a:latin typeface="Calibri" charset="0"/>
              </a:rPr>
              <a:t> </a:t>
            </a:r>
          </a:p>
          <a:p>
            <a:pPr>
              <a:buClr>
                <a:schemeClr val="accent1"/>
              </a:buClr>
            </a:pPr>
            <a:endParaRPr lang="en-US" sz="1400" dirty="0">
              <a:solidFill>
                <a:srgbClr val="1E477C"/>
              </a:solidFill>
              <a:latin typeface="Calibri" charset="0"/>
            </a:endParaRPr>
          </a:p>
          <a:p>
            <a:pPr marL="342900" indent="-342900">
              <a:buClr>
                <a:schemeClr val="accent1"/>
              </a:buClr>
              <a:buFont typeface="Wingdings" charset="2"/>
              <a:buChar char="Ø"/>
            </a:pPr>
            <a:r>
              <a:rPr lang="en-US" sz="2000" b="1" dirty="0">
                <a:solidFill>
                  <a:srgbClr val="1E477C"/>
                </a:solidFill>
                <a:latin typeface="Calibri" charset="0"/>
              </a:rPr>
              <a:t>With/To Join: </a:t>
            </a:r>
            <a:r>
              <a:rPr lang="en-US" sz="2000" dirty="0">
                <a:solidFill>
                  <a:srgbClr val="1E477C"/>
                </a:solidFill>
                <a:latin typeface="Calibri" charset="0"/>
              </a:rPr>
              <a:t>Did the children make the Qualifying Move on their own as or with/to join a parent/guardian/spouse who is a Migratory Agricultural Worker? </a:t>
            </a:r>
            <a:r>
              <a:rPr lang="en-US" sz="2000" b="1" dirty="0" smtClean="0">
                <a:solidFill>
                  <a:srgbClr val="FF0000"/>
                </a:solidFill>
                <a:latin typeface="Calibri" charset="0"/>
              </a:rPr>
              <a:t>No- Ma Lay is not a Migratory Agricultural Worker.</a:t>
            </a:r>
            <a:r>
              <a:rPr lang="en-US" sz="2000" b="1" dirty="0" smtClean="0">
                <a:solidFill>
                  <a:srgbClr val="00B050"/>
                </a:solidFill>
                <a:latin typeface="Calibri" charset="0"/>
              </a:rPr>
              <a:t> </a:t>
            </a:r>
            <a:endParaRPr lang="en-US" sz="2000" b="1" dirty="0">
              <a:solidFill>
                <a:srgbClr val="00B050"/>
              </a:solidFill>
              <a:latin typeface="Calibri" charset="0"/>
            </a:endParaRPr>
          </a:p>
          <a:p>
            <a:pPr>
              <a:buClr>
                <a:schemeClr val="accent1"/>
              </a:buClr>
            </a:pPr>
            <a:endParaRPr lang="en-US" sz="1400" dirty="0">
              <a:solidFill>
                <a:srgbClr val="1E477C"/>
              </a:solidFill>
              <a:latin typeface="Calibri" charset="0"/>
            </a:endParaRPr>
          </a:p>
          <a:p>
            <a:pPr>
              <a:buClr>
                <a:schemeClr val="accent1"/>
              </a:buClr>
            </a:pPr>
            <a:endParaRPr lang="en-US" sz="1400" dirty="0">
              <a:solidFill>
                <a:srgbClr val="1E477C"/>
              </a:solidFill>
              <a:latin typeface="Calibri" charset="0"/>
            </a:endParaRPr>
          </a:p>
        </p:txBody>
      </p:sp>
      <p:cxnSp>
        <p:nvCxnSpPr>
          <p:cNvPr id="6" name="Straight Connector 5"/>
          <p:cNvCxnSpPr/>
          <p:nvPr/>
        </p:nvCxnSpPr>
        <p:spPr>
          <a:xfrm>
            <a:off x="609601"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2" y="-152400"/>
            <a:ext cx="1752600" cy="1752600"/>
          </a:xfrm>
          <a:prstGeom prst="rect">
            <a:avLst/>
          </a:prstGeom>
        </p:spPr>
      </p:pic>
    </p:spTree>
    <p:extLst>
      <p:ext uri="{BB962C8B-B14F-4D97-AF65-F5344CB8AC3E}">
        <p14:creationId xmlns:p14="http://schemas.microsoft.com/office/powerpoint/2010/main" val="417814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4988" y="152400"/>
            <a:ext cx="11047412"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2800" b="1" dirty="0"/>
              <a:t> </a:t>
            </a:r>
            <a:r>
              <a:rPr lang="en-US" b="1" dirty="0">
                <a:solidFill>
                  <a:schemeClr val="tx2">
                    <a:lumMod val="90000"/>
                    <a:lumOff val="10000"/>
                  </a:schemeClr>
                </a:solidFill>
                <a:latin typeface="Cambria" panose="02040503050406030204" pitchFamily="18" charset="0"/>
              </a:rPr>
              <a:t>Scenario 7</a:t>
            </a:r>
          </a:p>
        </p:txBody>
      </p:sp>
      <p:sp>
        <p:nvSpPr>
          <p:cNvPr id="5" name="Rectangle 4"/>
          <p:cNvSpPr/>
          <p:nvPr/>
        </p:nvSpPr>
        <p:spPr>
          <a:xfrm>
            <a:off x="1143000" y="1535154"/>
            <a:ext cx="10210800" cy="4832092"/>
          </a:xfrm>
          <a:prstGeom prst="rect">
            <a:avLst/>
          </a:prstGeom>
        </p:spPr>
        <p:txBody>
          <a:bodyPr wrap="square">
            <a:spAutoFit/>
          </a:bodyPr>
          <a:lstStyle/>
          <a:p>
            <a:pPr algn="ctr"/>
            <a:r>
              <a:rPr lang="en-US" sz="2800" dirty="0" smtClean="0">
                <a:latin typeface="Calibri" panose="020F0502020204030204" pitchFamily="34" charset="0"/>
                <a:cs typeface="Calibri" panose="020F0502020204030204" pitchFamily="34" charset="0"/>
              </a:rPr>
              <a:t>Adam is 18 years old, and dropped out of school in the 11</a:t>
            </a:r>
            <a:r>
              <a:rPr lang="en-US" sz="2800" baseline="30000" dirty="0" smtClean="0">
                <a:latin typeface="Calibri" panose="020F0502020204030204" pitchFamily="34" charset="0"/>
                <a:cs typeface="Calibri" panose="020F0502020204030204" pitchFamily="34" charset="0"/>
              </a:rPr>
              <a:t>th</a:t>
            </a:r>
            <a:r>
              <a:rPr lang="en-US" sz="2800" dirty="0" smtClean="0">
                <a:latin typeface="Calibri" panose="020F0502020204030204" pitchFamily="34" charset="0"/>
                <a:cs typeface="Calibri" panose="020F0502020204030204" pitchFamily="34" charset="0"/>
              </a:rPr>
              <a:t> grade. He decided to move from his home in Raleigh, North Carolina to work on his cousin’s organic crop farm in Kinderhook, NY. He made the move on April 1, 2017, and immediately began work planting cucumbers and peppers at the farm. Adam found housing in Hudson, NY and commuted to work in Kinderhook each day. After a few months, Adam found more affordable housing closer to work in Kinderhook, NY. Adam moved to the new housing location on July 25, 2017. The recruiter identifies Adam on August 1, 2017. </a:t>
            </a:r>
          </a:p>
          <a:p>
            <a:pPr algn="ctr"/>
            <a:endParaRPr lang="en-US" sz="2800" dirty="0">
              <a:latin typeface="Calibri" panose="020F0502020204030204" pitchFamily="34" charset="0"/>
              <a:cs typeface="Calibri" panose="020F0502020204030204" pitchFamily="34" charset="0"/>
            </a:endParaRPr>
          </a:p>
          <a:p>
            <a:pPr algn="ctr"/>
            <a:r>
              <a:rPr lang="en-US" sz="2800" dirty="0" smtClean="0">
                <a:latin typeface="Calibri" panose="020F0502020204030204" pitchFamily="34" charset="0"/>
                <a:cs typeface="Calibri" panose="020F0502020204030204" pitchFamily="34" charset="0"/>
              </a:rPr>
              <a:t>Does Adam qualify for MEP services?</a:t>
            </a:r>
            <a:endParaRPr lang="en-US" sz="2800" dirty="0">
              <a:latin typeface="Calibri" panose="020F0502020204030204" pitchFamily="34" charset="0"/>
              <a:cs typeface="Calibri" panose="020F0502020204030204" pitchFamily="34" charset="0"/>
            </a:endParaRPr>
          </a:p>
        </p:txBody>
      </p:sp>
      <p:cxnSp>
        <p:nvCxnSpPr>
          <p:cNvPr id="6" name="Straight Connector 5"/>
          <p:cNvCxnSpPr/>
          <p:nvPr/>
        </p:nvCxnSpPr>
        <p:spPr>
          <a:xfrm>
            <a:off x="609601"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2" y="-152400"/>
            <a:ext cx="1752600" cy="1752600"/>
          </a:xfrm>
          <a:prstGeom prst="rect">
            <a:avLst/>
          </a:prstGeom>
        </p:spPr>
      </p:pic>
    </p:spTree>
    <p:extLst>
      <p:ext uri="{BB962C8B-B14F-4D97-AF65-F5344CB8AC3E}">
        <p14:creationId xmlns:p14="http://schemas.microsoft.com/office/powerpoint/2010/main" val="388522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4988" y="152400"/>
            <a:ext cx="11047412"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2800" b="1" dirty="0"/>
              <a:t> </a:t>
            </a:r>
            <a:r>
              <a:rPr lang="en-US" b="1" dirty="0">
                <a:solidFill>
                  <a:schemeClr val="tx2">
                    <a:lumMod val="90000"/>
                    <a:lumOff val="10000"/>
                  </a:schemeClr>
                </a:solidFill>
                <a:latin typeface="Cambria" panose="02040503050406030204" pitchFamily="18" charset="0"/>
              </a:rPr>
              <a:t>Scenario </a:t>
            </a:r>
            <a:r>
              <a:rPr lang="en-US" b="1" dirty="0" smtClean="0">
                <a:solidFill>
                  <a:schemeClr val="tx2">
                    <a:lumMod val="90000"/>
                    <a:lumOff val="10000"/>
                  </a:schemeClr>
                </a:solidFill>
                <a:latin typeface="Cambria" panose="02040503050406030204" pitchFamily="18" charset="0"/>
              </a:rPr>
              <a:t>7</a:t>
            </a:r>
            <a:endParaRPr lang="en-US" b="1" dirty="0">
              <a:solidFill>
                <a:schemeClr val="tx2">
                  <a:lumMod val="90000"/>
                  <a:lumOff val="10000"/>
                </a:schemeClr>
              </a:solidFill>
              <a:latin typeface="Cambria" panose="02040503050406030204" pitchFamily="18" charset="0"/>
            </a:endParaRPr>
          </a:p>
        </p:txBody>
      </p:sp>
      <p:sp>
        <p:nvSpPr>
          <p:cNvPr id="5" name="Rectangle 4"/>
          <p:cNvSpPr/>
          <p:nvPr/>
        </p:nvSpPr>
        <p:spPr>
          <a:xfrm>
            <a:off x="1219200" y="1008870"/>
            <a:ext cx="10210800" cy="6124754"/>
          </a:xfrm>
          <a:prstGeom prst="rect">
            <a:avLst/>
          </a:prstGeom>
        </p:spPr>
        <p:txBody>
          <a:bodyPr wrap="square">
            <a:spAutoFit/>
          </a:bodyPr>
          <a:lstStyle/>
          <a:p>
            <a:pPr algn="ctr"/>
            <a:endParaRPr lang="en-US" sz="2000" b="1" dirty="0"/>
          </a:p>
          <a:p>
            <a:pPr algn="ctr">
              <a:buClr>
                <a:schemeClr val="accent1"/>
              </a:buClr>
            </a:pPr>
            <a:r>
              <a:rPr lang="en-US" dirty="0" smtClean="0">
                <a:solidFill>
                  <a:srgbClr val="1E477C"/>
                </a:solidFill>
                <a:latin typeface="Calibri" charset="0"/>
              </a:rPr>
              <a:t>Does Jairo qualify for the MEP? </a:t>
            </a:r>
            <a:r>
              <a:rPr lang="en-US" b="1" dirty="0" smtClean="0">
                <a:solidFill>
                  <a:srgbClr val="00B050"/>
                </a:solidFill>
                <a:latin typeface="Calibri" charset="0"/>
              </a:rPr>
              <a:t>Yes</a:t>
            </a:r>
          </a:p>
          <a:p>
            <a:pPr algn="ctr">
              <a:buClr>
                <a:schemeClr val="accent1"/>
              </a:buClr>
            </a:pPr>
            <a:r>
              <a:rPr lang="en-US" dirty="0">
                <a:solidFill>
                  <a:srgbClr val="1E477C"/>
                </a:solidFill>
                <a:latin typeface="Calibri" charset="0"/>
              </a:rPr>
              <a:t>What is the QAD(s)? </a:t>
            </a:r>
            <a:r>
              <a:rPr lang="en-US" b="1" dirty="0" smtClean="0">
                <a:solidFill>
                  <a:srgbClr val="1E477C"/>
                </a:solidFill>
                <a:latin typeface="Calibri" charset="0"/>
              </a:rPr>
              <a:t>04/01/2017 and 07/25/2017</a:t>
            </a:r>
            <a:endParaRPr lang="en-US" b="1" dirty="0">
              <a:solidFill>
                <a:srgbClr val="00B050"/>
              </a:solidFill>
              <a:latin typeface="Calibri" charset="0"/>
            </a:endParaRPr>
          </a:p>
          <a:p>
            <a:pPr marL="342900" indent="-342900">
              <a:buClr>
                <a:srgbClr val="C00000"/>
              </a:buClr>
              <a:buFont typeface="Wingdings" charset="2"/>
              <a:buChar char="Ø"/>
            </a:pPr>
            <a:endParaRPr lang="en-US" sz="1400" dirty="0">
              <a:solidFill>
                <a:srgbClr val="1E477C"/>
              </a:solidFill>
              <a:latin typeface="Calibri" charset="0"/>
            </a:endParaRPr>
          </a:p>
          <a:p>
            <a:pPr marL="342900" indent="-342900">
              <a:buClr>
                <a:schemeClr val="accent1"/>
              </a:buClr>
              <a:buFont typeface="Wingdings" charset="2"/>
              <a:buChar char="Ø"/>
            </a:pPr>
            <a:r>
              <a:rPr lang="en-US" sz="2000" b="1" dirty="0">
                <a:solidFill>
                  <a:srgbClr val="1E477C"/>
                </a:solidFill>
                <a:latin typeface="Calibri" charset="0"/>
              </a:rPr>
              <a:t>Migratory Agricultural Worker: </a:t>
            </a:r>
            <a:r>
              <a:rPr lang="en-US" sz="2000" dirty="0">
                <a:solidFill>
                  <a:srgbClr val="1E477C"/>
                </a:solidFill>
                <a:latin typeface="Calibri" charset="0"/>
              </a:rPr>
              <a:t>Is the parent/guardian/spouse or the child himself a Migratory Agricultural Worker? </a:t>
            </a:r>
            <a:r>
              <a:rPr lang="en-US" sz="2000" b="1" dirty="0">
                <a:solidFill>
                  <a:srgbClr val="00B050"/>
                </a:solidFill>
                <a:latin typeface="Calibri" charset="0"/>
              </a:rPr>
              <a:t>Yes.</a:t>
            </a:r>
            <a:r>
              <a:rPr lang="en-US" sz="2000" b="1" dirty="0">
                <a:solidFill>
                  <a:srgbClr val="1E477C"/>
                </a:solidFill>
                <a:latin typeface="Calibri" charset="0"/>
              </a:rPr>
              <a:t> </a:t>
            </a:r>
            <a:r>
              <a:rPr lang="en-US" sz="2000" b="1" dirty="0" smtClean="0">
                <a:solidFill>
                  <a:srgbClr val="00B050"/>
                </a:solidFill>
                <a:latin typeface="Calibri" charset="0"/>
              </a:rPr>
              <a:t>Adam is a </a:t>
            </a:r>
            <a:r>
              <a:rPr lang="en-US" sz="2000" b="1" dirty="0">
                <a:solidFill>
                  <a:srgbClr val="00B050"/>
                </a:solidFill>
                <a:latin typeface="Calibri" charset="0"/>
              </a:rPr>
              <a:t>Migratory Agricultural Workers because </a:t>
            </a:r>
            <a:r>
              <a:rPr lang="en-US" sz="2000" b="1" dirty="0" smtClean="0">
                <a:solidFill>
                  <a:srgbClr val="00B050"/>
                </a:solidFill>
                <a:latin typeface="Calibri" charset="0"/>
              </a:rPr>
              <a:t>he </a:t>
            </a:r>
            <a:r>
              <a:rPr lang="en-US" sz="2000" b="1" dirty="0">
                <a:solidFill>
                  <a:srgbClr val="00B050"/>
                </a:solidFill>
                <a:latin typeface="Calibri" charset="0"/>
              </a:rPr>
              <a:t>made a qualifying move in the preceding 36 months, soon after which </a:t>
            </a:r>
            <a:r>
              <a:rPr lang="en-US" sz="2000" b="1" dirty="0" smtClean="0">
                <a:solidFill>
                  <a:srgbClr val="00B050"/>
                </a:solidFill>
                <a:latin typeface="Calibri" charset="0"/>
              </a:rPr>
              <a:t>he engaged </a:t>
            </a:r>
            <a:r>
              <a:rPr lang="en-US" sz="2000" b="1" dirty="0">
                <a:solidFill>
                  <a:srgbClr val="00B050"/>
                </a:solidFill>
                <a:latin typeface="Calibri" charset="0"/>
              </a:rPr>
              <a:t>in new qualifying work.</a:t>
            </a:r>
          </a:p>
          <a:p>
            <a:pPr>
              <a:buClr>
                <a:schemeClr val="accent1"/>
              </a:buClr>
            </a:pPr>
            <a:endParaRPr lang="en-US" sz="2000" b="1" dirty="0">
              <a:solidFill>
                <a:srgbClr val="1E477C"/>
              </a:solidFill>
              <a:latin typeface="Calibri" charset="0"/>
            </a:endParaRPr>
          </a:p>
          <a:p>
            <a:pPr marL="342900" indent="-342900">
              <a:buClr>
                <a:schemeClr val="accent1"/>
              </a:buClr>
              <a:buFont typeface="Wingdings" charset="2"/>
              <a:buChar char="Ø"/>
            </a:pPr>
            <a:r>
              <a:rPr lang="en-US" sz="2000" b="1" dirty="0">
                <a:solidFill>
                  <a:srgbClr val="1E477C"/>
                </a:solidFill>
                <a:latin typeface="Calibri" charset="0"/>
              </a:rPr>
              <a:t>Qualifying Move: </a:t>
            </a:r>
            <a:r>
              <a:rPr lang="en-US" sz="2000" dirty="0">
                <a:solidFill>
                  <a:srgbClr val="1E477C"/>
                </a:solidFill>
                <a:latin typeface="Calibri" charset="0"/>
              </a:rPr>
              <a:t>Did the children make a “Qualifying Move” (Due to economic necessity, from one residence to another, and from one school district to another) within the preceding 36 months? </a:t>
            </a:r>
            <a:r>
              <a:rPr lang="en-US" sz="2000" b="1" dirty="0" smtClean="0">
                <a:solidFill>
                  <a:srgbClr val="00B050"/>
                </a:solidFill>
                <a:latin typeface="Calibri" charset="0"/>
              </a:rPr>
              <a:t>Yes</a:t>
            </a:r>
          </a:p>
          <a:p>
            <a:pPr>
              <a:buClr>
                <a:schemeClr val="accent1"/>
              </a:buClr>
            </a:pPr>
            <a:endParaRPr lang="en-US" sz="2000" b="1" dirty="0"/>
          </a:p>
          <a:p>
            <a:pPr marL="342900" indent="-342900">
              <a:buClr>
                <a:schemeClr val="accent1"/>
              </a:buClr>
              <a:buFont typeface="Wingdings" charset="2"/>
              <a:buChar char="Ø"/>
            </a:pPr>
            <a:r>
              <a:rPr lang="en-US" sz="2000" b="1" dirty="0">
                <a:solidFill>
                  <a:srgbClr val="1E477C"/>
                </a:solidFill>
                <a:latin typeface="Calibri" charset="0"/>
              </a:rPr>
              <a:t>Child:</a:t>
            </a:r>
            <a:r>
              <a:rPr lang="en-US" sz="2000" dirty="0">
                <a:solidFill>
                  <a:srgbClr val="1E477C"/>
                </a:solidFill>
                <a:latin typeface="Calibri" charset="0"/>
              </a:rPr>
              <a:t> Are the children under the age of 22 and still entitled to a free public education in the state?</a:t>
            </a:r>
            <a:r>
              <a:rPr lang="en-US" sz="2000" b="1" dirty="0">
                <a:solidFill>
                  <a:srgbClr val="1E477C"/>
                </a:solidFill>
                <a:latin typeface="Calibri" charset="0"/>
              </a:rPr>
              <a:t> </a:t>
            </a:r>
            <a:r>
              <a:rPr lang="en-US" sz="2000" b="1" dirty="0">
                <a:solidFill>
                  <a:srgbClr val="00B050"/>
                </a:solidFill>
                <a:latin typeface="Calibri" charset="0"/>
              </a:rPr>
              <a:t>Yes</a:t>
            </a:r>
            <a:r>
              <a:rPr lang="en-US" sz="2000" b="1" dirty="0">
                <a:solidFill>
                  <a:srgbClr val="1E477C"/>
                </a:solidFill>
                <a:latin typeface="Calibri" charset="0"/>
              </a:rPr>
              <a:t> </a:t>
            </a:r>
          </a:p>
          <a:p>
            <a:pPr>
              <a:buClr>
                <a:schemeClr val="accent1"/>
              </a:buClr>
            </a:pPr>
            <a:endParaRPr lang="en-US" sz="1400" dirty="0">
              <a:solidFill>
                <a:srgbClr val="1E477C"/>
              </a:solidFill>
              <a:latin typeface="Calibri" charset="0"/>
            </a:endParaRPr>
          </a:p>
          <a:p>
            <a:pPr marL="342900" indent="-342900">
              <a:buClr>
                <a:schemeClr val="accent1"/>
              </a:buClr>
              <a:buFont typeface="Wingdings" charset="2"/>
              <a:buChar char="Ø"/>
            </a:pPr>
            <a:r>
              <a:rPr lang="en-US" sz="2000" b="1" dirty="0">
                <a:solidFill>
                  <a:srgbClr val="1E477C"/>
                </a:solidFill>
                <a:latin typeface="Calibri" charset="0"/>
              </a:rPr>
              <a:t>With/To Join: </a:t>
            </a:r>
            <a:r>
              <a:rPr lang="en-US" sz="2000" dirty="0">
                <a:solidFill>
                  <a:srgbClr val="1E477C"/>
                </a:solidFill>
                <a:latin typeface="Calibri" charset="0"/>
              </a:rPr>
              <a:t>Did the children make the Qualifying Move on their own as or with/to join a parent/guardian/spouse who is a Migratory Agricultural Worker? </a:t>
            </a:r>
            <a:r>
              <a:rPr lang="en-US" sz="2000" b="1" dirty="0" smtClean="0">
                <a:solidFill>
                  <a:srgbClr val="00B050"/>
                </a:solidFill>
                <a:latin typeface="Calibri" charset="0"/>
              </a:rPr>
              <a:t>Yes- Adam made 2 Qualifying Moves. </a:t>
            </a:r>
            <a:endParaRPr lang="en-US" sz="2000" b="1" dirty="0">
              <a:solidFill>
                <a:srgbClr val="00B050"/>
              </a:solidFill>
              <a:latin typeface="Calibri" charset="0"/>
            </a:endParaRPr>
          </a:p>
          <a:p>
            <a:pPr>
              <a:buClr>
                <a:schemeClr val="accent1"/>
              </a:buClr>
            </a:pPr>
            <a:endParaRPr lang="en-US" sz="1400" dirty="0">
              <a:solidFill>
                <a:srgbClr val="1E477C"/>
              </a:solidFill>
              <a:latin typeface="Calibri" charset="0"/>
            </a:endParaRPr>
          </a:p>
          <a:p>
            <a:pPr>
              <a:buClr>
                <a:schemeClr val="accent1"/>
              </a:buClr>
            </a:pPr>
            <a:endParaRPr lang="en-US" sz="1400" dirty="0">
              <a:solidFill>
                <a:srgbClr val="1E477C"/>
              </a:solidFill>
              <a:latin typeface="Calibri" charset="0"/>
            </a:endParaRPr>
          </a:p>
        </p:txBody>
      </p:sp>
      <p:cxnSp>
        <p:nvCxnSpPr>
          <p:cNvPr id="6" name="Straight Connector 5"/>
          <p:cNvCxnSpPr/>
          <p:nvPr/>
        </p:nvCxnSpPr>
        <p:spPr>
          <a:xfrm>
            <a:off x="609601"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2" y="-152400"/>
            <a:ext cx="1752600" cy="1752600"/>
          </a:xfrm>
          <a:prstGeom prst="rect">
            <a:avLst/>
          </a:prstGeom>
        </p:spPr>
      </p:pic>
    </p:spTree>
    <p:extLst>
      <p:ext uri="{BB962C8B-B14F-4D97-AF65-F5344CB8AC3E}">
        <p14:creationId xmlns:p14="http://schemas.microsoft.com/office/powerpoint/2010/main" val="236073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5-Point Star 11"/>
          <p:cNvSpPr/>
          <p:nvPr/>
        </p:nvSpPr>
        <p:spPr>
          <a:xfrm>
            <a:off x="1146988" y="4302191"/>
            <a:ext cx="304800" cy="304800"/>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p:cNvSpPr/>
          <p:nvPr/>
        </p:nvSpPr>
        <p:spPr>
          <a:xfrm>
            <a:off x="1130530" y="5558163"/>
            <a:ext cx="304800" cy="3048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p:cNvSpPr/>
          <p:nvPr/>
        </p:nvSpPr>
        <p:spPr>
          <a:xfrm>
            <a:off x="1146987" y="5986371"/>
            <a:ext cx="304800" cy="304800"/>
          </a:xfrm>
          <a:prstGeom prst="ellipse">
            <a:avLst/>
          </a:prstGeom>
          <a:solidFill>
            <a:srgbClr val="E88440"/>
          </a:solidFill>
          <a:ln>
            <a:solidFill>
              <a:srgbClr val="E8844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5-Point Star 15"/>
          <p:cNvSpPr/>
          <p:nvPr/>
        </p:nvSpPr>
        <p:spPr>
          <a:xfrm>
            <a:off x="1146987" y="4730399"/>
            <a:ext cx="304800" cy="304800"/>
          </a:xfrm>
          <a:prstGeom prst="star5">
            <a:avLst/>
          </a:prstGeom>
          <a:solidFill>
            <a:srgbClr val="E88440"/>
          </a:solidFill>
          <a:ln>
            <a:solidFill>
              <a:srgbClr val="E8844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1517630" y="4185990"/>
            <a:ext cx="10210800" cy="2585323"/>
          </a:xfrm>
          <a:prstGeom prst="rect">
            <a:avLst/>
          </a:prstGeom>
          <a:noFill/>
        </p:spPr>
        <p:txBody>
          <a:bodyPr wrap="square" rtlCol="0">
            <a:spAutoFit/>
          </a:bodyPr>
          <a:lstStyle/>
          <a:p>
            <a:pPr>
              <a:lnSpc>
                <a:spcPct val="150000"/>
              </a:lnSpc>
            </a:pPr>
            <a:r>
              <a:rPr lang="en-US" b="1" dirty="0" smtClean="0">
                <a:latin typeface="Calibri" panose="020F0502020204030204" pitchFamily="34" charset="0"/>
                <a:cs typeface="Calibri" panose="020F0502020204030204" pitchFamily="34" charset="0"/>
              </a:rPr>
              <a:t>April 1, 2017- </a:t>
            </a:r>
            <a:r>
              <a:rPr lang="en-US" dirty="0" smtClean="0">
                <a:latin typeface="Calibri" panose="020F0502020204030204" pitchFamily="34" charset="0"/>
                <a:cs typeface="Calibri" panose="020F0502020204030204" pitchFamily="34" charset="0"/>
              </a:rPr>
              <a:t>Adam</a:t>
            </a:r>
            <a:r>
              <a:rPr lang="en-US" b="1"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becomes a Migratory </a:t>
            </a:r>
            <a:r>
              <a:rPr lang="en-US" dirty="0">
                <a:latin typeface="Calibri" panose="020F0502020204030204" pitchFamily="34" charset="0"/>
                <a:cs typeface="Calibri" panose="020F0502020204030204" pitchFamily="34" charset="0"/>
              </a:rPr>
              <a:t>Agricultural </a:t>
            </a:r>
            <a:r>
              <a:rPr lang="en-US" dirty="0" smtClean="0">
                <a:latin typeface="Calibri" panose="020F0502020204030204" pitchFamily="34" charset="0"/>
                <a:cs typeface="Calibri" panose="020F0502020204030204" pitchFamily="34" charset="0"/>
              </a:rPr>
              <a:t>Worker.</a:t>
            </a:r>
            <a:endParaRPr lang="en-US" dirty="0">
              <a:latin typeface="Calibri" panose="020F0502020204030204" pitchFamily="34" charset="0"/>
              <a:cs typeface="Calibri" panose="020F0502020204030204" pitchFamily="34" charset="0"/>
            </a:endParaRPr>
          </a:p>
          <a:p>
            <a:pPr>
              <a:lnSpc>
                <a:spcPct val="150000"/>
              </a:lnSpc>
            </a:pPr>
            <a:r>
              <a:rPr lang="en-US" b="1" dirty="0" smtClean="0">
                <a:latin typeface="Calibri" panose="020F0502020204030204" pitchFamily="34" charset="0"/>
                <a:cs typeface="Calibri" panose="020F0502020204030204" pitchFamily="34" charset="0"/>
              </a:rPr>
              <a:t>April 1, 2017- </a:t>
            </a:r>
            <a:r>
              <a:rPr lang="en-US" dirty="0" smtClean="0">
                <a:latin typeface="Calibri" panose="020F0502020204030204" pitchFamily="34" charset="0"/>
                <a:cs typeface="Calibri" panose="020F0502020204030204" pitchFamily="34" charset="0"/>
              </a:rPr>
              <a:t>Adam </a:t>
            </a:r>
            <a:r>
              <a:rPr lang="en-US" dirty="0" smtClean="0">
                <a:latin typeface="Calibri" panose="020F0502020204030204" pitchFamily="34" charset="0"/>
                <a:cs typeface="Calibri" panose="020F0502020204030204" pitchFamily="34" charset="0"/>
              </a:rPr>
              <a:t>also makes a Qualifying Move and becomes eligible for MEP services.</a:t>
            </a:r>
            <a:endParaRPr lang="en-US" dirty="0">
              <a:latin typeface="Calibri" panose="020F0502020204030204" pitchFamily="34" charset="0"/>
              <a:cs typeface="Calibri" panose="020F0502020204030204" pitchFamily="34" charset="0"/>
            </a:endParaRPr>
          </a:p>
          <a:p>
            <a:pPr>
              <a:lnSpc>
                <a:spcPct val="150000"/>
              </a:lnSpc>
            </a:pPr>
            <a:r>
              <a:rPr lang="en-US" b="1" dirty="0" smtClean="0">
                <a:latin typeface="Calibri" panose="020F0502020204030204" pitchFamily="34" charset="0"/>
                <a:cs typeface="Calibri" panose="020F0502020204030204" pitchFamily="34" charset="0"/>
              </a:rPr>
              <a:t>July 25, 2017- </a:t>
            </a:r>
            <a:r>
              <a:rPr lang="en-US" dirty="0" smtClean="0">
                <a:latin typeface="Calibri" panose="020F0502020204030204" pitchFamily="34" charset="0"/>
                <a:cs typeface="Calibri" panose="020F0502020204030204" pitchFamily="34" charset="0"/>
              </a:rPr>
              <a:t>Adam </a:t>
            </a:r>
            <a:r>
              <a:rPr lang="en-US" dirty="0" smtClean="0">
                <a:latin typeface="Calibri" panose="020F0502020204030204" pitchFamily="34" charset="0"/>
                <a:cs typeface="Calibri" panose="020F0502020204030204" pitchFamily="34" charset="0"/>
              </a:rPr>
              <a:t>makes another Qualifying Move, and his 36 month MEP eligibility resets. </a:t>
            </a:r>
            <a:endParaRPr lang="en-US" dirty="0">
              <a:latin typeface="Calibri" panose="020F0502020204030204" pitchFamily="34" charset="0"/>
              <a:cs typeface="Calibri" panose="020F0502020204030204" pitchFamily="34" charset="0"/>
            </a:endParaRPr>
          </a:p>
          <a:p>
            <a:pPr>
              <a:lnSpc>
                <a:spcPct val="150000"/>
              </a:lnSpc>
            </a:pPr>
            <a:r>
              <a:rPr lang="en-US" b="1" dirty="0" smtClean="0">
                <a:latin typeface="Calibri" panose="020F0502020204030204" pitchFamily="34" charset="0"/>
                <a:cs typeface="Calibri" panose="020F0502020204030204" pitchFamily="34" charset="0"/>
              </a:rPr>
              <a:t>April 1, 2010- </a:t>
            </a:r>
            <a:r>
              <a:rPr lang="en-US" dirty="0" smtClean="0">
                <a:latin typeface="Calibri" panose="020F0502020204030204" pitchFamily="34" charset="0"/>
                <a:cs typeface="Calibri" panose="020F0502020204030204" pitchFamily="34" charset="0"/>
              </a:rPr>
              <a:t>Adam’s</a:t>
            </a:r>
            <a:r>
              <a:rPr lang="en-US" b="1"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eligibility as a Migratory Agricultural Worker expires.</a:t>
            </a:r>
            <a:endParaRPr lang="en-US" b="1" dirty="0" smtClean="0">
              <a:latin typeface="Calibri" panose="020F0502020204030204" pitchFamily="34" charset="0"/>
              <a:cs typeface="Calibri" panose="020F0502020204030204" pitchFamily="34" charset="0"/>
            </a:endParaRPr>
          </a:p>
          <a:p>
            <a:pPr>
              <a:lnSpc>
                <a:spcPct val="150000"/>
              </a:lnSpc>
            </a:pPr>
            <a:r>
              <a:rPr lang="en-US" b="1" dirty="0" smtClean="0">
                <a:latin typeface="Calibri" panose="020F0502020204030204" pitchFamily="34" charset="0"/>
                <a:cs typeface="Calibri" panose="020F0502020204030204" pitchFamily="34" charset="0"/>
              </a:rPr>
              <a:t>July 25, 2020- </a:t>
            </a:r>
            <a:r>
              <a:rPr lang="en-US" dirty="0" smtClean="0">
                <a:latin typeface="Calibri" panose="020F0502020204030204" pitchFamily="34" charset="0"/>
                <a:cs typeface="Calibri" panose="020F0502020204030204" pitchFamily="34" charset="0"/>
              </a:rPr>
              <a:t>Adam’s eligibility for the MEP expires.</a:t>
            </a:r>
            <a:endParaRPr lang="en-US" dirty="0">
              <a:latin typeface="Calibri" panose="020F0502020204030204" pitchFamily="34" charset="0"/>
              <a:cs typeface="Calibri" panose="020F0502020204030204" pitchFamily="34" charset="0"/>
            </a:endParaRPr>
          </a:p>
          <a:p>
            <a:pPr>
              <a:lnSpc>
                <a:spcPct val="150000"/>
              </a:lnSpc>
            </a:pPr>
            <a:endParaRPr lang="en-US" dirty="0">
              <a:latin typeface="Calibri" panose="020F0502020204030204" pitchFamily="34" charset="0"/>
              <a:cs typeface="Calibri" panose="020F0502020204030204" pitchFamily="34" charset="0"/>
            </a:endParaRPr>
          </a:p>
        </p:txBody>
      </p:sp>
      <p:sp>
        <p:nvSpPr>
          <p:cNvPr id="13" name="5-Point Star 12"/>
          <p:cNvSpPr/>
          <p:nvPr/>
        </p:nvSpPr>
        <p:spPr>
          <a:xfrm>
            <a:off x="1146987" y="5144281"/>
            <a:ext cx="304800" cy="304800"/>
          </a:xfrm>
          <a:prstGeom prst="star5">
            <a:avLst/>
          </a:prstGeom>
          <a:solidFill>
            <a:srgbClr val="E88440"/>
          </a:solidFill>
          <a:ln>
            <a:solidFill>
              <a:srgbClr val="E8844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p:cNvPicPr>
            <a:picLocks noChangeAspect="1"/>
          </p:cNvPicPr>
          <p:nvPr/>
        </p:nvPicPr>
        <p:blipFill rotWithShape="1">
          <a:blip r:embed="rId2">
            <a:clrChange>
              <a:clrFrom>
                <a:srgbClr val="FFFFFF"/>
              </a:clrFrom>
              <a:clrTo>
                <a:srgbClr val="FFFFFF">
                  <a:alpha val="0"/>
                </a:srgbClr>
              </a:clrTo>
            </a:clrChange>
          </a:blip>
          <a:srcRect l="18486" t="27189" r="19282" b="35217"/>
          <a:stretch/>
        </p:blipFill>
        <p:spPr>
          <a:xfrm>
            <a:off x="1219200" y="134553"/>
            <a:ext cx="9753600" cy="3928029"/>
          </a:xfrm>
          <a:prstGeom prst="rect">
            <a:avLst/>
          </a:prstGeom>
        </p:spPr>
      </p:pic>
    </p:spTree>
    <p:extLst>
      <p:ext uri="{BB962C8B-B14F-4D97-AF65-F5344CB8AC3E}">
        <p14:creationId xmlns:p14="http://schemas.microsoft.com/office/powerpoint/2010/main" val="1773962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577" t="16211" r="37082" b="7271"/>
          <a:stretch/>
        </p:blipFill>
        <p:spPr>
          <a:xfrm>
            <a:off x="2488169" y="156029"/>
            <a:ext cx="7215662" cy="6651171"/>
          </a:xfrm>
          <a:prstGeom prst="rect">
            <a:avLst/>
          </a:prstGeom>
        </p:spPr>
      </p:pic>
      <p:sp>
        <p:nvSpPr>
          <p:cNvPr id="3" name="TextBox 2"/>
          <p:cNvSpPr txBox="1"/>
          <p:nvPr/>
        </p:nvSpPr>
        <p:spPr>
          <a:xfrm>
            <a:off x="2590800" y="732972"/>
            <a:ext cx="1763486"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Hudson/NY/USA</a:t>
            </a:r>
            <a:endParaRPr lang="en-US" sz="1200" b="1" dirty="0">
              <a:latin typeface="Calibri" panose="020F0502020204030204" pitchFamily="34" charset="0"/>
              <a:cs typeface="Calibri" panose="020F0502020204030204" pitchFamily="34" charset="0"/>
            </a:endParaRPr>
          </a:p>
        </p:txBody>
      </p:sp>
      <p:sp>
        <p:nvSpPr>
          <p:cNvPr id="4" name="TextBox 3"/>
          <p:cNvSpPr txBox="1"/>
          <p:nvPr/>
        </p:nvSpPr>
        <p:spPr>
          <a:xfrm>
            <a:off x="5384800" y="732971"/>
            <a:ext cx="4114800" cy="277000"/>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Kinderhook CSD/Kinderhook/NY</a:t>
            </a:r>
            <a:endParaRPr lang="en-US" sz="1200" b="1" dirty="0">
              <a:latin typeface="Calibri" panose="020F0502020204030204" pitchFamily="34" charset="0"/>
              <a:cs typeface="Calibri" panose="020F0502020204030204" pitchFamily="34" charset="0"/>
            </a:endParaRPr>
          </a:p>
        </p:txBody>
      </p:sp>
      <p:sp>
        <p:nvSpPr>
          <p:cNvPr id="5" name="TextBox 4"/>
          <p:cNvSpPr txBox="1"/>
          <p:nvPr/>
        </p:nvSpPr>
        <p:spPr>
          <a:xfrm>
            <a:off x="2915922" y="1183608"/>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6" name="TextBox 5"/>
          <p:cNvSpPr txBox="1"/>
          <p:nvPr/>
        </p:nvSpPr>
        <p:spPr>
          <a:xfrm>
            <a:off x="3592286" y="1474428"/>
            <a:ext cx="2256971"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Adam</a:t>
            </a:r>
            <a:endParaRPr lang="en-US" sz="1200" b="1" dirty="0">
              <a:latin typeface="Calibri" panose="020F0502020204030204" pitchFamily="34" charset="0"/>
              <a:cs typeface="Calibri" panose="020F0502020204030204" pitchFamily="34" charset="0"/>
            </a:endParaRPr>
          </a:p>
        </p:txBody>
      </p:sp>
      <p:sp>
        <p:nvSpPr>
          <p:cNvPr id="7" name="TextBox 6"/>
          <p:cNvSpPr txBox="1"/>
          <p:nvPr/>
        </p:nvSpPr>
        <p:spPr>
          <a:xfrm>
            <a:off x="6013278" y="1474428"/>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8" name="TextBox 7"/>
          <p:cNvSpPr txBox="1"/>
          <p:nvPr/>
        </p:nvSpPr>
        <p:spPr>
          <a:xfrm>
            <a:off x="4557484" y="2387602"/>
            <a:ext cx="1008745" cy="27576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07/25/2017</a:t>
            </a:r>
            <a:endParaRPr lang="en-US" sz="1200" b="1" dirty="0">
              <a:latin typeface="Calibri" panose="020F0502020204030204" pitchFamily="34" charset="0"/>
              <a:cs typeface="Calibri" panose="020F0502020204030204" pitchFamily="34" charset="0"/>
            </a:endParaRPr>
          </a:p>
        </p:txBody>
      </p:sp>
      <p:sp>
        <p:nvSpPr>
          <p:cNvPr id="9" name="TextBox 8"/>
          <p:cNvSpPr txBox="1"/>
          <p:nvPr/>
        </p:nvSpPr>
        <p:spPr>
          <a:xfrm>
            <a:off x="5642427" y="2634342"/>
            <a:ext cx="780144"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04/01/17</a:t>
            </a:r>
            <a:endParaRPr lang="en-US" sz="1200" b="1" dirty="0">
              <a:latin typeface="Calibri" panose="020F0502020204030204" pitchFamily="34" charset="0"/>
              <a:cs typeface="Calibri" panose="020F0502020204030204" pitchFamily="34" charset="0"/>
            </a:endParaRPr>
          </a:p>
        </p:txBody>
      </p:sp>
      <p:sp>
        <p:nvSpPr>
          <p:cNvPr id="10" name="TextBox 9"/>
          <p:cNvSpPr txBox="1"/>
          <p:nvPr/>
        </p:nvSpPr>
        <p:spPr>
          <a:xfrm>
            <a:off x="2590799" y="2911341"/>
            <a:ext cx="1698171" cy="274545"/>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Raleigh/NC/USA</a:t>
            </a:r>
            <a:endParaRPr lang="en-US" sz="1200" b="1" dirty="0">
              <a:latin typeface="Calibri" panose="020F0502020204030204" pitchFamily="34" charset="0"/>
              <a:cs typeface="Calibri" panose="020F0502020204030204" pitchFamily="34" charset="0"/>
            </a:endParaRPr>
          </a:p>
        </p:txBody>
      </p:sp>
      <p:sp>
        <p:nvSpPr>
          <p:cNvPr id="11" name="TextBox 10"/>
          <p:cNvSpPr txBox="1"/>
          <p:nvPr/>
        </p:nvSpPr>
        <p:spPr>
          <a:xfrm>
            <a:off x="5297714" y="2911341"/>
            <a:ext cx="4101316"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Hudson CSD/Hudson/NY</a:t>
            </a:r>
            <a:endParaRPr lang="en-US" sz="1200" b="1" dirty="0">
              <a:latin typeface="Calibri" panose="020F0502020204030204" pitchFamily="34" charset="0"/>
              <a:cs typeface="Calibri" panose="020F0502020204030204" pitchFamily="34" charset="0"/>
            </a:endParaRPr>
          </a:p>
        </p:txBody>
      </p:sp>
      <p:sp>
        <p:nvSpPr>
          <p:cNvPr id="12" name="TextBox 11"/>
          <p:cNvSpPr txBox="1"/>
          <p:nvPr/>
        </p:nvSpPr>
        <p:spPr>
          <a:xfrm>
            <a:off x="2932916" y="3204615"/>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13" name="TextBox 12"/>
          <p:cNvSpPr txBox="1"/>
          <p:nvPr/>
        </p:nvSpPr>
        <p:spPr>
          <a:xfrm>
            <a:off x="2932913" y="4215919"/>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14" name="TextBox 13"/>
          <p:cNvSpPr txBox="1"/>
          <p:nvPr/>
        </p:nvSpPr>
        <p:spPr>
          <a:xfrm>
            <a:off x="2932915" y="4509194"/>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16" name="TextBox 15"/>
          <p:cNvSpPr txBox="1"/>
          <p:nvPr/>
        </p:nvSpPr>
        <p:spPr>
          <a:xfrm>
            <a:off x="3976915" y="3976915"/>
            <a:ext cx="2315028"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Planting Peppers and Cucumbers</a:t>
            </a:r>
            <a:endParaRPr lang="en-US" sz="1200" b="1" dirty="0">
              <a:latin typeface="Calibri" panose="020F0502020204030204" pitchFamily="34" charset="0"/>
              <a:cs typeface="Calibri" panose="020F0502020204030204" pitchFamily="34" charset="0"/>
            </a:endParaRPr>
          </a:p>
        </p:txBody>
      </p:sp>
      <p:sp>
        <p:nvSpPr>
          <p:cNvPr id="17" name="TextBox 16"/>
          <p:cNvSpPr txBox="1"/>
          <p:nvPr/>
        </p:nvSpPr>
        <p:spPr>
          <a:xfrm>
            <a:off x="6601403" y="5508061"/>
            <a:ext cx="2315028" cy="461665"/>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Organic Farm Name</a:t>
            </a:r>
          </a:p>
          <a:p>
            <a:pPr algn="ctr"/>
            <a:r>
              <a:rPr lang="en-US" sz="1200" b="1" dirty="0" smtClean="0">
                <a:latin typeface="Calibri" panose="020F0502020204030204" pitchFamily="34" charset="0"/>
                <a:cs typeface="Calibri" panose="020F0502020204030204" pitchFamily="34" charset="0"/>
              </a:rPr>
              <a:t>Address</a:t>
            </a:r>
          </a:p>
        </p:txBody>
      </p:sp>
      <p:sp>
        <p:nvSpPr>
          <p:cNvPr id="18" name="TextBox 17"/>
          <p:cNvSpPr txBox="1"/>
          <p:nvPr/>
        </p:nvSpPr>
        <p:spPr>
          <a:xfrm>
            <a:off x="7766174" y="455972"/>
            <a:ext cx="1763486"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Hudson CSD/</a:t>
            </a:r>
            <a:endParaRPr lang="en-US" sz="1200" b="1" dirty="0">
              <a:latin typeface="Calibri" panose="020F0502020204030204" pitchFamily="34" charset="0"/>
              <a:cs typeface="Calibri" panose="020F0502020204030204" pitchFamily="34" charset="0"/>
            </a:endParaRPr>
          </a:p>
        </p:txBody>
      </p:sp>
      <p:sp>
        <p:nvSpPr>
          <p:cNvPr id="19" name="TextBox 18"/>
          <p:cNvSpPr txBox="1"/>
          <p:nvPr/>
        </p:nvSpPr>
        <p:spPr>
          <a:xfrm>
            <a:off x="7620733" y="2663371"/>
            <a:ext cx="1763486"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Wake County CSD/</a:t>
            </a:r>
            <a:endParaRPr lang="en-US"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2209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4988" y="152400"/>
            <a:ext cx="11047412"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2800" b="1" dirty="0"/>
              <a:t> </a:t>
            </a:r>
            <a:r>
              <a:rPr lang="en-US" b="1" dirty="0">
                <a:solidFill>
                  <a:schemeClr val="tx2">
                    <a:lumMod val="90000"/>
                    <a:lumOff val="10000"/>
                  </a:schemeClr>
                </a:solidFill>
                <a:latin typeface="Cambria" panose="02040503050406030204" pitchFamily="18" charset="0"/>
              </a:rPr>
              <a:t>Scenario </a:t>
            </a:r>
            <a:r>
              <a:rPr lang="en-US" b="1" dirty="0" smtClean="0">
                <a:solidFill>
                  <a:schemeClr val="tx2">
                    <a:lumMod val="90000"/>
                    <a:lumOff val="10000"/>
                  </a:schemeClr>
                </a:solidFill>
                <a:latin typeface="Cambria" panose="02040503050406030204" pitchFamily="18" charset="0"/>
              </a:rPr>
              <a:t>8</a:t>
            </a:r>
            <a:endParaRPr lang="en-US" b="1" dirty="0">
              <a:solidFill>
                <a:schemeClr val="tx2">
                  <a:lumMod val="90000"/>
                  <a:lumOff val="10000"/>
                </a:schemeClr>
              </a:solidFill>
              <a:latin typeface="Cambria" panose="02040503050406030204" pitchFamily="18" charset="0"/>
            </a:endParaRPr>
          </a:p>
        </p:txBody>
      </p:sp>
      <p:sp>
        <p:nvSpPr>
          <p:cNvPr id="5" name="Rectangle 4"/>
          <p:cNvSpPr/>
          <p:nvPr/>
        </p:nvSpPr>
        <p:spPr>
          <a:xfrm>
            <a:off x="1187605" y="1707996"/>
            <a:ext cx="10210800" cy="3970318"/>
          </a:xfrm>
          <a:prstGeom prst="rect">
            <a:avLst/>
          </a:prstGeom>
        </p:spPr>
        <p:txBody>
          <a:bodyPr wrap="square">
            <a:spAutoFit/>
          </a:bodyPr>
          <a:lstStyle/>
          <a:p>
            <a:pPr algn="ctr"/>
            <a:r>
              <a:rPr lang="en-US" sz="2800" dirty="0" smtClean="0">
                <a:latin typeface="Calibri" panose="020F0502020204030204" pitchFamily="34" charset="0"/>
                <a:cs typeface="Calibri" panose="020F0502020204030204" pitchFamily="34" charset="0"/>
              </a:rPr>
              <a:t>Rosa and Carlos have 5 school aged children. They move together from Portland, ME to Malone, NY on 06/01/2017. Soon after the move, Carlos finds work cutting hay for a local farmer. When the hay season is over on 09/01/2017, Carlos moves to </a:t>
            </a:r>
            <a:r>
              <a:rPr lang="en-US" sz="2800" dirty="0" err="1" smtClean="0">
                <a:latin typeface="Calibri" panose="020F0502020204030204" pitchFamily="34" charset="0"/>
                <a:cs typeface="Calibri" panose="020F0502020204030204" pitchFamily="34" charset="0"/>
              </a:rPr>
              <a:t>Schodack</a:t>
            </a:r>
            <a:r>
              <a:rPr lang="en-US" sz="2800" dirty="0" smtClean="0">
                <a:latin typeface="Calibri" panose="020F0502020204030204" pitchFamily="34" charset="0"/>
                <a:cs typeface="Calibri" panose="020F0502020204030204" pitchFamily="34" charset="0"/>
              </a:rPr>
              <a:t>, NY to pack apples, while Rosa and the children move to Plattsburgh, NY to stay with Rosa’s family. Carlos returns to the family in Plattsburgh on 11/01/2018. </a:t>
            </a:r>
            <a:endParaRPr lang="en-US" sz="2800" dirty="0" smtClean="0">
              <a:latin typeface="Calibri" panose="020F0502020204030204" pitchFamily="34" charset="0"/>
              <a:cs typeface="Calibri" panose="020F0502020204030204" pitchFamily="34" charset="0"/>
            </a:endParaRPr>
          </a:p>
          <a:p>
            <a:pPr algn="ctr"/>
            <a:endParaRPr lang="en-US" sz="2800" dirty="0">
              <a:latin typeface="Calibri" panose="020F0502020204030204" pitchFamily="34" charset="0"/>
              <a:cs typeface="Calibri" panose="020F0502020204030204" pitchFamily="34" charset="0"/>
            </a:endParaRPr>
          </a:p>
          <a:p>
            <a:pPr algn="ctr"/>
            <a:r>
              <a:rPr lang="en-US" sz="2800" dirty="0" smtClean="0">
                <a:latin typeface="Calibri" panose="020F0502020204030204" pitchFamily="34" charset="0"/>
                <a:cs typeface="Calibri" panose="020F0502020204030204" pitchFamily="34" charset="0"/>
              </a:rPr>
              <a:t>Do the children qualify </a:t>
            </a:r>
            <a:r>
              <a:rPr lang="en-US" sz="2800" dirty="0" smtClean="0">
                <a:latin typeface="Calibri" panose="020F0502020204030204" pitchFamily="34" charset="0"/>
                <a:cs typeface="Calibri" panose="020F0502020204030204" pitchFamily="34" charset="0"/>
              </a:rPr>
              <a:t>for MEP services?</a:t>
            </a:r>
            <a:endParaRPr lang="en-US" sz="2800" dirty="0">
              <a:latin typeface="Calibri" panose="020F0502020204030204" pitchFamily="34" charset="0"/>
              <a:cs typeface="Calibri" panose="020F0502020204030204" pitchFamily="34" charset="0"/>
            </a:endParaRPr>
          </a:p>
        </p:txBody>
      </p:sp>
      <p:cxnSp>
        <p:nvCxnSpPr>
          <p:cNvPr id="6" name="Straight Connector 5"/>
          <p:cNvCxnSpPr/>
          <p:nvPr/>
        </p:nvCxnSpPr>
        <p:spPr>
          <a:xfrm>
            <a:off x="609601"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2" y="-152400"/>
            <a:ext cx="1752600" cy="1752600"/>
          </a:xfrm>
          <a:prstGeom prst="rect">
            <a:avLst/>
          </a:prstGeom>
        </p:spPr>
      </p:pic>
    </p:spTree>
    <p:extLst>
      <p:ext uri="{BB962C8B-B14F-4D97-AF65-F5344CB8AC3E}">
        <p14:creationId xmlns:p14="http://schemas.microsoft.com/office/powerpoint/2010/main" val="338024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4988" y="152400"/>
            <a:ext cx="11047412"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2800" b="1" dirty="0"/>
              <a:t> </a:t>
            </a:r>
            <a:r>
              <a:rPr lang="en-US" b="1" dirty="0">
                <a:solidFill>
                  <a:schemeClr val="tx2">
                    <a:lumMod val="90000"/>
                    <a:lumOff val="10000"/>
                  </a:schemeClr>
                </a:solidFill>
                <a:latin typeface="Cambria" panose="02040503050406030204" pitchFamily="18" charset="0"/>
              </a:rPr>
              <a:t>Scenario </a:t>
            </a:r>
            <a:r>
              <a:rPr lang="en-US" b="1" dirty="0">
                <a:solidFill>
                  <a:schemeClr val="tx2">
                    <a:lumMod val="90000"/>
                    <a:lumOff val="10000"/>
                  </a:schemeClr>
                </a:solidFill>
                <a:latin typeface="Cambria" panose="02040503050406030204" pitchFamily="18" charset="0"/>
              </a:rPr>
              <a:t>8</a:t>
            </a:r>
            <a:endParaRPr lang="en-US" b="1" dirty="0">
              <a:solidFill>
                <a:schemeClr val="tx2">
                  <a:lumMod val="90000"/>
                  <a:lumOff val="10000"/>
                </a:schemeClr>
              </a:solidFill>
              <a:latin typeface="Cambria" panose="02040503050406030204" pitchFamily="18" charset="0"/>
            </a:endParaRPr>
          </a:p>
        </p:txBody>
      </p:sp>
      <p:sp>
        <p:nvSpPr>
          <p:cNvPr id="5" name="Rectangle 4"/>
          <p:cNvSpPr/>
          <p:nvPr/>
        </p:nvSpPr>
        <p:spPr>
          <a:xfrm>
            <a:off x="1219200" y="1008870"/>
            <a:ext cx="10210800" cy="5601533"/>
          </a:xfrm>
          <a:prstGeom prst="rect">
            <a:avLst/>
          </a:prstGeom>
        </p:spPr>
        <p:txBody>
          <a:bodyPr wrap="square">
            <a:spAutoFit/>
          </a:bodyPr>
          <a:lstStyle/>
          <a:p>
            <a:pPr algn="ctr"/>
            <a:endParaRPr lang="en-US" sz="2000" b="1" dirty="0"/>
          </a:p>
          <a:p>
            <a:pPr algn="ctr">
              <a:buClr>
                <a:schemeClr val="accent1"/>
              </a:buClr>
            </a:pPr>
            <a:r>
              <a:rPr lang="en-US" dirty="0" smtClean="0">
                <a:solidFill>
                  <a:srgbClr val="1E477C"/>
                </a:solidFill>
                <a:latin typeface="Calibri" charset="0"/>
              </a:rPr>
              <a:t>Do the children qualify </a:t>
            </a:r>
            <a:r>
              <a:rPr lang="en-US" dirty="0" smtClean="0">
                <a:solidFill>
                  <a:srgbClr val="1E477C"/>
                </a:solidFill>
                <a:latin typeface="Calibri" charset="0"/>
              </a:rPr>
              <a:t>for the MEP? </a:t>
            </a:r>
            <a:r>
              <a:rPr lang="en-US" b="1" dirty="0" smtClean="0">
                <a:solidFill>
                  <a:srgbClr val="00B050"/>
                </a:solidFill>
                <a:latin typeface="Calibri" charset="0"/>
              </a:rPr>
              <a:t>Yes</a:t>
            </a:r>
          </a:p>
          <a:p>
            <a:pPr algn="ctr">
              <a:buClr>
                <a:schemeClr val="accent1"/>
              </a:buClr>
            </a:pPr>
            <a:r>
              <a:rPr lang="en-US" dirty="0">
                <a:solidFill>
                  <a:srgbClr val="1E477C"/>
                </a:solidFill>
                <a:latin typeface="Calibri" charset="0"/>
              </a:rPr>
              <a:t>What is the QAD(s)? </a:t>
            </a:r>
            <a:r>
              <a:rPr lang="en-US" b="1" dirty="0" smtClean="0">
                <a:solidFill>
                  <a:srgbClr val="1E477C"/>
                </a:solidFill>
                <a:latin typeface="Calibri" charset="0"/>
              </a:rPr>
              <a:t>06/01/2017</a:t>
            </a:r>
            <a:endParaRPr lang="en-US" b="1" dirty="0">
              <a:solidFill>
                <a:srgbClr val="00B050"/>
              </a:solidFill>
              <a:latin typeface="Calibri" charset="0"/>
            </a:endParaRPr>
          </a:p>
          <a:p>
            <a:pPr marL="342900" indent="-342900">
              <a:buClr>
                <a:srgbClr val="C00000"/>
              </a:buClr>
              <a:buFont typeface="Wingdings" charset="2"/>
              <a:buChar char="Ø"/>
            </a:pPr>
            <a:endParaRPr lang="en-US" sz="1400" dirty="0">
              <a:solidFill>
                <a:srgbClr val="1E477C"/>
              </a:solidFill>
              <a:latin typeface="Calibri" charset="0"/>
            </a:endParaRPr>
          </a:p>
          <a:p>
            <a:pPr marL="342900" indent="-342900">
              <a:buClr>
                <a:schemeClr val="accent1"/>
              </a:buClr>
              <a:buFont typeface="Wingdings" charset="2"/>
              <a:buChar char="Ø"/>
            </a:pPr>
            <a:r>
              <a:rPr lang="en-US" sz="2000" b="1" dirty="0">
                <a:solidFill>
                  <a:srgbClr val="1E477C"/>
                </a:solidFill>
                <a:latin typeface="Calibri" charset="0"/>
              </a:rPr>
              <a:t>Migratory Agricultural Worker: </a:t>
            </a:r>
            <a:r>
              <a:rPr lang="en-US" sz="2000" dirty="0">
                <a:solidFill>
                  <a:srgbClr val="1E477C"/>
                </a:solidFill>
                <a:latin typeface="Calibri" charset="0"/>
              </a:rPr>
              <a:t>Is the parent/guardian/spouse or the child himself a Migratory Agricultural Worker? </a:t>
            </a:r>
            <a:r>
              <a:rPr lang="en-US" sz="2000" b="1" dirty="0">
                <a:solidFill>
                  <a:srgbClr val="00B050"/>
                </a:solidFill>
                <a:latin typeface="Calibri" charset="0"/>
              </a:rPr>
              <a:t>Yes.</a:t>
            </a:r>
            <a:r>
              <a:rPr lang="en-US" sz="2000" b="1" dirty="0">
                <a:solidFill>
                  <a:srgbClr val="1E477C"/>
                </a:solidFill>
                <a:latin typeface="Calibri" charset="0"/>
              </a:rPr>
              <a:t> </a:t>
            </a:r>
            <a:r>
              <a:rPr lang="en-US" sz="2000" b="1" dirty="0" smtClean="0">
                <a:solidFill>
                  <a:srgbClr val="00B050"/>
                </a:solidFill>
                <a:latin typeface="Calibri" charset="0"/>
              </a:rPr>
              <a:t>Carlos </a:t>
            </a:r>
            <a:r>
              <a:rPr lang="en-US" sz="2000" b="1" dirty="0" smtClean="0">
                <a:solidFill>
                  <a:srgbClr val="00B050"/>
                </a:solidFill>
                <a:latin typeface="Calibri" charset="0"/>
              </a:rPr>
              <a:t>is a </a:t>
            </a:r>
            <a:r>
              <a:rPr lang="en-US" sz="2000" b="1" dirty="0">
                <a:solidFill>
                  <a:srgbClr val="00B050"/>
                </a:solidFill>
                <a:latin typeface="Calibri" charset="0"/>
              </a:rPr>
              <a:t>Migratory Agricultural Workers because </a:t>
            </a:r>
            <a:r>
              <a:rPr lang="en-US" sz="2000" b="1" dirty="0" smtClean="0">
                <a:solidFill>
                  <a:srgbClr val="00B050"/>
                </a:solidFill>
                <a:latin typeface="Calibri" charset="0"/>
              </a:rPr>
              <a:t>he </a:t>
            </a:r>
            <a:r>
              <a:rPr lang="en-US" sz="2000" b="1" dirty="0">
                <a:solidFill>
                  <a:srgbClr val="00B050"/>
                </a:solidFill>
                <a:latin typeface="Calibri" charset="0"/>
              </a:rPr>
              <a:t>made a qualifying move in the preceding 36 months, soon after which </a:t>
            </a:r>
            <a:r>
              <a:rPr lang="en-US" sz="2000" b="1" dirty="0" smtClean="0">
                <a:solidFill>
                  <a:srgbClr val="00B050"/>
                </a:solidFill>
                <a:latin typeface="Calibri" charset="0"/>
              </a:rPr>
              <a:t>he engaged </a:t>
            </a:r>
            <a:r>
              <a:rPr lang="en-US" sz="2000" b="1" dirty="0">
                <a:solidFill>
                  <a:srgbClr val="00B050"/>
                </a:solidFill>
                <a:latin typeface="Calibri" charset="0"/>
              </a:rPr>
              <a:t>in new qualifying work.</a:t>
            </a:r>
          </a:p>
          <a:p>
            <a:pPr>
              <a:buClr>
                <a:schemeClr val="accent1"/>
              </a:buClr>
            </a:pPr>
            <a:endParaRPr lang="en-US" sz="2000" b="1" dirty="0">
              <a:solidFill>
                <a:srgbClr val="1E477C"/>
              </a:solidFill>
              <a:latin typeface="Calibri" charset="0"/>
            </a:endParaRPr>
          </a:p>
          <a:p>
            <a:pPr marL="342900" indent="-342900">
              <a:buClr>
                <a:schemeClr val="accent1"/>
              </a:buClr>
              <a:buFont typeface="Wingdings" charset="2"/>
              <a:buChar char="Ø"/>
            </a:pPr>
            <a:r>
              <a:rPr lang="en-US" sz="2000" b="1" dirty="0">
                <a:solidFill>
                  <a:srgbClr val="1E477C"/>
                </a:solidFill>
                <a:latin typeface="Calibri" charset="0"/>
              </a:rPr>
              <a:t>Qualifying Move: </a:t>
            </a:r>
            <a:r>
              <a:rPr lang="en-US" sz="2000" dirty="0">
                <a:solidFill>
                  <a:srgbClr val="1E477C"/>
                </a:solidFill>
                <a:latin typeface="Calibri" charset="0"/>
              </a:rPr>
              <a:t>Did the children make a “Qualifying Move” (Due to economic necessity, from one residence to another, and from one school district to another) within the preceding 36 months? </a:t>
            </a:r>
            <a:r>
              <a:rPr lang="en-US" sz="2000" b="1" dirty="0" smtClean="0">
                <a:solidFill>
                  <a:srgbClr val="00B050"/>
                </a:solidFill>
                <a:latin typeface="Calibri" charset="0"/>
              </a:rPr>
              <a:t>Yes</a:t>
            </a:r>
          </a:p>
          <a:p>
            <a:pPr>
              <a:buClr>
                <a:schemeClr val="accent1"/>
              </a:buClr>
            </a:pPr>
            <a:endParaRPr lang="en-US" sz="2000" b="1" dirty="0"/>
          </a:p>
          <a:p>
            <a:pPr marL="342900" indent="-342900">
              <a:buClr>
                <a:schemeClr val="accent1"/>
              </a:buClr>
              <a:buFont typeface="Wingdings" charset="2"/>
              <a:buChar char="Ø"/>
            </a:pPr>
            <a:r>
              <a:rPr lang="en-US" sz="2000" b="1" dirty="0">
                <a:solidFill>
                  <a:srgbClr val="1E477C"/>
                </a:solidFill>
                <a:latin typeface="Calibri" charset="0"/>
              </a:rPr>
              <a:t>Child:</a:t>
            </a:r>
            <a:r>
              <a:rPr lang="en-US" sz="2000" dirty="0">
                <a:solidFill>
                  <a:srgbClr val="1E477C"/>
                </a:solidFill>
                <a:latin typeface="Calibri" charset="0"/>
              </a:rPr>
              <a:t> Are the children under the age of 22 and still entitled to a free public education in the state?</a:t>
            </a:r>
            <a:r>
              <a:rPr lang="en-US" sz="2000" b="1" dirty="0">
                <a:solidFill>
                  <a:srgbClr val="1E477C"/>
                </a:solidFill>
                <a:latin typeface="Calibri" charset="0"/>
              </a:rPr>
              <a:t> </a:t>
            </a:r>
            <a:r>
              <a:rPr lang="en-US" sz="2000" b="1" dirty="0">
                <a:solidFill>
                  <a:srgbClr val="00B050"/>
                </a:solidFill>
                <a:latin typeface="Calibri" charset="0"/>
              </a:rPr>
              <a:t>Yes</a:t>
            </a:r>
            <a:r>
              <a:rPr lang="en-US" sz="2000" b="1" dirty="0">
                <a:solidFill>
                  <a:srgbClr val="1E477C"/>
                </a:solidFill>
                <a:latin typeface="Calibri" charset="0"/>
              </a:rPr>
              <a:t> </a:t>
            </a:r>
          </a:p>
          <a:p>
            <a:pPr>
              <a:buClr>
                <a:schemeClr val="accent1"/>
              </a:buClr>
            </a:pPr>
            <a:endParaRPr lang="en-US" sz="1400" dirty="0">
              <a:solidFill>
                <a:srgbClr val="1E477C"/>
              </a:solidFill>
              <a:latin typeface="Calibri" charset="0"/>
            </a:endParaRPr>
          </a:p>
          <a:p>
            <a:pPr marL="342900" indent="-342900">
              <a:buClr>
                <a:schemeClr val="accent1"/>
              </a:buClr>
              <a:buFont typeface="Wingdings" charset="2"/>
              <a:buChar char="Ø"/>
            </a:pPr>
            <a:r>
              <a:rPr lang="en-US" sz="2000" b="1" dirty="0">
                <a:solidFill>
                  <a:srgbClr val="1E477C"/>
                </a:solidFill>
                <a:latin typeface="Calibri" charset="0"/>
              </a:rPr>
              <a:t>With/To Join: </a:t>
            </a:r>
            <a:r>
              <a:rPr lang="en-US" sz="2000" dirty="0">
                <a:solidFill>
                  <a:srgbClr val="1E477C"/>
                </a:solidFill>
                <a:latin typeface="Calibri" charset="0"/>
              </a:rPr>
              <a:t>Did the children make the Qualifying Move on their own as or with/to join a parent/guardian/spouse who is a Migratory Agricultural Worker? </a:t>
            </a:r>
            <a:r>
              <a:rPr lang="en-US" sz="2000" b="1" dirty="0" smtClean="0">
                <a:solidFill>
                  <a:srgbClr val="00B050"/>
                </a:solidFill>
                <a:latin typeface="Calibri" charset="0"/>
              </a:rPr>
              <a:t>Yes</a:t>
            </a:r>
            <a:endParaRPr lang="en-US" sz="1400" dirty="0">
              <a:solidFill>
                <a:srgbClr val="1E477C"/>
              </a:solidFill>
              <a:latin typeface="Calibri" charset="0"/>
            </a:endParaRPr>
          </a:p>
          <a:p>
            <a:pPr>
              <a:buClr>
                <a:schemeClr val="accent1"/>
              </a:buClr>
            </a:pPr>
            <a:endParaRPr lang="en-US" sz="1400" dirty="0">
              <a:solidFill>
                <a:srgbClr val="1E477C"/>
              </a:solidFill>
              <a:latin typeface="Calibri" charset="0"/>
            </a:endParaRPr>
          </a:p>
        </p:txBody>
      </p:sp>
      <p:cxnSp>
        <p:nvCxnSpPr>
          <p:cNvPr id="6" name="Straight Connector 5"/>
          <p:cNvCxnSpPr/>
          <p:nvPr/>
        </p:nvCxnSpPr>
        <p:spPr>
          <a:xfrm>
            <a:off x="609601"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2" y="-152400"/>
            <a:ext cx="1752600" cy="1752600"/>
          </a:xfrm>
          <a:prstGeom prst="rect">
            <a:avLst/>
          </a:prstGeom>
        </p:spPr>
      </p:pic>
    </p:spTree>
    <p:extLst>
      <p:ext uri="{BB962C8B-B14F-4D97-AF65-F5344CB8AC3E}">
        <p14:creationId xmlns:p14="http://schemas.microsoft.com/office/powerpoint/2010/main" val="222547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4988" y="152400"/>
            <a:ext cx="11047412"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2800" b="1" dirty="0"/>
              <a:t> </a:t>
            </a:r>
            <a:r>
              <a:rPr lang="en-US" b="1" dirty="0">
                <a:solidFill>
                  <a:schemeClr val="tx2">
                    <a:lumMod val="90000"/>
                    <a:lumOff val="10000"/>
                  </a:schemeClr>
                </a:solidFill>
                <a:latin typeface="Cambria" panose="02040503050406030204" pitchFamily="18" charset="0"/>
              </a:rPr>
              <a:t>Scenario 1</a:t>
            </a:r>
          </a:p>
        </p:txBody>
      </p:sp>
      <p:sp>
        <p:nvSpPr>
          <p:cNvPr id="5" name="Rectangle 4"/>
          <p:cNvSpPr/>
          <p:nvPr/>
        </p:nvSpPr>
        <p:spPr>
          <a:xfrm>
            <a:off x="1219200" y="1143001"/>
            <a:ext cx="10210800" cy="5816977"/>
          </a:xfrm>
          <a:prstGeom prst="rect">
            <a:avLst/>
          </a:prstGeom>
        </p:spPr>
        <p:txBody>
          <a:bodyPr wrap="square">
            <a:spAutoFit/>
          </a:bodyPr>
          <a:lstStyle/>
          <a:p>
            <a:pPr algn="ctr"/>
            <a:endParaRPr lang="en-US" sz="2000" b="1" dirty="0"/>
          </a:p>
          <a:p>
            <a:pPr algn="ctr">
              <a:buClr>
                <a:schemeClr val="accent1"/>
              </a:buClr>
            </a:pPr>
            <a:r>
              <a:rPr lang="en-US" dirty="0">
                <a:solidFill>
                  <a:srgbClr val="1E477C"/>
                </a:solidFill>
                <a:latin typeface="Calibri" charset="0"/>
              </a:rPr>
              <a:t>Are Jessica’s children eligible for the MEP? </a:t>
            </a:r>
            <a:r>
              <a:rPr lang="en-US" b="1" dirty="0" smtClean="0">
                <a:solidFill>
                  <a:srgbClr val="00B050"/>
                </a:solidFill>
                <a:latin typeface="Calibri" charset="0"/>
              </a:rPr>
              <a:t>Yes</a:t>
            </a:r>
          </a:p>
          <a:p>
            <a:pPr algn="ctr">
              <a:buClr>
                <a:schemeClr val="accent1"/>
              </a:buClr>
            </a:pPr>
            <a:r>
              <a:rPr lang="en-US" dirty="0" smtClean="0">
                <a:solidFill>
                  <a:schemeClr val="accent2"/>
                </a:solidFill>
                <a:latin typeface="Calibri" charset="0"/>
              </a:rPr>
              <a:t>What is the QAD(s)? </a:t>
            </a:r>
            <a:r>
              <a:rPr lang="en-US" b="1" dirty="0" smtClean="0">
                <a:solidFill>
                  <a:schemeClr val="accent2"/>
                </a:solidFill>
                <a:latin typeface="Calibri" charset="0"/>
              </a:rPr>
              <a:t>06/01/2017</a:t>
            </a:r>
            <a:endParaRPr lang="en-US" b="1" dirty="0">
              <a:solidFill>
                <a:schemeClr val="accent2"/>
              </a:solidFill>
              <a:latin typeface="Calibri" charset="0"/>
            </a:endParaRPr>
          </a:p>
          <a:p>
            <a:pPr marL="342900" indent="-342900">
              <a:buClr>
                <a:srgbClr val="C00000"/>
              </a:buClr>
              <a:buFont typeface="Wingdings" charset="2"/>
              <a:buChar char="Ø"/>
            </a:pPr>
            <a:endParaRPr lang="en-US" sz="1400" dirty="0">
              <a:solidFill>
                <a:srgbClr val="1E477C"/>
              </a:solidFill>
              <a:latin typeface="Calibri" charset="0"/>
            </a:endParaRPr>
          </a:p>
          <a:p>
            <a:pPr marL="342900" indent="-342900">
              <a:buClr>
                <a:schemeClr val="accent1"/>
              </a:buClr>
              <a:buFont typeface="Wingdings" charset="2"/>
              <a:buChar char="Ø"/>
            </a:pPr>
            <a:r>
              <a:rPr lang="en-US" sz="2000" b="1" dirty="0">
                <a:solidFill>
                  <a:srgbClr val="1E477C"/>
                </a:solidFill>
                <a:latin typeface="Calibri" charset="0"/>
              </a:rPr>
              <a:t>Migratory Agricultural Worker: </a:t>
            </a:r>
            <a:r>
              <a:rPr lang="en-US" sz="2000" dirty="0">
                <a:solidFill>
                  <a:srgbClr val="1E477C"/>
                </a:solidFill>
                <a:latin typeface="Calibri" charset="0"/>
              </a:rPr>
              <a:t>Is the parent/guardian/spouse or the child himself a Migratory Agricultural Worker? </a:t>
            </a:r>
            <a:r>
              <a:rPr lang="en-US" sz="2000" b="1" dirty="0">
                <a:solidFill>
                  <a:srgbClr val="00B050"/>
                </a:solidFill>
                <a:latin typeface="Calibri" charset="0"/>
              </a:rPr>
              <a:t>Yes.</a:t>
            </a:r>
            <a:r>
              <a:rPr lang="en-US" sz="2000" b="1" dirty="0">
                <a:solidFill>
                  <a:srgbClr val="1E477C"/>
                </a:solidFill>
                <a:latin typeface="Calibri" charset="0"/>
              </a:rPr>
              <a:t> </a:t>
            </a:r>
            <a:r>
              <a:rPr lang="en-US" sz="2000" b="1" dirty="0">
                <a:solidFill>
                  <a:srgbClr val="00B050"/>
                </a:solidFill>
                <a:latin typeface="Calibri" charset="0"/>
              </a:rPr>
              <a:t>The children's’ mother is a Migratory Agricultural Worker because she made a qualifying move in the preceding 36 months, soon after which she engaged in new qualifying work.</a:t>
            </a:r>
          </a:p>
          <a:p>
            <a:pPr>
              <a:buClr>
                <a:schemeClr val="accent1"/>
              </a:buClr>
            </a:pPr>
            <a:endParaRPr lang="en-US" sz="2000" b="1" dirty="0">
              <a:solidFill>
                <a:srgbClr val="1E477C"/>
              </a:solidFill>
              <a:latin typeface="Calibri" charset="0"/>
            </a:endParaRPr>
          </a:p>
          <a:p>
            <a:pPr marL="342900" indent="-342900">
              <a:buClr>
                <a:schemeClr val="accent1"/>
              </a:buClr>
              <a:buFont typeface="Wingdings" charset="2"/>
              <a:buChar char="Ø"/>
            </a:pPr>
            <a:r>
              <a:rPr lang="en-US" sz="2000" b="1" dirty="0">
                <a:solidFill>
                  <a:srgbClr val="1E477C"/>
                </a:solidFill>
                <a:latin typeface="Calibri" charset="0"/>
              </a:rPr>
              <a:t>Qualifying Move: </a:t>
            </a:r>
            <a:r>
              <a:rPr lang="en-US" sz="2000" dirty="0">
                <a:solidFill>
                  <a:srgbClr val="1E477C"/>
                </a:solidFill>
                <a:latin typeface="Calibri" charset="0"/>
              </a:rPr>
              <a:t>Did the children make a “Qualifying Move” (Due to economic necessity, from one residence to another, and from one school district to another) within the preceding 36 months? </a:t>
            </a:r>
            <a:r>
              <a:rPr lang="en-US" sz="2000" b="1" dirty="0">
                <a:solidFill>
                  <a:srgbClr val="00B050"/>
                </a:solidFill>
                <a:latin typeface="Calibri" charset="0"/>
              </a:rPr>
              <a:t>Yes</a:t>
            </a:r>
          </a:p>
          <a:p>
            <a:pPr marL="342900" indent="-342900">
              <a:buClr>
                <a:schemeClr val="accent1"/>
              </a:buClr>
              <a:buFont typeface="Wingdings" charset="2"/>
              <a:buChar char="Ø"/>
            </a:pPr>
            <a:endParaRPr lang="en-US" sz="2000" b="1" dirty="0"/>
          </a:p>
          <a:p>
            <a:pPr marL="342900" indent="-342900">
              <a:buClr>
                <a:schemeClr val="accent1"/>
              </a:buClr>
              <a:buFont typeface="Wingdings" charset="2"/>
              <a:buChar char="Ø"/>
            </a:pPr>
            <a:r>
              <a:rPr lang="en-US" sz="2000" b="1" dirty="0">
                <a:solidFill>
                  <a:srgbClr val="1E477C"/>
                </a:solidFill>
                <a:latin typeface="Calibri" charset="0"/>
              </a:rPr>
              <a:t>Child:</a:t>
            </a:r>
            <a:r>
              <a:rPr lang="en-US" sz="2000" dirty="0">
                <a:solidFill>
                  <a:srgbClr val="1E477C"/>
                </a:solidFill>
                <a:latin typeface="Calibri" charset="0"/>
              </a:rPr>
              <a:t> Are the children under the age of 22 and still entitled to a free public education in the state?</a:t>
            </a:r>
            <a:r>
              <a:rPr lang="en-US" sz="2000" b="1" dirty="0">
                <a:solidFill>
                  <a:srgbClr val="1E477C"/>
                </a:solidFill>
                <a:latin typeface="Calibri" charset="0"/>
              </a:rPr>
              <a:t> </a:t>
            </a:r>
            <a:r>
              <a:rPr lang="en-US" sz="2000" b="1" dirty="0">
                <a:solidFill>
                  <a:srgbClr val="00B050"/>
                </a:solidFill>
                <a:latin typeface="Calibri" charset="0"/>
              </a:rPr>
              <a:t>Yes</a:t>
            </a:r>
            <a:r>
              <a:rPr lang="en-US" sz="2000" b="1" dirty="0">
                <a:solidFill>
                  <a:srgbClr val="1E477C"/>
                </a:solidFill>
                <a:latin typeface="Calibri" charset="0"/>
              </a:rPr>
              <a:t> </a:t>
            </a:r>
          </a:p>
          <a:p>
            <a:pPr>
              <a:buClr>
                <a:schemeClr val="accent1"/>
              </a:buClr>
            </a:pPr>
            <a:endParaRPr lang="en-US" sz="1400" dirty="0">
              <a:solidFill>
                <a:srgbClr val="1E477C"/>
              </a:solidFill>
              <a:latin typeface="Calibri" charset="0"/>
            </a:endParaRPr>
          </a:p>
          <a:p>
            <a:pPr marL="342900" indent="-342900">
              <a:buClr>
                <a:schemeClr val="accent1"/>
              </a:buClr>
              <a:buFont typeface="Wingdings" charset="2"/>
              <a:buChar char="Ø"/>
            </a:pPr>
            <a:r>
              <a:rPr lang="en-US" sz="2000" b="1" dirty="0">
                <a:solidFill>
                  <a:srgbClr val="1E477C"/>
                </a:solidFill>
                <a:latin typeface="Calibri" charset="0"/>
              </a:rPr>
              <a:t>With/To Join: </a:t>
            </a:r>
            <a:r>
              <a:rPr lang="en-US" sz="2000" dirty="0">
                <a:solidFill>
                  <a:srgbClr val="1E477C"/>
                </a:solidFill>
                <a:latin typeface="Calibri" charset="0"/>
              </a:rPr>
              <a:t>Did the children make the Qualifying Move on their own as or with/to join a parent/guardian/spouse who is a Migratory Agricultural Worker? </a:t>
            </a:r>
            <a:r>
              <a:rPr lang="en-US" sz="2000" b="1" dirty="0">
                <a:solidFill>
                  <a:srgbClr val="00B050"/>
                </a:solidFill>
                <a:latin typeface="Calibri" charset="0"/>
              </a:rPr>
              <a:t>Yes</a:t>
            </a:r>
          </a:p>
          <a:p>
            <a:pPr>
              <a:buClr>
                <a:schemeClr val="accent1"/>
              </a:buClr>
            </a:pPr>
            <a:endParaRPr lang="en-US" sz="1400" dirty="0">
              <a:solidFill>
                <a:srgbClr val="1E477C"/>
              </a:solidFill>
              <a:latin typeface="Calibri" charset="0"/>
            </a:endParaRPr>
          </a:p>
          <a:p>
            <a:pPr>
              <a:buClr>
                <a:schemeClr val="accent1"/>
              </a:buClr>
            </a:pPr>
            <a:endParaRPr lang="en-US" sz="1400" dirty="0">
              <a:solidFill>
                <a:srgbClr val="1E477C"/>
              </a:solidFill>
              <a:latin typeface="Calibri" charset="0"/>
            </a:endParaRPr>
          </a:p>
        </p:txBody>
      </p:sp>
      <p:cxnSp>
        <p:nvCxnSpPr>
          <p:cNvPr id="6" name="Straight Connector 5"/>
          <p:cNvCxnSpPr/>
          <p:nvPr/>
        </p:nvCxnSpPr>
        <p:spPr>
          <a:xfrm>
            <a:off x="609601"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2" y="-152400"/>
            <a:ext cx="1752600" cy="1752600"/>
          </a:xfrm>
          <a:prstGeom prst="rect">
            <a:avLst/>
          </a:prstGeom>
        </p:spPr>
      </p:pic>
    </p:spTree>
    <p:extLst>
      <p:ext uri="{BB962C8B-B14F-4D97-AF65-F5344CB8AC3E}">
        <p14:creationId xmlns:p14="http://schemas.microsoft.com/office/powerpoint/2010/main" val="296868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5-Point Star 11"/>
          <p:cNvSpPr/>
          <p:nvPr/>
        </p:nvSpPr>
        <p:spPr>
          <a:xfrm>
            <a:off x="1146988" y="4302191"/>
            <a:ext cx="304800" cy="304800"/>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p:cNvSpPr/>
          <p:nvPr/>
        </p:nvSpPr>
        <p:spPr>
          <a:xfrm>
            <a:off x="1146987" y="6368935"/>
            <a:ext cx="304800" cy="3048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p:cNvSpPr/>
          <p:nvPr/>
        </p:nvSpPr>
        <p:spPr>
          <a:xfrm>
            <a:off x="1146987" y="5955053"/>
            <a:ext cx="304800" cy="304800"/>
          </a:xfrm>
          <a:prstGeom prst="ellipse">
            <a:avLst/>
          </a:prstGeom>
          <a:solidFill>
            <a:srgbClr val="E88440"/>
          </a:solidFill>
          <a:ln>
            <a:solidFill>
              <a:srgbClr val="E8844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5-Point Star 15"/>
          <p:cNvSpPr/>
          <p:nvPr/>
        </p:nvSpPr>
        <p:spPr>
          <a:xfrm>
            <a:off x="1146987" y="4730399"/>
            <a:ext cx="304800" cy="304800"/>
          </a:xfrm>
          <a:prstGeom prst="star5">
            <a:avLst/>
          </a:prstGeom>
          <a:solidFill>
            <a:srgbClr val="E88440"/>
          </a:solidFill>
          <a:ln>
            <a:solidFill>
              <a:srgbClr val="E8844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1517629" y="4185990"/>
            <a:ext cx="10383747" cy="3000821"/>
          </a:xfrm>
          <a:prstGeom prst="rect">
            <a:avLst/>
          </a:prstGeom>
          <a:noFill/>
        </p:spPr>
        <p:txBody>
          <a:bodyPr wrap="square" rtlCol="0">
            <a:spAutoFit/>
          </a:bodyPr>
          <a:lstStyle/>
          <a:p>
            <a:pPr>
              <a:lnSpc>
                <a:spcPct val="150000"/>
              </a:lnSpc>
            </a:pPr>
            <a:r>
              <a:rPr lang="en-US" b="1" dirty="0" smtClean="0">
                <a:latin typeface="Calibri" panose="020F0502020204030204" pitchFamily="34" charset="0"/>
                <a:cs typeface="Calibri" panose="020F0502020204030204" pitchFamily="34" charset="0"/>
              </a:rPr>
              <a:t>June 1, 2017- </a:t>
            </a:r>
            <a:r>
              <a:rPr lang="en-US" dirty="0" smtClean="0">
                <a:latin typeface="Calibri" panose="020F0502020204030204" pitchFamily="34" charset="0"/>
                <a:cs typeface="Calibri" panose="020F0502020204030204" pitchFamily="34" charset="0"/>
              </a:rPr>
              <a:t>Carlos</a:t>
            </a:r>
            <a:r>
              <a:rPr lang="en-US" b="1"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becomes a Migratory </a:t>
            </a:r>
            <a:r>
              <a:rPr lang="en-US" dirty="0">
                <a:latin typeface="Calibri" panose="020F0502020204030204" pitchFamily="34" charset="0"/>
                <a:cs typeface="Calibri" panose="020F0502020204030204" pitchFamily="34" charset="0"/>
              </a:rPr>
              <a:t>Agricultural </a:t>
            </a:r>
            <a:r>
              <a:rPr lang="en-US" dirty="0" smtClean="0">
                <a:latin typeface="Calibri" panose="020F0502020204030204" pitchFamily="34" charset="0"/>
                <a:cs typeface="Calibri" panose="020F0502020204030204" pitchFamily="34" charset="0"/>
              </a:rPr>
              <a:t>Worker.</a:t>
            </a:r>
            <a:endParaRPr lang="en-US" dirty="0">
              <a:latin typeface="Calibri" panose="020F0502020204030204" pitchFamily="34" charset="0"/>
              <a:cs typeface="Calibri" panose="020F0502020204030204" pitchFamily="34" charset="0"/>
            </a:endParaRPr>
          </a:p>
          <a:p>
            <a:pPr>
              <a:lnSpc>
                <a:spcPct val="150000"/>
              </a:lnSpc>
            </a:pPr>
            <a:r>
              <a:rPr lang="en-US" b="1" dirty="0" smtClean="0">
                <a:latin typeface="Calibri" panose="020F0502020204030204" pitchFamily="34" charset="0"/>
                <a:cs typeface="Calibri" panose="020F0502020204030204" pitchFamily="34" charset="0"/>
              </a:rPr>
              <a:t>June 1, 2017- </a:t>
            </a:r>
            <a:r>
              <a:rPr lang="en-US" dirty="0" smtClean="0">
                <a:latin typeface="Calibri" panose="020F0502020204030204" pitchFamily="34" charset="0"/>
                <a:cs typeface="Calibri" panose="020F0502020204030204" pitchFamily="34" charset="0"/>
              </a:rPr>
              <a:t>Carlos’s children make </a:t>
            </a:r>
            <a:r>
              <a:rPr lang="en-US" dirty="0" smtClean="0">
                <a:latin typeface="Calibri" panose="020F0502020204030204" pitchFamily="34" charset="0"/>
                <a:cs typeface="Calibri" panose="020F0502020204030204" pitchFamily="34" charset="0"/>
              </a:rPr>
              <a:t>a Qualifying Move and </a:t>
            </a:r>
            <a:r>
              <a:rPr lang="en-US" dirty="0" smtClean="0">
                <a:latin typeface="Calibri" panose="020F0502020204030204" pitchFamily="34" charset="0"/>
                <a:cs typeface="Calibri" panose="020F0502020204030204" pitchFamily="34" charset="0"/>
              </a:rPr>
              <a:t>become </a:t>
            </a:r>
            <a:r>
              <a:rPr lang="en-US" dirty="0" smtClean="0">
                <a:latin typeface="Calibri" panose="020F0502020204030204" pitchFamily="34" charset="0"/>
                <a:cs typeface="Calibri" panose="020F0502020204030204" pitchFamily="34" charset="0"/>
              </a:rPr>
              <a:t>eligible for MEP services.</a:t>
            </a:r>
            <a:endParaRPr lang="en-US" dirty="0">
              <a:latin typeface="Calibri" panose="020F0502020204030204" pitchFamily="34" charset="0"/>
              <a:cs typeface="Calibri" panose="020F0502020204030204" pitchFamily="34" charset="0"/>
            </a:endParaRPr>
          </a:p>
          <a:p>
            <a:pPr>
              <a:lnSpc>
                <a:spcPct val="150000"/>
              </a:lnSpc>
            </a:pPr>
            <a:r>
              <a:rPr lang="en-US" b="1" dirty="0" smtClean="0">
                <a:latin typeface="Calibri" panose="020F0502020204030204" pitchFamily="34" charset="0"/>
                <a:cs typeface="Calibri" panose="020F0502020204030204" pitchFamily="34" charset="0"/>
              </a:rPr>
              <a:t>September 1, 2017- </a:t>
            </a:r>
            <a:r>
              <a:rPr lang="en-US" dirty="0" smtClean="0">
                <a:latin typeface="Calibri" panose="020F0502020204030204" pitchFamily="34" charset="0"/>
                <a:cs typeface="Calibri" panose="020F0502020204030204" pitchFamily="34" charset="0"/>
              </a:rPr>
              <a:t>Carlos moves to engage in new qualifying work, and his 36 month MAW eligibility resets.</a:t>
            </a:r>
            <a:endParaRPr lang="en-US" dirty="0">
              <a:latin typeface="Calibri" panose="020F0502020204030204" pitchFamily="34" charset="0"/>
              <a:cs typeface="Calibri" panose="020F0502020204030204" pitchFamily="34" charset="0"/>
            </a:endParaRPr>
          </a:p>
          <a:p>
            <a:pPr>
              <a:lnSpc>
                <a:spcPct val="150000"/>
              </a:lnSpc>
            </a:pPr>
            <a:r>
              <a:rPr lang="en-US" b="1" dirty="0" smtClean="0">
                <a:latin typeface="Calibri" panose="020F0502020204030204" pitchFamily="34" charset="0"/>
                <a:cs typeface="Calibri" panose="020F0502020204030204" pitchFamily="34" charset="0"/>
              </a:rPr>
              <a:t>September 1, 2017- </a:t>
            </a:r>
            <a:r>
              <a:rPr lang="en-US" dirty="0" smtClean="0">
                <a:latin typeface="Calibri" panose="020F0502020204030204" pitchFamily="34" charset="0"/>
                <a:cs typeface="Calibri" panose="020F0502020204030204" pitchFamily="34" charset="0"/>
              </a:rPr>
              <a:t>The children make a Qualifying Move without a MAW- no new QAD.</a:t>
            </a:r>
            <a:endParaRPr lang="en-US" b="1" dirty="0" smtClean="0">
              <a:latin typeface="Calibri" panose="020F0502020204030204" pitchFamily="34" charset="0"/>
              <a:cs typeface="Calibri" panose="020F0502020204030204" pitchFamily="34" charset="0"/>
            </a:endParaRPr>
          </a:p>
          <a:p>
            <a:pPr>
              <a:lnSpc>
                <a:spcPct val="150000"/>
              </a:lnSpc>
            </a:pPr>
            <a:r>
              <a:rPr lang="en-US" b="1" dirty="0" smtClean="0">
                <a:latin typeface="Calibri" panose="020F0502020204030204" pitchFamily="34" charset="0"/>
                <a:cs typeface="Calibri" panose="020F0502020204030204" pitchFamily="34" charset="0"/>
              </a:rPr>
              <a:t>June 1, 2020- </a:t>
            </a:r>
            <a:r>
              <a:rPr lang="en-US" dirty="0" smtClean="0">
                <a:latin typeface="Calibri" panose="020F0502020204030204" pitchFamily="34" charset="0"/>
                <a:cs typeface="Calibri" panose="020F0502020204030204" pitchFamily="34" charset="0"/>
              </a:rPr>
              <a:t>The children’s eligibility for the MEP expires.</a:t>
            </a:r>
            <a:endParaRPr lang="en-US" b="1" dirty="0" smtClean="0">
              <a:latin typeface="Calibri" panose="020F0502020204030204" pitchFamily="34" charset="0"/>
              <a:cs typeface="Calibri" panose="020F0502020204030204" pitchFamily="34" charset="0"/>
            </a:endParaRPr>
          </a:p>
          <a:p>
            <a:pPr>
              <a:lnSpc>
                <a:spcPct val="150000"/>
              </a:lnSpc>
            </a:pPr>
            <a:r>
              <a:rPr lang="en-US" b="1" dirty="0" smtClean="0">
                <a:latin typeface="Calibri" panose="020F0502020204030204" pitchFamily="34" charset="0"/>
                <a:cs typeface="Calibri" panose="020F0502020204030204" pitchFamily="34" charset="0"/>
              </a:rPr>
              <a:t>September 1, 2020- </a:t>
            </a:r>
            <a:r>
              <a:rPr lang="en-US" dirty="0" smtClean="0">
                <a:latin typeface="Calibri" panose="020F0502020204030204" pitchFamily="34" charset="0"/>
                <a:cs typeface="Calibri" panose="020F0502020204030204" pitchFamily="34" charset="0"/>
              </a:rPr>
              <a:t>Carlos’s</a:t>
            </a:r>
            <a:r>
              <a:rPr lang="en-US" b="1"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eligibility as a Migratory Agricultural Worker expires.</a:t>
            </a:r>
            <a:endParaRPr lang="en-US" b="1" dirty="0">
              <a:latin typeface="Calibri" panose="020F0502020204030204" pitchFamily="34" charset="0"/>
              <a:cs typeface="Calibri" panose="020F0502020204030204" pitchFamily="34" charset="0"/>
            </a:endParaRPr>
          </a:p>
          <a:p>
            <a:pPr>
              <a:lnSpc>
                <a:spcPct val="150000"/>
              </a:lnSpc>
            </a:pPr>
            <a:endParaRPr lang="en-US"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rotWithShape="1">
          <a:blip r:embed="rId2">
            <a:clrChange>
              <a:clrFrom>
                <a:srgbClr val="FFFFFF"/>
              </a:clrFrom>
              <a:clrTo>
                <a:srgbClr val="FFFFFF">
                  <a:alpha val="0"/>
                </a:srgbClr>
              </a:clrTo>
            </a:clrChange>
          </a:blip>
          <a:srcRect l="16968" t="27162" r="18341" b="36200"/>
          <a:stretch/>
        </p:blipFill>
        <p:spPr>
          <a:xfrm>
            <a:off x="1479550" y="593570"/>
            <a:ext cx="9232900" cy="3485996"/>
          </a:xfrm>
          <a:prstGeom prst="rect">
            <a:avLst/>
          </a:prstGeom>
        </p:spPr>
      </p:pic>
      <p:sp>
        <p:nvSpPr>
          <p:cNvPr id="17" name="5-Point Star 16"/>
          <p:cNvSpPr/>
          <p:nvPr/>
        </p:nvSpPr>
        <p:spPr>
          <a:xfrm>
            <a:off x="1146987" y="5144281"/>
            <a:ext cx="304800" cy="304800"/>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Multiply 17"/>
          <p:cNvSpPr/>
          <p:nvPr/>
        </p:nvSpPr>
        <p:spPr>
          <a:xfrm>
            <a:off x="1096011" y="5486477"/>
            <a:ext cx="373837" cy="431180"/>
          </a:xfrm>
          <a:prstGeom prst="mathMultiply">
            <a:avLst/>
          </a:prstGeom>
          <a:solidFill>
            <a:srgbClr val="D8741A"/>
          </a:solidFill>
          <a:ln>
            <a:solidFill>
              <a:srgbClr val="D874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007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577" t="16211" r="37082" b="7271"/>
          <a:stretch/>
        </p:blipFill>
        <p:spPr>
          <a:xfrm>
            <a:off x="2488169" y="156029"/>
            <a:ext cx="7215662" cy="6651171"/>
          </a:xfrm>
          <a:prstGeom prst="rect">
            <a:avLst/>
          </a:prstGeom>
        </p:spPr>
      </p:pic>
      <p:sp>
        <p:nvSpPr>
          <p:cNvPr id="3" name="TextBox 2"/>
          <p:cNvSpPr txBox="1"/>
          <p:nvPr/>
        </p:nvSpPr>
        <p:spPr>
          <a:xfrm>
            <a:off x="2590800" y="732972"/>
            <a:ext cx="1763486"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Portland/ME/USA</a:t>
            </a:r>
            <a:endParaRPr lang="en-US" sz="1200" b="1" dirty="0">
              <a:latin typeface="Calibri" panose="020F0502020204030204" pitchFamily="34" charset="0"/>
              <a:cs typeface="Calibri" panose="020F0502020204030204" pitchFamily="34" charset="0"/>
            </a:endParaRPr>
          </a:p>
        </p:txBody>
      </p:sp>
      <p:sp>
        <p:nvSpPr>
          <p:cNvPr id="4" name="TextBox 3"/>
          <p:cNvSpPr txBox="1"/>
          <p:nvPr/>
        </p:nvSpPr>
        <p:spPr>
          <a:xfrm>
            <a:off x="5384800" y="732971"/>
            <a:ext cx="4114800" cy="277000"/>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Malone CSD/Malone/NY</a:t>
            </a:r>
            <a:endParaRPr lang="en-US" sz="1200" b="1" dirty="0">
              <a:latin typeface="Calibri" panose="020F0502020204030204" pitchFamily="34" charset="0"/>
              <a:cs typeface="Calibri" panose="020F0502020204030204" pitchFamily="34" charset="0"/>
            </a:endParaRPr>
          </a:p>
        </p:txBody>
      </p:sp>
      <p:sp>
        <p:nvSpPr>
          <p:cNvPr id="5" name="TextBox 4"/>
          <p:cNvSpPr txBox="1"/>
          <p:nvPr/>
        </p:nvSpPr>
        <p:spPr>
          <a:xfrm>
            <a:off x="4180112" y="1197482"/>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6" name="TextBox 5"/>
          <p:cNvSpPr txBox="1"/>
          <p:nvPr/>
        </p:nvSpPr>
        <p:spPr>
          <a:xfrm>
            <a:off x="3592286" y="1482828"/>
            <a:ext cx="2256971"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Carlos</a:t>
            </a:r>
            <a:endParaRPr lang="en-US" sz="1200" b="1" dirty="0">
              <a:latin typeface="Calibri" panose="020F0502020204030204" pitchFamily="34" charset="0"/>
              <a:cs typeface="Calibri" panose="020F0502020204030204" pitchFamily="34" charset="0"/>
            </a:endParaRPr>
          </a:p>
        </p:txBody>
      </p:sp>
      <p:sp>
        <p:nvSpPr>
          <p:cNvPr id="7" name="TextBox 6"/>
          <p:cNvSpPr txBox="1"/>
          <p:nvPr/>
        </p:nvSpPr>
        <p:spPr>
          <a:xfrm>
            <a:off x="7541202" y="1474481"/>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8" name="TextBox 7"/>
          <p:cNvSpPr txBox="1"/>
          <p:nvPr/>
        </p:nvSpPr>
        <p:spPr>
          <a:xfrm>
            <a:off x="4557484" y="2387602"/>
            <a:ext cx="1008745" cy="27576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06/01/2017</a:t>
            </a:r>
            <a:endParaRPr lang="en-US" sz="1200" b="1" dirty="0">
              <a:latin typeface="Calibri" panose="020F0502020204030204" pitchFamily="34" charset="0"/>
              <a:cs typeface="Calibri" panose="020F0502020204030204" pitchFamily="34" charset="0"/>
            </a:endParaRPr>
          </a:p>
        </p:txBody>
      </p:sp>
      <p:sp>
        <p:nvSpPr>
          <p:cNvPr id="9" name="TextBox 8"/>
          <p:cNvSpPr txBox="1"/>
          <p:nvPr/>
        </p:nvSpPr>
        <p:spPr>
          <a:xfrm>
            <a:off x="5642427" y="2634342"/>
            <a:ext cx="780144"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06/01/17</a:t>
            </a:r>
            <a:endParaRPr lang="en-US" sz="1200" b="1" dirty="0">
              <a:latin typeface="Calibri" panose="020F0502020204030204" pitchFamily="34" charset="0"/>
              <a:cs typeface="Calibri" panose="020F0502020204030204" pitchFamily="34" charset="0"/>
            </a:endParaRPr>
          </a:p>
        </p:txBody>
      </p:sp>
      <p:sp>
        <p:nvSpPr>
          <p:cNvPr id="10" name="TextBox 9"/>
          <p:cNvSpPr txBox="1"/>
          <p:nvPr/>
        </p:nvSpPr>
        <p:spPr>
          <a:xfrm>
            <a:off x="2590799" y="2911341"/>
            <a:ext cx="1698171" cy="274545"/>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Portland/ME</a:t>
            </a:r>
            <a:r>
              <a:rPr lang="en-US" sz="1200" b="1" dirty="0" smtClean="0">
                <a:latin typeface="Calibri" panose="020F0502020204030204" pitchFamily="34" charset="0"/>
                <a:cs typeface="Calibri" panose="020F0502020204030204" pitchFamily="34" charset="0"/>
              </a:rPr>
              <a:t>/USA</a:t>
            </a:r>
            <a:endParaRPr lang="en-US" sz="1200" b="1" dirty="0">
              <a:latin typeface="Calibri" panose="020F0502020204030204" pitchFamily="34" charset="0"/>
              <a:cs typeface="Calibri" panose="020F0502020204030204" pitchFamily="34" charset="0"/>
            </a:endParaRPr>
          </a:p>
        </p:txBody>
      </p:sp>
      <p:sp>
        <p:nvSpPr>
          <p:cNvPr id="11" name="TextBox 10"/>
          <p:cNvSpPr txBox="1"/>
          <p:nvPr/>
        </p:nvSpPr>
        <p:spPr>
          <a:xfrm>
            <a:off x="5297714" y="2911341"/>
            <a:ext cx="4101316"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Malone CSD/Malone/NY</a:t>
            </a:r>
            <a:endParaRPr lang="en-US" sz="1200" b="1" dirty="0">
              <a:latin typeface="Calibri" panose="020F0502020204030204" pitchFamily="34" charset="0"/>
              <a:cs typeface="Calibri" panose="020F0502020204030204" pitchFamily="34" charset="0"/>
            </a:endParaRPr>
          </a:p>
        </p:txBody>
      </p:sp>
      <p:sp>
        <p:nvSpPr>
          <p:cNvPr id="12" name="TextBox 11"/>
          <p:cNvSpPr txBox="1"/>
          <p:nvPr/>
        </p:nvSpPr>
        <p:spPr>
          <a:xfrm>
            <a:off x="2932916" y="3204615"/>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13" name="TextBox 12"/>
          <p:cNvSpPr txBox="1"/>
          <p:nvPr/>
        </p:nvSpPr>
        <p:spPr>
          <a:xfrm>
            <a:off x="2932913" y="4215919"/>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14" name="TextBox 13"/>
          <p:cNvSpPr txBox="1"/>
          <p:nvPr/>
        </p:nvSpPr>
        <p:spPr>
          <a:xfrm>
            <a:off x="2932915" y="4509194"/>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16" name="TextBox 15"/>
          <p:cNvSpPr txBox="1"/>
          <p:nvPr/>
        </p:nvSpPr>
        <p:spPr>
          <a:xfrm>
            <a:off x="3976915" y="3976915"/>
            <a:ext cx="2315028"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Cutting Hay</a:t>
            </a:r>
            <a:endParaRPr lang="en-US" sz="1200" b="1" dirty="0">
              <a:latin typeface="Calibri" panose="020F0502020204030204" pitchFamily="34" charset="0"/>
              <a:cs typeface="Calibri" panose="020F0502020204030204" pitchFamily="34" charset="0"/>
            </a:endParaRPr>
          </a:p>
        </p:txBody>
      </p:sp>
      <p:sp>
        <p:nvSpPr>
          <p:cNvPr id="17" name="TextBox 16"/>
          <p:cNvSpPr txBox="1"/>
          <p:nvPr/>
        </p:nvSpPr>
        <p:spPr>
          <a:xfrm>
            <a:off x="6601403" y="5508061"/>
            <a:ext cx="2315028" cy="1015663"/>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Farm </a:t>
            </a:r>
            <a:r>
              <a:rPr lang="en-US" sz="1200" b="1" dirty="0" smtClean="0">
                <a:latin typeface="Calibri" panose="020F0502020204030204" pitchFamily="34" charset="0"/>
                <a:cs typeface="Calibri" panose="020F0502020204030204" pitchFamily="34" charset="0"/>
              </a:rPr>
              <a:t>Name</a:t>
            </a:r>
          </a:p>
          <a:p>
            <a:pPr algn="ctr"/>
            <a:r>
              <a:rPr lang="en-US" sz="1200" b="1" dirty="0" smtClean="0">
                <a:latin typeface="Calibri" panose="020F0502020204030204" pitchFamily="34" charset="0"/>
                <a:cs typeface="Calibri" panose="020F0502020204030204" pitchFamily="34" charset="0"/>
              </a:rPr>
              <a:t>Address</a:t>
            </a:r>
          </a:p>
          <a:p>
            <a:pPr algn="ctr"/>
            <a:endParaRPr lang="en-US" sz="1200" b="1" dirty="0">
              <a:latin typeface="Calibri" panose="020F0502020204030204" pitchFamily="34" charset="0"/>
              <a:cs typeface="Calibri" panose="020F0502020204030204" pitchFamily="34" charset="0"/>
            </a:endParaRPr>
          </a:p>
          <a:p>
            <a:pPr algn="ctr"/>
            <a:r>
              <a:rPr lang="en-US" sz="1200" b="1" dirty="0" smtClean="0">
                <a:latin typeface="Calibri" panose="020F0502020204030204" pitchFamily="34" charset="0"/>
                <a:cs typeface="Calibri" panose="020F0502020204030204" pitchFamily="34" charset="0"/>
              </a:rPr>
              <a:t>*Note- Residency date </a:t>
            </a:r>
            <a:r>
              <a:rPr lang="en-US" sz="1200" b="1" dirty="0" smtClean="0">
                <a:latin typeface="Calibri" panose="020F0502020204030204" pitchFamily="34" charset="0"/>
                <a:cs typeface="Calibri" panose="020F0502020204030204" pitchFamily="34" charset="0"/>
              </a:rPr>
              <a:t>will be 9/1/17 in Plattsburgh CSD</a:t>
            </a:r>
            <a:endParaRPr lang="en-US" sz="1200" b="1" dirty="0" smtClean="0">
              <a:latin typeface="Calibri" panose="020F0502020204030204" pitchFamily="34" charset="0"/>
              <a:cs typeface="Calibri" panose="020F0502020204030204" pitchFamily="34" charset="0"/>
            </a:endParaRPr>
          </a:p>
        </p:txBody>
      </p:sp>
      <p:sp>
        <p:nvSpPr>
          <p:cNvPr id="18" name="TextBox 17"/>
          <p:cNvSpPr txBox="1"/>
          <p:nvPr/>
        </p:nvSpPr>
        <p:spPr>
          <a:xfrm>
            <a:off x="7766174" y="455972"/>
            <a:ext cx="1763486"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Portland CSD/</a:t>
            </a:r>
            <a:endParaRPr lang="en-US" sz="1200" b="1" dirty="0">
              <a:latin typeface="Calibri" panose="020F0502020204030204" pitchFamily="34" charset="0"/>
              <a:cs typeface="Calibri" panose="020F0502020204030204" pitchFamily="34" charset="0"/>
            </a:endParaRPr>
          </a:p>
        </p:txBody>
      </p:sp>
      <p:sp>
        <p:nvSpPr>
          <p:cNvPr id="19" name="TextBox 18"/>
          <p:cNvSpPr txBox="1"/>
          <p:nvPr/>
        </p:nvSpPr>
        <p:spPr>
          <a:xfrm>
            <a:off x="7620733" y="2663371"/>
            <a:ext cx="1763486"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Portland CSD/</a:t>
            </a:r>
            <a:endParaRPr lang="en-US"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5291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47800" y="4724400"/>
            <a:ext cx="9906000" cy="1754326"/>
          </a:xfrm>
          <a:prstGeom prst="rect">
            <a:avLst/>
          </a:prstGeom>
          <a:noFill/>
        </p:spPr>
        <p:txBody>
          <a:bodyPr wrap="square" rtlCol="0">
            <a:spAutoFit/>
          </a:bodyPr>
          <a:lstStyle/>
          <a:p>
            <a:pPr>
              <a:lnSpc>
                <a:spcPct val="150000"/>
              </a:lnSpc>
            </a:pPr>
            <a:r>
              <a:rPr lang="en-US" b="1" dirty="0">
                <a:latin typeface="Calibri" panose="020F0502020204030204" pitchFamily="34" charset="0"/>
                <a:cs typeface="Calibri" panose="020F0502020204030204" pitchFamily="34" charset="0"/>
              </a:rPr>
              <a:t>June 1, 2017- </a:t>
            </a:r>
            <a:r>
              <a:rPr lang="en-US" dirty="0">
                <a:latin typeface="Calibri" panose="020F0502020204030204" pitchFamily="34" charset="0"/>
                <a:cs typeface="Calibri" panose="020F0502020204030204" pitchFamily="34" charset="0"/>
              </a:rPr>
              <a:t>Jessica becomes a Migratory Agricultural Worker.</a:t>
            </a:r>
          </a:p>
          <a:p>
            <a:pPr>
              <a:lnSpc>
                <a:spcPct val="150000"/>
              </a:lnSpc>
            </a:pPr>
            <a:r>
              <a:rPr lang="en-US" b="1" dirty="0">
                <a:latin typeface="Calibri" panose="020F0502020204030204" pitchFamily="34" charset="0"/>
                <a:cs typeface="Calibri" panose="020F0502020204030204" pitchFamily="34" charset="0"/>
              </a:rPr>
              <a:t>June 1, 2020- </a:t>
            </a:r>
            <a:r>
              <a:rPr lang="en-US" dirty="0">
                <a:latin typeface="Calibri" panose="020F0502020204030204" pitchFamily="34" charset="0"/>
                <a:cs typeface="Calibri" panose="020F0502020204030204" pitchFamily="34" charset="0"/>
              </a:rPr>
              <a:t>Jessica’s eligibility as a MAW expires.</a:t>
            </a:r>
          </a:p>
          <a:p>
            <a:pPr>
              <a:lnSpc>
                <a:spcPct val="150000"/>
              </a:lnSpc>
            </a:pPr>
            <a:r>
              <a:rPr lang="en-US" b="1" dirty="0">
                <a:latin typeface="Calibri" panose="020F0502020204030204" pitchFamily="34" charset="0"/>
                <a:cs typeface="Calibri" panose="020F0502020204030204" pitchFamily="34" charset="0"/>
              </a:rPr>
              <a:t>June 1, 2017- </a:t>
            </a:r>
            <a:r>
              <a:rPr lang="en-US" dirty="0">
                <a:latin typeface="Calibri" panose="020F0502020204030204" pitchFamily="34" charset="0"/>
                <a:cs typeface="Calibri" panose="020F0502020204030204" pitchFamily="34" charset="0"/>
              </a:rPr>
              <a:t>Jessica’s children become eligible for MEP services after making a Qualifying Move.</a:t>
            </a:r>
          </a:p>
          <a:p>
            <a:pPr>
              <a:lnSpc>
                <a:spcPct val="150000"/>
              </a:lnSpc>
            </a:pPr>
            <a:r>
              <a:rPr lang="en-US" b="1" dirty="0">
                <a:latin typeface="Calibri" panose="020F0502020204030204" pitchFamily="34" charset="0"/>
                <a:cs typeface="Calibri" panose="020F0502020204030204" pitchFamily="34" charset="0"/>
              </a:rPr>
              <a:t>June 1, 2020- </a:t>
            </a:r>
            <a:r>
              <a:rPr lang="en-US" dirty="0">
                <a:latin typeface="Calibri" panose="020F0502020204030204" pitchFamily="34" charset="0"/>
                <a:cs typeface="Calibri" panose="020F0502020204030204" pitchFamily="34" charset="0"/>
              </a:rPr>
              <a:t>Children’s eligibility for MEP services expires.</a:t>
            </a:r>
          </a:p>
        </p:txBody>
      </p:sp>
      <p:sp>
        <p:nvSpPr>
          <p:cNvPr id="12" name="5-Point Star 11"/>
          <p:cNvSpPr/>
          <p:nvPr/>
        </p:nvSpPr>
        <p:spPr>
          <a:xfrm>
            <a:off x="1146988" y="4876800"/>
            <a:ext cx="304800" cy="304800"/>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5-Point Star 12"/>
          <p:cNvSpPr/>
          <p:nvPr/>
        </p:nvSpPr>
        <p:spPr>
          <a:xfrm>
            <a:off x="1146988" y="5653366"/>
            <a:ext cx="304800" cy="304800"/>
          </a:xfrm>
          <a:prstGeom prst="star5">
            <a:avLst/>
          </a:prstGeom>
          <a:solidFill>
            <a:srgbClr val="E88440"/>
          </a:solidFill>
          <a:ln>
            <a:solidFill>
              <a:srgbClr val="E8844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p:cNvSpPr/>
          <p:nvPr/>
        </p:nvSpPr>
        <p:spPr>
          <a:xfrm>
            <a:off x="1128402" y="5265385"/>
            <a:ext cx="304800" cy="3048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p:cNvSpPr/>
          <p:nvPr/>
        </p:nvSpPr>
        <p:spPr>
          <a:xfrm>
            <a:off x="1143000" y="6041649"/>
            <a:ext cx="304800" cy="304800"/>
          </a:xfrm>
          <a:prstGeom prst="ellipse">
            <a:avLst/>
          </a:prstGeom>
          <a:solidFill>
            <a:srgbClr val="E88440"/>
          </a:solidFill>
          <a:ln>
            <a:solidFill>
              <a:srgbClr val="E8844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6" name="Picture 15"/>
          <p:cNvPicPr>
            <a:picLocks noChangeAspect="1"/>
          </p:cNvPicPr>
          <p:nvPr/>
        </p:nvPicPr>
        <p:blipFill rotWithShape="1">
          <a:blip r:embed="rId2">
            <a:clrChange>
              <a:clrFrom>
                <a:srgbClr val="FFFFFF"/>
              </a:clrFrom>
              <a:clrTo>
                <a:srgbClr val="FFFFFF">
                  <a:alpha val="0"/>
                </a:srgbClr>
              </a:clrTo>
            </a:clrChange>
          </a:blip>
          <a:srcRect l="16667" t="35938" r="19792" b="25000"/>
          <a:stretch/>
        </p:blipFill>
        <p:spPr>
          <a:xfrm>
            <a:off x="1219201" y="457201"/>
            <a:ext cx="9835677" cy="4031015"/>
          </a:xfrm>
          <a:prstGeom prst="rect">
            <a:avLst/>
          </a:prstGeom>
        </p:spPr>
      </p:pic>
    </p:spTree>
    <p:extLst>
      <p:ext uri="{BB962C8B-B14F-4D97-AF65-F5344CB8AC3E}">
        <p14:creationId xmlns:p14="http://schemas.microsoft.com/office/powerpoint/2010/main" val="1338512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577" t="16211" r="37082" b="7271"/>
          <a:stretch/>
        </p:blipFill>
        <p:spPr>
          <a:xfrm>
            <a:off x="2488169" y="156029"/>
            <a:ext cx="7215662" cy="6651171"/>
          </a:xfrm>
          <a:prstGeom prst="rect">
            <a:avLst/>
          </a:prstGeom>
        </p:spPr>
      </p:pic>
      <p:sp>
        <p:nvSpPr>
          <p:cNvPr id="3" name="TextBox 2"/>
          <p:cNvSpPr txBox="1"/>
          <p:nvPr/>
        </p:nvSpPr>
        <p:spPr>
          <a:xfrm>
            <a:off x="2590800" y="732972"/>
            <a:ext cx="1763486"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Dallas/TX/USA</a:t>
            </a:r>
            <a:endParaRPr lang="en-US" sz="1200" b="1" dirty="0">
              <a:latin typeface="Calibri" panose="020F0502020204030204" pitchFamily="34" charset="0"/>
              <a:cs typeface="Calibri" panose="020F0502020204030204" pitchFamily="34" charset="0"/>
            </a:endParaRPr>
          </a:p>
        </p:txBody>
      </p:sp>
      <p:sp>
        <p:nvSpPr>
          <p:cNvPr id="4" name="TextBox 3"/>
          <p:cNvSpPr txBox="1"/>
          <p:nvPr/>
        </p:nvSpPr>
        <p:spPr>
          <a:xfrm>
            <a:off x="5384800" y="732971"/>
            <a:ext cx="4114800" cy="277000"/>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 Fallsburg CSD/South Fallsburg/NY</a:t>
            </a:r>
            <a:endParaRPr lang="en-US" sz="1200" b="1" dirty="0">
              <a:latin typeface="Calibri" panose="020F0502020204030204" pitchFamily="34" charset="0"/>
              <a:cs typeface="Calibri" panose="020F0502020204030204" pitchFamily="34" charset="0"/>
            </a:endParaRPr>
          </a:p>
        </p:txBody>
      </p:sp>
      <p:sp>
        <p:nvSpPr>
          <p:cNvPr id="5" name="TextBox 4"/>
          <p:cNvSpPr txBox="1"/>
          <p:nvPr/>
        </p:nvSpPr>
        <p:spPr>
          <a:xfrm>
            <a:off x="4180114" y="1197429"/>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6" name="TextBox 5"/>
          <p:cNvSpPr txBox="1"/>
          <p:nvPr/>
        </p:nvSpPr>
        <p:spPr>
          <a:xfrm>
            <a:off x="3592286" y="1474428"/>
            <a:ext cx="2256971"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Jessica</a:t>
            </a:r>
            <a:endParaRPr lang="en-US" sz="1200" b="1" dirty="0">
              <a:latin typeface="Calibri" panose="020F0502020204030204" pitchFamily="34" charset="0"/>
              <a:cs typeface="Calibri" panose="020F0502020204030204" pitchFamily="34" charset="0"/>
            </a:endParaRPr>
          </a:p>
        </p:txBody>
      </p:sp>
      <p:sp>
        <p:nvSpPr>
          <p:cNvPr id="7" name="TextBox 6"/>
          <p:cNvSpPr txBox="1"/>
          <p:nvPr/>
        </p:nvSpPr>
        <p:spPr>
          <a:xfrm>
            <a:off x="7541202" y="1474427"/>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8" name="TextBox 7"/>
          <p:cNvSpPr txBox="1"/>
          <p:nvPr/>
        </p:nvSpPr>
        <p:spPr>
          <a:xfrm>
            <a:off x="4557484" y="2387602"/>
            <a:ext cx="1008745" cy="27576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06/01/2017</a:t>
            </a:r>
            <a:endParaRPr lang="en-US" sz="1200" b="1" dirty="0">
              <a:latin typeface="Calibri" panose="020F0502020204030204" pitchFamily="34" charset="0"/>
              <a:cs typeface="Calibri" panose="020F0502020204030204" pitchFamily="34" charset="0"/>
            </a:endParaRPr>
          </a:p>
        </p:txBody>
      </p:sp>
      <p:sp>
        <p:nvSpPr>
          <p:cNvPr id="9" name="TextBox 8"/>
          <p:cNvSpPr txBox="1"/>
          <p:nvPr/>
        </p:nvSpPr>
        <p:spPr>
          <a:xfrm>
            <a:off x="5642427" y="2634342"/>
            <a:ext cx="780144"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06/01/17</a:t>
            </a:r>
            <a:endParaRPr lang="en-US" sz="1200" b="1" dirty="0">
              <a:latin typeface="Calibri" panose="020F0502020204030204" pitchFamily="34" charset="0"/>
              <a:cs typeface="Calibri" panose="020F0502020204030204" pitchFamily="34" charset="0"/>
            </a:endParaRPr>
          </a:p>
        </p:txBody>
      </p:sp>
      <p:sp>
        <p:nvSpPr>
          <p:cNvPr id="10" name="TextBox 9"/>
          <p:cNvSpPr txBox="1"/>
          <p:nvPr/>
        </p:nvSpPr>
        <p:spPr>
          <a:xfrm>
            <a:off x="2590799" y="2911341"/>
            <a:ext cx="1698171" cy="274545"/>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Dallas/TX/USA</a:t>
            </a:r>
            <a:endParaRPr lang="en-US" sz="1200" b="1" dirty="0">
              <a:latin typeface="Calibri" panose="020F0502020204030204" pitchFamily="34" charset="0"/>
              <a:cs typeface="Calibri" panose="020F0502020204030204" pitchFamily="34" charset="0"/>
            </a:endParaRPr>
          </a:p>
        </p:txBody>
      </p:sp>
      <p:sp>
        <p:nvSpPr>
          <p:cNvPr id="11" name="TextBox 10"/>
          <p:cNvSpPr txBox="1"/>
          <p:nvPr/>
        </p:nvSpPr>
        <p:spPr>
          <a:xfrm>
            <a:off x="5297714" y="2911341"/>
            <a:ext cx="4114800" cy="277000"/>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 Fallsburg CSD/South Fallsburg/NY</a:t>
            </a:r>
            <a:endParaRPr lang="en-US" sz="1200" b="1" dirty="0">
              <a:latin typeface="Calibri" panose="020F0502020204030204" pitchFamily="34" charset="0"/>
              <a:cs typeface="Calibri" panose="020F0502020204030204" pitchFamily="34" charset="0"/>
            </a:endParaRPr>
          </a:p>
        </p:txBody>
      </p:sp>
      <p:sp>
        <p:nvSpPr>
          <p:cNvPr id="12" name="TextBox 11"/>
          <p:cNvSpPr txBox="1"/>
          <p:nvPr/>
        </p:nvSpPr>
        <p:spPr>
          <a:xfrm>
            <a:off x="2932916" y="3204615"/>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13" name="TextBox 12"/>
          <p:cNvSpPr txBox="1"/>
          <p:nvPr/>
        </p:nvSpPr>
        <p:spPr>
          <a:xfrm>
            <a:off x="4136571" y="4232195"/>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14" name="TextBox 13"/>
          <p:cNvSpPr txBox="1"/>
          <p:nvPr/>
        </p:nvSpPr>
        <p:spPr>
          <a:xfrm>
            <a:off x="2932915" y="4509194"/>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15" name="TextBox 14"/>
          <p:cNvSpPr txBox="1"/>
          <p:nvPr/>
        </p:nvSpPr>
        <p:spPr>
          <a:xfrm>
            <a:off x="2932914" y="5087256"/>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16" name="TextBox 15"/>
          <p:cNvSpPr txBox="1"/>
          <p:nvPr/>
        </p:nvSpPr>
        <p:spPr>
          <a:xfrm>
            <a:off x="3976915" y="3976915"/>
            <a:ext cx="2315028"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Deboning Chicken</a:t>
            </a:r>
            <a:endParaRPr lang="en-US" sz="1200" b="1" dirty="0">
              <a:latin typeface="Calibri" panose="020F0502020204030204" pitchFamily="34" charset="0"/>
              <a:cs typeface="Calibri" panose="020F0502020204030204" pitchFamily="34" charset="0"/>
            </a:endParaRPr>
          </a:p>
        </p:txBody>
      </p:sp>
      <p:sp>
        <p:nvSpPr>
          <p:cNvPr id="17" name="TextBox 16"/>
          <p:cNvSpPr txBox="1"/>
          <p:nvPr/>
        </p:nvSpPr>
        <p:spPr>
          <a:xfrm>
            <a:off x="6601403" y="5508061"/>
            <a:ext cx="2315028" cy="461665"/>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Poultry Processing Facility Name</a:t>
            </a:r>
          </a:p>
          <a:p>
            <a:pPr algn="ctr"/>
            <a:r>
              <a:rPr lang="en-US" sz="1200" b="1" dirty="0" smtClean="0">
                <a:latin typeface="Calibri" panose="020F0502020204030204" pitchFamily="34" charset="0"/>
                <a:cs typeface="Calibri" panose="020F0502020204030204" pitchFamily="34" charset="0"/>
              </a:rPr>
              <a:t>Address</a:t>
            </a:r>
          </a:p>
        </p:txBody>
      </p:sp>
    </p:spTree>
    <p:extLst>
      <p:ext uri="{BB962C8B-B14F-4D97-AF65-F5344CB8AC3E}">
        <p14:creationId xmlns:p14="http://schemas.microsoft.com/office/powerpoint/2010/main" val="1063416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4988" y="152400"/>
            <a:ext cx="11047412"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2800" b="1" dirty="0"/>
              <a:t> </a:t>
            </a:r>
            <a:r>
              <a:rPr lang="en-US" b="1" dirty="0">
                <a:solidFill>
                  <a:schemeClr val="tx2">
                    <a:lumMod val="90000"/>
                    <a:lumOff val="10000"/>
                  </a:schemeClr>
                </a:solidFill>
                <a:latin typeface="Cambria" panose="02040503050406030204" pitchFamily="18" charset="0"/>
              </a:rPr>
              <a:t>Scenario 2</a:t>
            </a:r>
          </a:p>
        </p:txBody>
      </p:sp>
      <p:sp>
        <p:nvSpPr>
          <p:cNvPr id="5" name="Rectangle 4"/>
          <p:cNvSpPr/>
          <p:nvPr/>
        </p:nvSpPr>
        <p:spPr>
          <a:xfrm>
            <a:off x="1143000" y="1524000"/>
            <a:ext cx="10210800" cy="4708981"/>
          </a:xfrm>
          <a:prstGeom prst="rect">
            <a:avLst/>
          </a:prstGeom>
        </p:spPr>
        <p:txBody>
          <a:bodyPr wrap="square">
            <a:spAutoFit/>
          </a:bodyPr>
          <a:lstStyle/>
          <a:p>
            <a:pPr algn="ctr"/>
            <a:endParaRPr lang="en-US" sz="2000" b="1" dirty="0"/>
          </a:p>
          <a:p>
            <a:pPr algn="ctr"/>
            <a:r>
              <a:rPr lang="en-US" sz="2800" dirty="0">
                <a:solidFill>
                  <a:srgbClr val="1E477C"/>
                </a:solidFill>
                <a:latin typeface="Calibri" charset="0"/>
              </a:rPr>
              <a:t>Paul, age 13, lived with his parents in Buffalo, NY. Unable to find work in Buffalo, Paul’s father moved on his own to Albion, NY on September 1, 2016, and engaged in seasonal employment cutting tomatoes (within one week of his move). Paul’s father returned to Buffalo on October 20, 2016. Shortly thereafter, Paul’s mother was able to find work in a restaurant in Niagara Falls, NY. So, Paul and his parents moved from Buffalo to Niagara Falls on November 1, 2016. The Recruiter identifies Paul on July 1, 2017. </a:t>
            </a:r>
            <a:endParaRPr lang="en-US" sz="2800" dirty="0" smtClean="0">
              <a:solidFill>
                <a:srgbClr val="1E477C"/>
              </a:solidFill>
              <a:latin typeface="Calibri" charset="0"/>
            </a:endParaRPr>
          </a:p>
          <a:p>
            <a:pPr algn="ctr"/>
            <a:endParaRPr lang="en-US" sz="2800" dirty="0">
              <a:solidFill>
                <a:srgbClr val="1E477C"/>
              </a:solidFill>
              <a:latin typeface="Calibri" charset="0"/>
            </a:endParaRPr>
          </a:p>
          <a:p>
            <a:pPr algn="ctr"/>
            <a:r>
              <a:rPr lang="en-US" sz="2800" dirty="0">
                <a:solidFill>
                  <a:srgbClr val="1E477C"/>
                </a:solidFill>
                <a:latin typeface="Calibri" charset="0"/>
              </a:rPr>
              <a:t>Is Paul eligible for the MEP? </a:t>
            </a:r>
            <a:endParaRPr lang="en-US" sz="2800" dirty="0"/>
          </a:p>
        </p:txBody>
      </p:sp>
      <p:cxnSp>
        <p:nvCxnSpPr>
          <p:cNvPr id="6" name="Straight Connector 5"/>
          <p:cNvCxnSpPr/>
          <p:nvPr/>
        </p:nvCxnSpPr>
        <p:spPr>
          <a:xfrm>
            <a:off x="609601"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2" y="-152400"/>
            <a:ext cx="1752600" cy="1752600"/>
          </a:xfrm>
          <a:prstGeom prst="rect">
            <a:avLst/>
          </a:prstGeom>
        </p:spPr>
      </p:pic>
    </p:spTree>
    <p:extLst>
      <p:ext uri="{BB962C8B-B14F-4D97-AF65-F5344CB8AC3E}">
        <p14:creationId xmlns:p14="http://schemas.microsoft.com/office/powerpoint/2010/main" val="412231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4988" y="152400"/>
            <a:ext cx="11047412"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2800" b="1" dirty="0"/>
              <a:t> </a:t>
            </a:r>
            <a:r>
              <a:rPr lang="en-US" b="1" dirty="0">
                <a:solidFill>
                  <a:schemeClr val="tx2">
                    <a:lumMod val="90000"/>
                    <a:lumOff val="10000"/>
                  </a:schemeClr>
                </a:solidFill>
                <a:latin typeface="Cambria" panose="02040503050406030204" pitchFamily="18" charset="0"/>
              </a:rPr>
              <a:t>Scenario 2</a:t>
            </a:r>
          </a:p>
        </p:txBody>
      </p:sp>
      <p:sp>
        <p:nvSpPr>
          <p:cNvPr id="5" name="Rectangle 4"/>
          <p:cNvSpPr/>
          <p:nvPr/>
        </p:nvSpPr>
        <p:spPr>
          <a:xfrm>
            <a:off x="1219200" y="1143001"/>
            <a:ext cx="10210800" cy="5816977"/>
          </a:xfrm>
          <a:prstGeom prst="rect">
            <a:avLst/>
          </a:prstGeom>
        </p:spPr>
        <p:txBody>
          <a:bodyPr wrap="square">
            <a:spAutoFit/>
          </a:bodyPr>
          <a:lstStyle/>
          <a:p>
            <a:pPr algn="ctr"/>
            <a:endParaRPr lang="en-US" sz="2000" b="1" dirty="0"/>
          </a:p>
          <a:p>
            <a:pPr algn="ctr">
              <a:buClr>
                <a:schemeClr val="accent1"/>
              </a:buClr>
            </a:pPr>
            <a:r>
              <a:rPr lang="en-US" dirty="0">
                <a:solidFill>
                  <a:srgbClr val="1E477C"/>
                </a:solidFill>
                <a:latin typeface="Calibri" charset="0"/>
              </a:rPr>
              <a:t>Is Paul eligible for the MEP? </a:t>
            </a:r>
            <a:r>
              <a:rPr lang="en-US" b="1" dirty="0" smtClean="0">
                <a:solidFill>
                  <a:srgbClr val="00B050"/>
                </a:solidFill>
                <a:latin typeface="Calibri" charset="0"/>
              </a:rPr>
              <a:t>Yes</a:t>
            </a:r>
          </a:p>
          <a:p>
            <a:pPr algn="ctr">
              <a:buClr>
                <a:schemeClr val="accent1"/>
              </a:buClr>
            </a:pPr>
            <a:r>
              <a:rPr lang="en-US" dirty="0" smtClean="0">
                <a:solidFill>
                  <a:schemeClr val="accent2"/>
                </a:solidFill>
                <a:latin typeface="Calibri" charset="0"/>
              </a:rPr>
              <a:t>What is the QAD(s)? </a:t>
            </a:r>
            <a:r>
              <a:rPr lang="en-US" b="1" dirty="0" smtClean="0">
                <a:solidFill>
                  <a:schemeClr val="accent2"/>
                </a:solidFill>
                <a:latin typeface="Calibri" charset="0"/>
              </a:rPr>
              <a:t>11/01/2016</a:t>
            </a:r>
            <a:endParaRPr lang="en-US" b="1" dirty="0">
              <a:solidFill>
                <a:schemeClr val="accent2"/>
              </a:solidFill>
              <a:latin typeface="Calibri" charset="0"/>
            </a:endParaRPr>
          </a:p>
          <a:p>
            <a:pPr marL="342900" indent="-342900">
              <a:buClr>
                <a:srgbClr val="C00000"/>
              </a:buClr>
              <a:buFont typeface="Wingdings" charset="2"/>
              <a:buChar char="Ø"/>
            </a:pPr>
            <a:endParaRPr lang="en-US" sz="1400" dirty="0">
              <a:solidFill>
                <a:srgbClr val="1E477C"/>
              </a:solidFill>
              <a:latin typeface="Calibri" charset="0"/>
            </a:endParaRPr>
          </a:p>
          <a:p>
            <a:pPr marL="342900" indent="-342900">
              <a:buClr>
                <a:schemeClr val="accent1"/>
              </a:buClr>
              <a:buFont typeface="Wingdings" charset="2"/>
              <a:buChar char="Ø"/>
            </a:pPr>
            <a:r>
              <a:rPr lang="en-US" sz="2000" b="1" dirty="0">
                <a:solidFill>
                  <a:srgbClr val="1E477C"/>
                </a:solidFill>
                <a:latin typeface="Calibri" charset="0"/>
              </a:rPr>
              <a:t>Migratory Agricultural Worker: </a:t>
            </a:r>
            <a:r>
              <a:rPr lang="en-US" sz="2000" dirty="0">
                <a:solidFill>
                  <a:srgbClr val="1E477C"/>
                </a:solidFill>
                <a:latin typeface="Calibri" charset="0"/>
              </a:rPr>
              <a:t>Is the parent/guardian/spouse or the child himself a Migratory Agricultural Worker? </a:t>
            </a:r>
            <a:r>
              <a:rPr lang="en-US" sz="2000" b="1" dirty="0">
                <a:solidFill>
                  <a:srgbClr val="00B050"/>
                </a:solidFill>
                <a:latin typeface="Calibri" charset="0"/>
              </a:rPr>
              <a:t>Yes. The child’s father is a Migratory Agricultural Worker because he made a qualifying move in the preceding 36 months, soon after which he engaged in new qualifying work. </a:t>
            </a:r>
            <a:endParaRPr lang="en-US" sz="2000" b="1" dirty="0">
              <a:solidFill>
                <a:srgbClr val="00B050"/>
              </a:solidFill>
            </a:endParaRPr>
          </a:p>
          <a:p>
            <a:pPr>
              <a:buClr>
                <a:schemeClr val="accent1"/>
              </a:buClr>
            </a:pPr>
            <a:endParaRPr lang="en-US" sz="2000" b="1" dirty="0">
              <a:solidFill>
                <a:srgbClr val="1E477C"/>
              </a:solidFill>
              <a:latin typeface="Calibri" charset="0"/>
            </a:endParaRPr>
          </a:p>
          <a:p>
            <a:pPr marL="342900" indent="-342900">
              <a:buClr>
                <a:schemeClr val="accent1"/>
              </a:buClr>
              <a:buFont typeface="Wingdings" charset="2"/>
              <a:buChar char="Ø"/>
            </a:pPr>
            <a:r>
              <a:rPr lang="en-US" sz="2000" b="1" dirty="0">
                <a:solidFill>
                  <a:srgbClr val="1E477C"/>
                </a:solidFill>
                <a:latin typeface="Calibri" charset="0"/>
              </a:rPr>
              <a:t>Qualifying Move: </a:t>
            </a:r>
            <a:r>
              <a:rPr lang="en-US" sz="2000" dirty="0">
                <a:solidFill>
                  <a:srgbClr val="1E477C"/>
                </a:solidFill>
                <a:latin typeface="Calibri" charset="0"/>
              </a:rPr>
              <a:t>Did the children make a “Qualifying Move” (Due to economic necessity, from one residence to another, and from one school district to another) within the preceding 36 months? </a:t>
            </a:r>
            <a:r>
              <a:rPr lang="en-US" sz="2000" b="1" dirty="0">
                <a:solidFill>
                  <a:srgbClr val="00B050"/>
                </a:solidFill>
                <a:latin typeface="Calibri" charset="0"/>
              </a:rPr>
              <a:t>Yes</a:t>
            </a:r>
          </a:p>
          <a:p>
            <a:pPr marL="342900" indent="-342900">
              <a:buClr>
                <a:schemeClr val="accent1"/>
              </a:buClr>
              <a:buFont typeface="Wingdings" charset="2"/>
              <a:buChar char="Ø"/>
            </a:pPr>
            <a:endParaRPr lang="en-US" sz="2000" b="1" dirty="0"/>
          </a:p>
          <a:p>
            <a:pPr marL="342900" indent="-342900">
              <a:buClr>
                <a:schemeClr val="accent1"/>
              </a:buClr>
              <a:buFont typeface="Wingdings" charset="2"/>
              <a:buChar char="Ø"/>
            </a:pPr>
            <a:r>
              <a:rPr lang="en-US" sz="2000" b="1" dirty="0">
                <a:solidFill>
                  <a:srgbClr val="1E477C"/>
                </a:solidFill>
                <a:latin typeface="Calibri" charset="0"/>
              </a:rPr>
              <a:t>Child:</a:t>
            </a:r>
            <a:r>
              <a:rPr lang="en-US" sz="2000" dirty="0">
                <a:solidFill>
                  <a:srgbClr val="1E477C"/>
                </a:solidFill>
                <a:latin typeface="Calibri" charset="0"/>
              </a:rPr>
              <a:t> Are the children under the age of 22 and still entitled to a free public education in the state?</a:t>
            </a:r>
            <a:r>
              <a:rPr lang="en-US" sz="2000" b="1" dirty="0">
                <a:solidFill>
                  <a:srgbClr val="1E477C"/>
                </a:solidFill>
                <a:latin typeface="Calibri" charset="0"/>
              </a:rPr>
              <a:t> </a:t>
            </a:r>
            <a:r>
              <a:rPr lang="en-US" sz="2000" b="1" dirty="0">
                <a:solidFill>
                  <a:srgbClr val="00B050"/>
                </a:solidFill>
                <a:latin typeface="Calibri" charset="0"/>
              </a:rPr>
              <a:t>Yes</a:t>
            </a:r>
            <a:r>
              <a:rPr lang="en-US" sz="2000" b="1" dirty="0">
                <a:solidFill>
                  <a:srgbClr val="1E477C"/>
                </a:solidFill>
                <a:latin typeface="Calibri" charset="0"/>
              </a:rPr>
              <a:t> </a:t>
            </a:r>
          </a:p>
          <a:p>
            <a:pPr>
              <a:buClr>
                <a:schemeClr val="accent1"/>
              </a:buClr>
            </a:pPr>
            <a:endParaRPr lang="en-US" sz="1400" dirty="0">
              <a:solidFill>
                <a:srgbClr val="1E477C"/>
              </a:solidFill>
              <a:latin typeface="Calibri" charset="0"/>
            </a:endParaRPr>
          </a:p>
          <a:p>
            <a:pPr marL="342900" indent="-342900">
              <a:buClr>
                <a:schemeClr val="accent1"/>
              </a:buClr>
              <a:buFont typeface="Wingdings" charset="2"/>
              <a:buChar char="Ø"/>
            </a:pPr>
            <a:r>
              <a:rPr lang="en-US" sz="2000" b="1" dirty="0">
                <a:solidFill>
                  <a:srgbClr val="1E477C"/>
                </a:solidFill>
                <a:latin typeface="Calibri" charset="0"/>
              </a:rPr>
              <a:t>With/To Join: </a:t>
            </a:r>
            <a:r>
              <a:rPr lang="en-US" sz="2000" dirty="0">
                <a:solidFill>
                  <a:srgbClr val="1E477C"/>
                </a:solidFill>
                <a:latin typeface="Calibri" charset="0"/>
              </a:rPr>
              <a:t>Did the children make the Qualifying Move on their own as or with/to join a parent/guardian/spouse who is a Migratory Agricultural Worker? </a:t>
            </a:r>
            <a:r>
              <a:rPr lang="en-US" sz="2000" b="1" dirty="0">
                <a:solidFill>
                  <a:srgbClr val="00B050"/>
                </a:solidFill>
                <a:latin typeface="Calibri" charset="0"/>
              </a:rPr>
              <a:t>Yes</a:t>
            </a:r>
          </a:p>
          <a:p>
            <a:pPr>
              <a:buClr>
                <a:schemeClr val="accent1"/>
              </a:buClr>
            </a:pPr>
            <a:endParaRPr lang="en-US" sz="1400" dirty="0">
              <a:solidFill>
                <a:srgbClr val="1E477C"/>
              </a:solidFill>
              <a:latin typeface="Calibri" charset="0"/>
            </a:endParaRPr>
          </a:p>
          <a:p>
            <a:pPr marL="285750" indent="-285750">
              <a:buClr>
                <a:schemeClr val="accent1"/>
              </a:buClr>
              <a:buFont typeface="Wingdings" charset="2"/>
              <a:buChar char="Ø"/>
            </a:pPr>
            <a:endParaRPr lang="en-US" sz="1400" dirty="0">
              <a:solidFill>
                <a:srgbClr val="1E477C"/>
              </a:solidFill>
              <a:latin typeface="Calibri" charset="0"/>
            </a:endParaRPr>
          </a:p>
        </p:txBody>
      </p:sp>
      <p:cxnSp>
        <p:nvCxnSpPr>
          <p:cNvPr id="6" name="Straight Connector 5"/>
          <p:cNvCxnSpPr/>
          <p:nvPr/>
        </p:nvCxnSpPr>
        <p:spPr>
          <a:xfrm>
            <a:off x="609601"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2" y="-152400"/>
            <a:ext cx="1752600" cy="1752600"/>
          </a:xfrm>
          <a:prstGeom prst="rect">
            <a:avLst/>
          </a:prstGeom>
        </p:spPr>
      </p:pic>
    </p:spTree>
    <p:extLst>
      <p:ext uri="{BB962C8B-B14F-4D97-AF65-F5344CB8AC3E}">
        <p14:creationId xmlns:p14="http://schemas.microsoft.com/office/powerpoint/2010/main" val="157615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5-Point Star 11"/>
          <p:cNvSpPr/>
          <p:nvPr/>
        </p:nvSpPr>
        <p:spPr>
          <a:xfrm>
            <a:off x="1146988" y="4876800"/>
            <a:ext cx="304800" cy="304800"/>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5-Point Star 12"/>
          <p:cNvSpPr/>
          <p:nvPr/>
        </p:nvSpPr>
        <p:spPr>
          <a:xfrm>
            <a:off x="1146988" y="5653366"/>
            <a:ext cx="304800" cy="304800"/>
          </a:xfrm>
          <a:prstGeom prst="star5">
            <a:avLst/>
          </a:prstGeom>
          <a:solidFill>
            <a:srgbClr val="E88440"/>
          </a:solidFill>
          <a:ln>
            <a:solidFill>
              <a:srgbClr val="E8844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p:cNvSpPr/>
          <p:nvPr/>
        </p:nvSpPr>
        <p:spPr>
          <a:xfrm>
            <a:off x="1128402" y="5265385"/>
            <a:ext cx="304800" cy="3048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p:cNvSpPr/>
          <p:nvPr/>
        </p:nvSpPr>
        <p:spPr>
          <a:xfrm>
            <a:off x="1143000" y="6041649"/>
            <a:ext cx="304800" cy="304800"/>
          </a:xfrm>
          <a:prstGeom prst="ellipse">
            <a:avLst/>
          </a:prstGeom>
          <a:solidFill>
            <a:srgbClr val="E88440"/>
          </a:solidFill>
          <a:ln>
            <a:solidFill>
              <a:srgbClr val="E8844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p:cNvPicPr>
            <a:picLocks noChangeAspect="1"/>
          </p:cNvPicPr>
          <p:nvPr/>
        </p:nvPicPr>
        <p:blipFill rotWithShape="1">
          <a:blip r:embed="rId2">
            <a:clrChange>
              <a:clrFrom>
                <a:srgbClr val="FFFFFF"/>
              </a:clrFrom>
              <a:clrTo>
                <a:srgbClr val="FFFFFF">
                  <a:alpha val="0"/>
                </a:srgbClr>
              </a:clrTo>
            </a:clrChange>
          </a:blip>
          <a:srcRect l="7595" t="31645" r="27426" b="17721"/>
          <a:stretch/>
        </p:blipFill>
        <p:spPr>
          <a:xfrm>
            <a:off x="845820" y="118476"/>
            <a:ext cx="10507980" cy="5458691"/>
          </a:xfrm>
          <a:prstGeom prst="rect">
            <a:avLst/>
          </a:prstGeom>
          <a:ln>
            <a:noFill/>
          </a:ln>
        </p:spPr>
      </p:pic>
      <p:sp>
        <p:nvSpPr>
          <p:cNvPr id="11" name="TextBox 10"/>
          <p:cNvSpPr txBox="1"/>
          <p:nvPr/>
        </p:nvSpPr>
        <p:spPr>
          <a:xfrm>
            <a:off x="1447800" y="4724400"/>
            <a:ext cx="9906000" cy="1754326"/>
          </a:xfrm>
          <a:prstGeom prst="rect">
            <a:avLst/>
          </a:prstGeom>
          <a:noFill/>
        </p:spPr>
        <p:txBody>
          <a:bodyPr wrap="square" rtlCol="0">
            <a:spAutoFit/>
          </a:bodyPr>
          <a:lstStyle/>
          <a:p>
            <a:pPr>
              <a:lnSpc>
                <a:spcPct val="150000"/>
              </a:lnSpc>
            </a:pPr>
            <a:r>
              <a:rPr lang="en-US" b="1" dirty="0">
                <a:latin typeface="Calibri" panose="020F0502020204030204" pitchFamily="34" charset="0"/>
                <a:cs typeface="Calibri" panose="020F0502020204030204" pitchFamily="34" charset="0"/>
              </a:rPr>
              <a:t>September 1, 2016- </a:t>
            </a:r>
            <a:r>
              <a:rPr lang="en-US" dirty="0">
                <a:latin typeface="Calibri" panose="020F0502020204030204" pitchFamily="34" charset="0"/>
                <a:cs typeface="Calibri" panose="020F0502020204030204" pitchFamily="34" charset="0"/>
              </a:rPr>
              <a:t>Paul’s father becomes a Migratory Agricultural Worker.</a:t>
            </a:r>
          </a:p>
          <a:p>
            <a:pPr>
              <a:lnSpc>
                <a:spcPct val="150000"/>
              </a:lnSpc>
            </a:pPr>
            <a:r>
              <a:rPr lang="en-US" b="1" dirty="0">
                <a:latin typeface="Calibri" panose="020F0502020204030204" pitchFamily="34" charset="0"/>
                <a:cs typeface="Calibri" panose="020F0502020204030204" pitchFamily="34" charset="0"/>
              </a:rPr>
              <a:t>September 1, 2019- </a:t>
            </a:r>
            <a:r>
              <a:rPr lang="en-US" dirty="0">
                <a:latin typeface="Calibri" panose="020F0502020204030204" pitchFamily="34" charset="0"/>
                <a:cs typeface="Calibri" panose="020F0502020204030204" pitchFamily="34" charset="0"/>
              </a:rPr>
              <a:t>Paul’s father’s eligibility as a MAW expires.</a:t>
            </a:r>
          </a:p>
          <a:p>
            <a:pPr>
              <a:lnSpc>
                <a:spcPct val="150000"/>
              </a:lnSpc>
            </a:pPr>
            <a:r>
              <a:rPr lang="en-US" b="1" dirty="0">
                <a:latin typeface="Calibri" panose="020F0502020204030204" pitchFamily="34" charset="0"/>
                <a:cs typeface="Calibri" panose="020F0502020204030204" pitchFamily="34" charset="0"/>
              </a:rPr>
              <a:t>November 1, 2016- </a:t>
            </a:r>
            <a:r>
              <a:rPr lang="en-US" dirty="0">
                <a:latin typeface="Calibri" panose="020F0502020204030204" pitchFamily="34" charset="0"/>
                <a:cs typeface="Calibri" panose="020F0502020204030204" pitchFamily="34" charset="0"/>
              </a:rPr>
              <a:t>Paul becomes eligible for MEP services after making a Qualifying Move.</a:t>
            </a:r>
          </a:p>
          <a:p>
            <a:pPr>
              <a:lnSpc>
                <a:spcPct val="150000"/>
              </a:lnSpc>
            </a:pPr>
            <a:r>
              <a:rPr lang="en-US" b="1" dirty="0">
                <a:latin typeface="Calibri" panose="020F0502020204030204" pitchFamily="34" charset="0"/>
                <a:cs typeface="Calibri" panose="020F0502020204030204" pitchFamily="34" charset="0"/>
              </a:rPr>
              <a:t>November 1, 2019- </a:t>
            </a:r>
            <a:r>
              <a:rPr lang="en-US" dirty="0">
                <a:latin typeface="Calibri" panose="020F0502020204030204" pitchFamily="34" charset="0"/>
                <a:cs typeface="Calibri" panose="020F0502020204030204" pitchFamily="34" charset="0"/>
              </a:rPr>
              <a:t>Paul’s eligibility for MEP services expires.</a:t>
            </a:r>
          </a:p>
        </p:txBody>
      </p:sp>
    </p:spTree>
    <p:extLst>
      <p:ext uri="{BB962C8B-B14F-4D97-AF65-F5344CB8AC3E}">
        <p14:creationId xmlns:p14="http://schemas.microsoft.com/office/powerpoint/2010/main" val="3800845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577" t="16211" r="37082" b="7271"/>
          <a:stretch/>
        </p:blipFill>
        <p:spPr>
          <a:xfrm>
            <a:off x="2488169" y="156029"/>
            <a:ext cx="7215662" cy="6651171"/>
          </a:xfrm>
          <a:prstGeom prst="rect">
            <a:avLst/>
          </a:prstGeom>
        </p:spPr>
      </p:pic>
      <p:sp>
        <p:nvSpPr>
          <p:cNvPr id="3" name="TextBox 2"/>
          <p:cNvSpPr txBox="1"/>
          <p:nvPr/>
        </p:nvSpPr>
        <p:spPr>
          <a:xfrm>
            <a:off x="2590800" y="732972"/>
            <a:ext cx="1763486"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Buffalo/NY/USA</a:t>
            </a:r>
            <a:endParaRPr lang="en-US" sz="1200" b="1" dirty="0">
              <a:latin typeface="Calibri" panose="020F0502020204030204" pitchFamily="34" charset="0"/>
              <a:cs typeface="Calibri" panose="020F0502020204030204" pitchFamily="34" charset="0"/>
            </a:endParaRPr>
          </a:p>
        </p:txBody>
      </p:sp>
      <p:sp>
        <p:nvSpPr>
          <p:cNvPr id="4" name="TextBox 3"/>
          <p:cNvSpPr txBox="1"/>
          <p:nvPr/>
        </p:nvSpPr>
        <p:spPr>
          <a:xfrm>
            <a:off x="5384800" y="732971"/>
            <a:ext cx="4114800" cy="277000"/>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Niagara Falls CSD/Niagara Falls/NY</a:t>
            </a:r>
            <a:endParaRPr lang="en-US" sz="1200" b="1" dirty="0">
              <a:latin typeface="Calibri" panose="020F0502020204030204" pitchFamily="34" charset="0"/>
              <a:cs typeface="Calibri" panose="020F0502020204030204" pitchFamily="34" charset="0"/>
            </a:endParaRPr>
          </a:p>
        </p:txBody>
      </p:sp>
      <p:sp>
        <p:nvSpPr>
          <p:cNvPr id="5" name="TextBox 4"/>
          <p:cNvSpPr txBox="1"/>
          <p:nvPr/>
        </p:nvSpPr>
        <p:spPr>
          <a:xfrm>
            <a:off x="4180114" y="1197429"/>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6" name="TextBox 5"/>
          <p:cNvSpPr txBox="1"/>
          <p:nvPr/>
        </p:nvSpPr>
        <p:spPr>
          <a:xfrm>
            <a:off x="3592286" y="1474428"/>
            <a:ext cx="2256971"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Paul’s Father</a:t>
            </a:r>
            <a:endParaRPr lang="en-US" sz="1200" b="1" dirty="0">
              <a:latin typeface="Calibri" panose="020F0502020204030204" pitchFamily="34" charset="0"/>
              <a:cs typeface="Calibri" panose="020F0502020204030204" pitchFamily="34" charset="0"/>
            </a:endParaRPr>
          </a:p>
        </p:txBody>
      </p:sp>
      <p:sp>
        <p:nvSpPr>
          <p:cNvPr id="7" name="TextBox 6"/>
          <p:cNvSpPr txBox="1"/>
          <p:nvPr/>
        </p:nvSpPr>
        <p:spPr>
          <a:xfrm>
            <a:off x="7541202" y="1474427"/>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8" name="TextBox 7"/>
          <p:cNvSpPr txBox="1"/>
          <p:nvPr/>
        </p:nvSpPr>
        <p:spPr>
          <a:xfrm>
            <a:off x="4557484" y="2387602"/>
            <a:ext cx="1008745" cy="27576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11/01/2016</a:t>
            </a:r>
            <a:endParaRPr lang="en-US" sz="1200" b="1" dirty="0">
              <a:latin typeface="Calibri" panose="020F0502020204030204" pitchFamily="34" charset="0"/>
              <a:cs typeface="Calibri" panose="020F0502020204030204" pitchFamily="34" charset="0"/>
            </a:endParaRPr>
          </a:p>
        </p:txBody>
      </p:sp>
      <p:sp>
        <p:nvSpPr>
          <p:cNvPr id="9" name="TextBox 8"/>
          <p:cNvSpPr txBox="1"/>
          <p:nvPr/>
        </p:nvSpPr>
        <p:spPr>
          <a:xfrm>
            <a:off x="5642427" y="2634342"/>
            <a:ext cx="780144"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09/01/16</a:t>
            </a:r>
            <a:endParaRPr lang="en-US" sz="1200" b="1" dirty="0">
              <a:latin typeface="Calibri" panose="020F0502020204030204" pitchFamily="34" charset="0"/>
              <a:cs typeface="Calibri" panose="020F0502020204030204" pitchFamily="34" charset="0"/>
            </a:endParaRPr>
          </a:p>
        </p:txBody>
      </p:sp>
      <p:sp>
        <p:nvSpPr>
          <p:cNvPr id="10" name="TextBox 9"/>
          <p:cNvSpPr txBox="1"/>
          <p:nvPr/>
        </p:nvSpPr>
        <p:spPr>
          <a:xfrm>
            <a:off x="2590799" y="2911341"/>
            <a:ext cx="1698171" cy="274545"/>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Buffalo/NY/USA</a:t>
            </a:r>
            <a:endParaRPr lang="en-US" sz="1200" b="1" dirty="0">
              <a:latin typeface="Calibri" panose="020F0502020204030204" pitchFamily="34" charset="0"/>
              <a:cs typeface="Calibri" panose="020F0502020204030204" pitchFamily="34" charset="0"/>
            </a:endParaRPr>
          </a:p>
        </p:txBody>
      </p:sp>
      <p:sp>
        <p:nvSpPr>
          <p:cNvPr id="11" name="TextBox 10"/>
          <p:cNvSpPr txBox="1"/>
          <p:nvPr/>
        </p:nvSpPr>
        <p:spPr>
          <a:xfrm>
            <a:off x="5297714" y="2911341"/>
            <a:ext cx="4101316"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Albion CSD/Albion/NY</a:t>
            </a:r>
            <a:endParaRPr lang="en-US" sz="1200" b="1" dirty="0">
              <a:latin typeface="Calibri" panose="020F0502020204030204" pitchFamily="34" charset="0"/>
              <a:cs typeface="Calibri" panose="020F0502020204030204" pitchFamily="34" charset="0"/>
            </a:endParaRPr>
          </a:p>
        </p:txBody>
      </p:sp>
      <p:sp>
        <p:nvSpPr>
          <p:cNvPr id="12" name="TextBox 11"/>
          <p:cNvSpPr txBox="1"/>
          <p:nvPr/>
        </p:nvSpPr>
        <p:spPr>
          <a:xfrm>
            <a:off x="2932916" y="3204615"/>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13" name="TextBox 12"/>
          <p:cNvSpPr txBox="1"/>
          <p:nvPr/>
        </p:nvSpPr>
        <p:spPr>
          <a:xfrm>
            <a:off x="2932914" y="4232195"/>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14" name="TextBox 13"/>
          <p:cNvSpPr txBox="1"/>
          <p:nvPr/>
        </p:nvSpPr>
        <p:spPr>
          <a:xfrm>
            <a:off x="2932915" y="4509194"/>
            <a:ext cx="217715"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X</a:t>
            </a:r>
            <a:endParaRPr lang="en-US" sz="1200" b="1" dirty="0">
              <a:latin typeface="Calibri" panose="020F0502020204030204" pitchFamily="34" charset="0"/>
              <a:cs typeface="Calibri" panose="020F0502020204030204" pitchFamily="34" charset="0"/>
            </a:endParaRPr>
          </a:p>
        </p:txBody>
      </p:sp>
      <p:sp>
        <p:nvSpPr>
          <p:cNvPr id="16" name="TextBox 15"/>
          <p:cNvSpPr txBox="1"/>
          <p:nvPr/>
        </p:nvSpPr>
        <p:spPr>
          <a:xfrm>
            <a:off x="3976915" y="3976915"/>
            <a:ext cx="2315028"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Cutting Tomatoes</a:t>
            </a:r>
            <a:endParaRPr lang="en-US" sz="1200" b="1" dirty="0">
              <a:latin typeface="Calibri" panose="020F0502020204030204" pitchFamily="34" charset="0"/>
              <a:cs typeface="Calibri" panose="020F0502020204030204" pitchFamily="34" charset="0"/>
            </a:endParaRPr>
          </a:p>
        </p:txBody>
      </p:sp>
      <p:sp>
        <p:nvSpPr>
          <p:cNvPr id="17" name="TextBox 16"/>
          <p:cNvSpPr txBox="1"/>
          <p:nvPr/>
        </p:nvSpPr>
        <p:spPr>
          <a:xfrm>
            <a:off x="6601403" y="5508061"/>
            <a:ext cx="2315028" cy="461665"/>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Tomato Farm Name</a:t>
            </a:r>
          </a:p>
          <a:p>
            <a:pPr algn="ctr"/>
            <a:r>
              <a:rPr lang="en-US" sz="1200" b="1" dirty="0" smtClean="0">
                <a:latin typeface="Calibri" panose="020F0502020204030204" pitchFamily="34" charset="0"/>
                <a:cs typeface="Calibri" panose="020F0502020204030204" pitchFamily="34" charset="0"/>
              </a:rPr>
              <a:t>Address</a:t>
            </a:r>
          </a:p>
        </p:txBody>
      </p:sp>
      <p:sp>
        <p:nvSpPr>
          <p:cNvPr id="18" name="TextBox 17"/>
          <p:cNvSpPr txBox="1"/>
          <p:nvPr/>
        </p:nvSpPr>
        <p:spPr>
          <a:xfrm>
            <a:off x="7766174" y="455972"/>
            <a:ext cx="1763486"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Buffalo CSD/</a:t>
            </a:r>
            <a:endParaRPr lang="en-US" sz="1200" b="1" dirty="0">
              <a:latin typeface="Calibri" panose="020F0502020204030204" pitchFamily="34" charset="0"/>
              <a:cs typeface="Calibri" panose="020F0502020204030204" pitchFamily="34" charset="0"/>
            </a:endParaRPr>
          </a:p>
        </p:txBody>
      </p:sp>
      <p:sp>
        <p:nvSpPr>
          <p:cNvPr id="19" name="TextBox 18"/>
          <p:cNvSpPr txBox="1"/>
          <p:nvPr/>
        </p:nvSpPr>
        <p:spPr>
          <a:xfrm>
            <a:off x="7635544" y="2634286"/>
            <a:ext cx="1763486" cy="276999"/>
          </a:xfrm>
          <a:prstGeom prst="rect">
            <a:avLst/>
          </a:prstGeom>
          <a:solidFill>
            <a:srgbClr val="FFFF00"/>
          </a:solidFill>
        </p:spPr>
        <p:txBody>
          <a:bodyPr wrap="square" rtlCol="0">
            <a:spAutoFit/>
          </a:bodyPr>
          <a:lstStyle/>
          <a:p>
            <a:pPr algn="ctr"/>
            <a:r>
              <a:rPr lang="en-US" sz="1200" b="1" dirty="0" smtClean="0">
                <a:latin typeface="Calibri" panose="020F0502020204030204" pitchFamily="34" charset="0"/>
                <a:cs typeface="Calibri" panose="020F0502020204030204" pitchFamily="34" charset="0"/>
              </a:rPr>
              <a:t>Buffalo CSD/</a:t>
            </a:r>
            <a:endParaRPr lang="en-US"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6558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otalTime>296</TotalTime>
  <Words>2858</Words>
  <Application>Microsoft Office PowerPoint</Application>
  <PresentationFormat>Widescreen</PresentationFormat>
  <Paragraphs>286</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Cambria</vt:lpstr>
      <vt:lpstr>Gill Sans MT</vt:lpstr>
      <vt:lpstr>Impact</vt:lpstr>
      <vt:lpstr>Wingdings</vt:lpstr>
      <vt:lpstr>Badge</vt:lpstr>
      <vt:lpstr> Essa eligibility scenarios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Essa eligibility scenarios</dc:title>
  <dc:creator>Emily Hanehan</dc:creator>
  <cp:lastModifiedBy>Emily Hanehan</cp:lastModifiedBy>
  <cp:revision>30</cp:revision>
  <dcterms:created xsi:type="dcterms:W3CDTF">2017-06-26T01:12:43Z</dcterms:created>
  <dcterms:modified xsi:type="dcterms:W3CDTF">2017-06-26T19:40:06Z</dcterms:modified>
</cp:coreProperties>
</file>