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62" r:id="rId3"/>
    <p:sldId id="319" r:id="rId4"/>
    <p:sldId id="323" r:id="rId5"/>
    <p:sldId id="320" r:id="rId6"/>
    <p:sldId id="321" r:id="rId7"/>
    <p:sldId id="322" r:id="rId8"/>
    <p:sldId id="317" r:id="rId9"/>
    <p:sldId id="304" r:id="rId10"/>
    <p:sldId id="318" r:id="rId11"/>
    <p:sldId id="305" r:id="rId12"/>
    <p:sldId id="312" r:id="rId13"/>
    <p:sldId id="313" r:id="rId14"/>
    <p:sldId id="314" r:id="rId15"/>
    <p:sldId id="315" r:id="rId16"/>
    <p:sldId id="316" r:id="rId17"/>
    <p:sldId id="311" r:id="rId18"/>
    <p:sldId id="283" r:id="rId19"/>
    <p:sldId id="308" r:id="rId20"/>
    <p:sldId id="306" r:id="rId21"/>
    <p:sldId id="309" r:id="rId22"/>
    <p:sldId id="307" r:id="rId23"/>
    <p:sldId id="310"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Arvo" panose="020B0604020202020204" charset="0"/>
      <p:regular r:id="rId30"/>
      <p:bold r:id="rId31"/>
      <p:italic r:id="rId32"/>
      <p:boldItalic r:id="rId33"/>
    </p:embeddedFont>
    <p:embeddedFont>
      <p:font typeface="Bitter" panose="020B0604020202020204" charset="0"/>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2D333-DB87-4133-A3E2-3CB6BC9762C0}">
  <a:tblStyle styleId="{1232D333-DB87-4133-A3E2-3CB6BC9762C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2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110434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244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668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9838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4581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41402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4656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90590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6298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53817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4957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6885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73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412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6001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9147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5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16065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516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219650" y="1232775"/>
            <a:ext cx="4704599" cy="2830499"/>
          </a:xfrm>
          <a:prstGeom prst="rect">
            <a:avLst/>
          </a:prstGeom>
          <a:solidFill>
            <a:srgbClr val="000000">
              <a:alpha val="2000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2219700" y="1156500"/>
            <a:ext cx="4704599" cy="28304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2436950" y="1860375"/>
            <a:ext cx="4270200" cy="1728600"/>
          </a:xfrm>
          <a:prstGeom prst="rect">
            <a:avLst/>
          </a:prstGeom>
        </p:spPr>
        <p:txBody>
          <a:bodyPr lIns="91425" tIns="91425" rIns="91425" bIns="91425" anchor="ctr" anchorCtr="0"/>
          <a:lstStyle>
            <a:lvl1pPr lvl="0" algn="ctr">
              <a:spcBef>
                <a:spcPts val="0"/>
              </a:spcBef>
              <a:buClr>
                <a:srgbClr val="434343"/>
              </a:buClr>
              <a:buSzPct val="100000"/>
              <a:defRPr sz="3600">
                <a:solidFill>
                  <a:srgbClr val="434343"/>
                </a:solidFill>
              </a:defRPr>
            </a:lvl1pPr>
            <a:lvl2pPr lvl="1" algn="ctr">
              <a:spcBef>
                <a:spcPts val="0"/>
              </a:spcBef>
              <a:buClr>
                <a:srgbClr val="434343"/>
              </a:buClr>
              <a:buSzPct val="100000"/>
              <a:defRPr sz="3600">
                <a:solidFill>
                  <a:srgbClr val="434343"/>
                </a:solidFill>
              </a:defRPr>
            </a:lvl2pPr>
            <a:lvl3pPr lvl="2" algn="ctr">
              <a:spcBef>
                <a:spcPts val="0"/>
              </a:spcBef>
              <a:buClr>
                <a:srgbClr val="434343"/>
              </a:buClr>
              <a:buSzPct val="100000"/>
              <a:defRPr sz="3600">
                <a:solidFill>
                  <a:srgbClr val="434343"/>
                </a:solidFill>
              </a:defRPr>
            </a:lvl3pPr>
            <a:lvl4pPr lvl="3" algn="ctr">
              <a:spcBef>
                <a:spcPts val="0"/>
              </a:spcBef>
              <a:buClr>
                <a:srgbClr val="434343"/>
              </a:buClr>
              <a:buSzPct val="100000"/>
              <a:defRPr sz="3600">
                <a:solidFill>
                  <a:srgbClr val="434343"/>
                </a:solidFill>
              </a:defRPr>
            </a:lvl4pPr>
            <a:lvl5pPr lvl="4" algn="ctr">
              <a:spcBef>
                <a:spcPts val="0"/>
              </a:spcBef>
              <a:buClr>
                <a:srgbClr val="434343"/>
              </a:buClr>
              <a:buSzPct val="100000"/>
              <a:defRPr sz="3600">
                <a:solidFill>
                  <a:srgbClr val="434343"/>
                </a:solidFill>
              </a:defRPr>
            </a:lvl5pPr>
            <a:lvl6pPr lvl="5" algn="ctr">
              <a:spcBef>
                <a:spcPts val="0"/>
              </a:spcBef>
              <a:buClr>
                <a:srgbClr val="434343"/>
              </a:buClr>
              <a:buSzPct val="100000"/>
              <a:defRPr sz="3600">
                <a:solidFill>
                  <a:srgbClr val="434343"/>
                </a:solidFill>
              </a:defRPr>
            </a:lvl6pPr>
            <a:lvl7pPr lvl="6" algn="ctr">
              <a:spcBef>
                <a:spcPts val="0"/>
              </a:spcBef>
              <a:buClr>
                <a:srgbClr val="434343"/>
              </a:buClr>
              <a:buSzPct val="100000"/>
              <a:defRPr sz="3600">
                <a:solidFill>
                  <a:srgbClr val="434343"/>
                </a:solidFill>
              </a:defRPr>
            </a:lvl7pPr>
            <a:lvl8pPr lvl="7" algn="ctr">
              <a:spcBef>
                <a:spcPts val="0"/>
              </a:spcBef>
              <a:buClr>
                <a:srgbClr val="434343"/>
              </a:buClr>
              <a:buSzPct val="100000"/>
              <a:defRPr sz="3600">
                <a:solidFill>
                  <a:srgbClr val="434343"/>
                </a:solidFill>
              </a:defRPr>
            </a:lvl8pPr>
            <a:lvl9pPr lvl="8" algn="ctr">
              <a:spcBef>
                <a:spcPts val="0"/>
              </a:spcBef>
              <a:buClr>
                <a:srgbClr val="434343"/>
              </a:buClr>
              <a:buSzPct val="100000"/>
              <a:defRPr sz="3600">
                <a:solidFill>
                  <a:srgbClr val="434343"/>
                </a:solidFill>
              </a:defRPr>
            </a:lvl9pPr>
          </a:lstStyle>
          <a:p>
            <a:endParaRPr/>
          </a:p>
        </p:txBody>
      </p:sp>
      <p:cxnSp>
        <p:nvCxnSpPr>
          <p:cNvPr id="12" name="Shape 12"/>
          <p:cNvCxnSpPr/>
          <p:nvPr/>
        </p:nvCxnSpPr>
        <p:spPr>
          <a:xfrm>
            <a:off x="2222700" y="1860375"/>
            <a:ext cx="46986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30" name="Shape 30"/>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cxnSp>
        <p:nvCxnSpPr>
          <p:cNvPr id="31" name="Shape 31"/>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32" name="Shape 32"/>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
        <p:nvSpPr>
          <p:cNvPr id="33" name="Shape 33"/>
          <p:cNvSpPr txBox="1">
            <a:spLocks noGrp="1"/>
          </p:cNvSpPr>
          <p:nvPr>
            <p:ph type="title"/>
          </p:nvPr>
        </p:nvSpPr>
        <p:spPr>
          <a:xfrm>
            <a:off x="1379650" y="530100"/>
            <a:ext cx="6725400" cy="796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1379650" y="1502273"/>
            <a:ext cx="6725400" cy="2804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with horizontal divider">
    <p:spTree>
      <p:nvGrpSpPr>
        <p:cNvPr id="1" name="Shape 63"/>
        <p:cNvGrpSpPr/>
        <p:nvPr/>
      </p:nvGrpSpPr>
      <p:grpSpPr>
        <a:xfrm>
          <a:off x="0" y="0"/>
          <a:ext cx="0" cy="0"/>
          <a:chOff x="0" y="0"/>
          <a:chExt cx="0" cy="0"/>
        </a:xfrm>
      </p:grpSpPr>
      <p:grpSp>
        <p:nvGrpSpPr>
          <p:cNvPr id="64" name="Shape 64"/>
          <p:cNvGrpSpPr/>
          <p:nvPr/>
        </p:nvGrpSpPr>
        <p:grpSpPr>
          <a:xfrm>
            <a:off x="543000" y="530100"/>
            <a:ext cx="8058000" cy="4159499"/>
            <a:chOff x="543000" y="530100"/>
            <a:chExt cx="8058000" cy="4159499"/>
          </a:xfrm>
        </p:grpSpPr>
        <p:sp>
          <p:nvSpPr>
            <p:cNvPr id="65" name="Shape 65"/>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66" name="Shape 66"/>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cxnSp>
        <p:nvCxnSpPr>
          <p:cNvPr id="67" name="Shape 67"/>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68" name="Shape 68"/>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Shape 75"/>
        <p:cNvGrpSpPr/>
        <p:nvPr/>
      </p:nvGrpSpPr>
      <p:grpSpPr>
        <a:xfrm>
          <a:off x="0" y="0"/>
          <a:ext cx="0" cy="0"/>
          <a:chOff x="0" y="0"/>
          <a:chExt cx="0" cy="0"/>
        </a:xfrm>
      </p:grpSpPr>
      <p:grpSp>
        <p:nvGrpSpPr>
          <p:cNvPr id="76" name="Shape 76"/>
          <p:cNvGrpSpPr/>
          <p:nvPr/>
        </p:nvGrpSpPr>
        <p:grpSpPr>
          <a:xfrm>
            <a:off x="543000" y="530100"/>
            <a:ext cx="8058000" cy="4159499"/>
            <a:chOff x="543000" y="530100"/>
            <a:chExt cx="8058000" cy="4159499"/>
          </a:xfrm>
        </p:grpSpPr>
        <p:sp>
          <p:nvSpPr>
            <p:cNvPr id="77" name="Shape 77"/>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78" name="Shape 78"/>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background only">
    <p:spTree>
      <p:nvGrpSpPr>
        <p:cNvPr id="1" name="Shape 7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79650" y="1502273"/>
            <a:ext cx="6725400" cy="2804400"/>
          </a:xfrm>
          <a:prstGeom prst="rect">
            <a:avLst/>
          </a:prstGeom>
          <a:noFill/>
          <a:ln>
            <a:noFill/>
          </a:ln>
        </p:spPr>
        <p:txBody>
          <a:bodyPr lIns="91425" tIns="91425" rIns="91425" bIns="91425" anchor="t" anchorCtr="0"/>
          <a:lstStyle>
            <a:lvl1pPr lvl="0">
              <a:spcBef>
                <a:spcPts val="600"/>
              </a:spcBef>
              <a:buClr>
                <a:srgbClr val="D9D9D9"/>
              </a:buClr>
              <a:buSzPct val="100000"/>
              <a:buFont typeface="Bitter"/>
              <a:buChar char="■"/>
              <a:defRPr sz="3000">
                <a:solidFill>
                  <a:srgbClr val="434343"/>
                </a:solidFill>
                <a:latin typeface="Bitter"/>
                <a:ea typeface="Bitter"/>
                <a:cs typeface="Bitter"/>
                <a:sym typeface="Bitter"/>
              </a:defRPr>
            </a:lvl1pPr>
            <a:lvl2pPr lvl="1">
              <a:spcBef>
                <a:spcPts val="480"/>
              </a:spcBef>
              <a:buClr>
                <a:srgbClr val="D9D9D9"/>
              </a:buClr>
              <a:buSzPct val="100000"/>
              <a:buFont typeface="Bitter"/>
              <a:buChar char="■"/>
              <a:defRPr sz="2400">
                <a:solidFill>
                  <a:srgbClr val="434343"/>
                </a:solidFill>
                <a:latin typeface="Bitter"/>
                <a:ea typeface="Bitter"/>
                <a:cs typeface="Bitter"/>
                <a:sym typeface="Bitter"/>
              </a:defRPr>
            </a:lvl2pPr>
            <a:lvl3pPr lvl="2">
              <a:spcBef>
                <a:spcPts val="480"/>
              </a:spcBef>
              <a:buClr>
                <a:srgbClr val="D9D9D9"/>
              </a:buClr>
              <a:buSzPct val="100000"/>
              <a:buFont typeface="Bitter"/>
              <a:defRPr sz="2400">
                <a:solidFill>
                  <a:srgbClr val="434343"/>
                </a:solidFill>
                <a:latin typeface="Bitter"/>
                <a:ea typeface="Bitter"/>
                <a:cs typeface="Bitter"/>
                <a:sym typeface="Bitter"/>
              </a:defRPr>
            </a:lvl3pPr>
            <a:lvl4pPr lvl="3">
              <a:spcBef>
                <a:spcPts val="360"/>
              </a:spcBef>
              <a:buClr>
                <a:srgbClr val="D9D9D9"/>
              </a:buClr>
              <a:buSzPct val="100000"/>
              <a:buFont typeface="Bitter"/>
              <a:buChar char="■"/>
              <a:defRPr sz="1800">
                <a:solidFill>
                  <a:srgbClr val="434343"/>
                </a:solidFill>
                <a:latin typeface="Bitter"/>
                <a:ea typeface="Bitter"/>
                <a:cs typeface="Bitter"/>
                <a:sym typeface="Bitter"/>
              </a:defRPr>
            </a:lvl4pPr>
            <a:lvl5pPr lvl="4">
              <a:spcBef>
                <a:spcPts val="360"/>
              </a:spcBef>
              <a:buClr>
                <a:srgbClr val="434343"/>
              </a:buClr>
              <a:buSzPct val="100000"/>
              <a:buFont typeface="Bitter"/>
              <a:defRPr sz="1800">
                <a:solidFill>
                  <a:srgbClr val="434343"/>
                </a:solidFill>
                <a:latin typeface="Bitter"/>
                <a:ea typeface="Bitter"/>
                <a:cs typeface="Bitter"/>
                <a:sym typeface="Bitter"/>
              </a:defRPr>
            </a:lvl5pPr>
            <a:lvl6pPr lvl="5">
              <a:spcBef>
                <a:spcPts val="360"/>
              </a:spcBef>
              <a:buClr>
                <a:srgbClr val="434343"/>
              </a:buClr>
              <a:buSzPct val="100000"/>
              <a:buFont typeface="Bitter"/>
              <a:defRPr sz="1800">
                <a:solidFill>
                  <a:srgbClr val="434343"/>
                </a:solidFill>
                <a:latin typeface="Bitter"/>
                <a:ea typeface="Bitter"/>
                <a:cs typeface="Bitter"/>
                <a:sym typeface="Bitter"/>
              </a:defRPr>
            </a:lvl6pPr>
            <a:lvl7pPr lvl="6">
              <a:spcBef>
                <a:spcPts val="360"/>
              </a:spcBef>
              <a:buClr>
                <a:srgbClr val="434343"/>
              </a:buClr>
              <a:buSzPct val="100000"/>
              <a:buFont typeface="Bitter"/>
              <a:defRPr sz="1800">
                <a:solidFill>
                  <a:srgbClr val="434343"/>
                </a:solidFill>
                <a:latin typeface="Bitter"/>
                <a:ea typeface="Bitter"/>
                <a:cs typeface="Bitter"/>
                <a:sym typeface="Bitter"/>
              </a:defRPr>
            </a:lvl7pPr>
            <a:lvl8pPr lvl="7">
              <a:spcBef>
                <a:spcPts val="360"/>
              </a:spcBef>
              <a:buClr>
                <a:srgbClr val="434343"/>
              </a:buClr>
              <a:buSzPct val="100000"/>
              <a:buFont typeface="Bitter"/>
              <a:defRPr sz="1800">
                <a:solidFill>
                  <a:srgbClr val="434343"/>
                </a:solidFill>
                <a:latin typeface="Bitter"/>
                <a:ea typeface="Bitter"/>
                <a:cs typeface="Bitter"/>
                <a:sym typeface="Bitter"/>
              </a:defRPr>
            </a:lvl8pPr>
            <a:lvl9pPr lvl="8">
              <a:spcBef>
                <a:spcPts val="360"/>
              </a:spcBef>
              <a:buClr>
                <a:srgbClr val="434343"/>
              </a:buClr>
              <a:buSzPct val="100000"/>
              <a:buFont typeface="Bitter"/>
              <a:defRPr sz="1800">
                <a:solidFill>
                  <a:srgbClr val="434343"/>
                </a:solidFill>
                <a:latin typeface="Bitter"/>
                <a:ea typeface="Bitter"/>
                <a:cs typeface="Bitter"/>
                <a:sym typeface="Bitter"/>
              </a:defRPr>
            </a:lvl9pPr>
          </a:lstStyle>
          <a:p>
            <a:endParaRPr/>
          </a:p>
        </p:txBody>
      </p:sp>
      <p:sp>
        <p:nvSpPr>
          <p:cNvPr id="7" name="Shape 7"/>
          <p:cNvSpPr txBox="1">
            <a:spLocks noGrp="1"/>
          </p:cNvSpPr>
          <p:nvPr>
            <p:ph type="title"/>
          </p:nvPr>
        </p:nvSpPr>
        <p:spPr>
          <a:xfrm>
            <a:off x="1379650" y="530100"/>
            <a:ext cx="6725400" cy="796799"/>
          </a:xfrm>
          <a:prstGeom prst="rect">
            <a:avLst/>
          </a:prstGeom>
          <a:noFill/>
          <a:ln>
            <a:noFill/>
          </a:ln>
        </p:spPr>
        <p:txBody>
          <a:bodyPr lIns="91425" tIns="91425" rIns="91425" bIns="91425" anchor="ctr" anchorCtr="0"/>
          <a:lstStyle>
            <a:lvl1pPr lvl="0">
              <a:spcBef>
                <a:spcPts val="0"/>
              </a:spcBef>
              <a:buClr>
                <a:srgbClr val="999999"/>
              </a:buClr>
              <a:buSzPct val="100000"/>
              <a:buFont typeface="Arvo"/>
              <a:buNone/>
              <a:defRPr sz="1800">
                <a:solidFill>
                  <a:srgbClr val="999999"/>
                </a:solidFill>
                <a:latin typeface="Arvo"/>
                <a:ea typeface="Arvo"/>
                <a:cs typeface="Arvo"/>
                <a:sym typeface="Arvo"/>
              </a:defRPr>
            </a:lvl1pPr>
            <a:lvl2pPr lvl="1">
              <a:spcBef>
                <a:spcPts val="0"/>
              </a:spcBef>
              <a:buClr>
                <a:srgbClr val="999999"/>
              </a:buClr>
              <a:buSzPct val="100000"/>
              <a:buFont typeface="Arvo"/>
              <a:buNone/>
              <a:defRPr sz="1800">
                <a:solidFill>
                  <a:srgbClr val="999999"/>
                </a:solidFill>
                <a:latin typeface="Arvo"/>
                <a:ea typeface="Arvo"/>
                <a:cs typeface="Arvo"/>
                <a:sym typeface="Arvo"/>
              </a:defRPr>
            </a:lvl2pPr>
            <a:lvl3pPr lvl="2">
              <a:spcBef>
                <a:spcPts val="0"/>
              </a:spcBef>
              <a:buClr>
                <a:srgbClr val="999999"/>
              </a:buClr>
              <a:buSzPct val="100000"/>
              <a:buFont typeface="Arvo"/>
              <a:buNone/>
              <a:defRPr sz="1800">
                <a:solidFill>
                  <a:srgbClr val="999999"/>
                </a:solidFill>
                <a:latin typeface="Arvo"/>
                <a:ea typeface="Arvo"/>
                <a:cs typeface="Arvo"/>
                <a:sym typeface="Arvo"/>
              </a:defRPr>
            </a:lvl3pPr>
            <a:lvl4pPr lvl="3">
              <a:spcBef>
                <a:spcPts val="0"/>
              </a:spcBef>
              <a:buClr>
                <a:srgbClr val="999999"/>
              </a:buClr>
              <a:buSzPct val="100000"/>
              <a:buFont typeface="Arvo"/>
              <a:buNone/>
              <a:defRPr sz="1800">
                <a:solidFill>
                  <a:srgbClr val="999999"/>
                </a:solidFill>
                <a:latin typeface="Arvo"/>
                <a:ea typeface="Arvo"/>
                <a:cs typeface="Arvo"/>
                <a:sym typeface="Arvo"/>
              </a:defRPr>
            </a:lvl4pPr>
            <a:lvl5pPr lvl="4">
              <a:spcBef>
                <a:spcPts val="0"/>
              </a:spcBef>
              <a:buClr>
                <a:srgbClr val="999999"/>
              </a:buClr>
              <a:buSzPct val="100000"/>
              <a:buFont typeface="Arvo"/>
              <a:buNone/>
              <a:defRPr sz="1800">
                <a:solidFill>
                  <a:srgbClr val="999999"/>
                </a:solidFill>
                <a:latin typeface="Arvo"/>
                <a:ea typeface="Arvo"/>
                <a:cs typeface="Arvo"/>
                <a:sym typeface="Arvo"/>
              </a:defRPr>
            </a:lvl5pPr>
            <a:lvl6pPr lvl="5">
              <a:spcBef>
                <a:spcPts val="0"/>
              </a:spcBef>
              <a:buClr>
                <a:srgbClr val="999999"/>
              </a:buClr>
              <a:buSzPct val="100000"/>
              <a:buFont typeface="Arvo"/>
              <a:buNone/>
              <a:defRPr sz="1800">
                <a:solidFill>
                  <a:srgbClr val="999999"/>
                </a:solidFill>
                <a:latin typeface="Arvo"/>
                <a:ea typeface="Arvo"/>
                <a:cs typeface="Arvo"/>
                <a:sym typeface="Arvo"/>
              </a:defRPr>
            </a:lvl6pPr>
            <a:lvl7pPr lvl="6">
              <a:spcBef>
                <a:spcPts val="0"/>
              </a:spcBef>
              <a:buClr>
                <a:srgbClr val="999999"/>
              </a:buClr>
              <a:buSzPct val="100000"/>
              <a:buFont typeface="Arvo"/>
              <a:buNone/>
              <a:defRPr sz="1800">
                <a:solidFill>
                  <a:srgbClr val="999999"/>
                </a:solidFill>
                <a:latin typeface="Arvo"/>
                <a:ea typeface="Arvo"/>
                <a:cs typeface="Arvo"/>
                <a:sym typeface="Arvo"/>
              </a:defRPr>
            </a:lvl7pPr>
            <a:lvl8pPr lvl="7">
              <a:spcBef>
                <a:spcPts val="0"/>
              </a:spcBef>
              <a:buClr>
                <a:srgbClr val="999999"/>
              </a:buClr>
              <a:buSzPct val="100000"/>
              <a:buFont typeface="Arvo"/>
              <a:buNone/>
              <a:defRPr sz="1800">
                <a:solidFill>
                  <a:srgbClr val="999999"/>
                </a:solidFill>
                <a:latin typeface="Arvo"/>
                <a:ea typeface="Arvo"/>
                <a:cs typeface="Arvo"/>
                <a:sym typeface="Arvo"/>
              </a:defRPr>
            </a:lvl8pPr>
            <a:lvl9pPr lvl="8">
              <a:spcBef>
                <a:spcPts val="0"/>
              </a:spcBef>
              <a:buClr>
                <a:srgbClr val="999999"/>
              </a:buClr>
              <a:buSzPct val="100000"/>
              <a:buFont typeface="Arvo"/>
              <a:buNone/>
              <a:defRPr sz="1800">
                <a:solidFill>
                  <a:srgbClr val="999999"/>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11185" y="2001611"/>
            <a:ext cx="4710546" cy="2118650"/>
          </a:xfrm>
          <a:prstGeom prst="rect">
            <a:avLst/>
          </a:prstGeom>
        </p:spPr>
        <p:txBody>
          <a:bodyPr lIns="91425" tIns="91425" rIns="91425" bIns="91425" anchor="ctr" anchorCtr="0">
            <a:noAutofit/>
          </a:bodyPr>
          <a:lstStyle/>
          <a:p>
            <a:pPr lvl="0">
              <a:spcBef>
                <a:spcPts val="4200"/>
              </a:spcBef>
              <a:spcAft>
                <a:spcPts val="4200"/>
              </a:spcAft>
              <a:buNone/>
            </a:pPr>
            <a:r>
              <a:rPr lang="en-US" sz="2400" dirty="0" smtClean="0"/>
              <a:t>New Recruiter Training</a:t>
            </a:r>
            <a:r>
              <a:rPr lang="en" sz="2400" dirty="0" smtClean="0"/>
              <a:t>: </a:t>
            </a:r>
            <a:r>
              <a:rPr lang="en" sz="2400" dirty="0" smtClean="0"/>
              <a:t/>
            </a:r>
            <a:br>
              <a:rPr lang="en" sz="2400" dirty="0" smtClean="0"/>
            </a:br>
            <a:r>
              <a:rPr lang="en" sz="2000" i="1" dirty="0" smtClean="0"/>
              <a:t>Eligibility Guidelines</a:t>
            </a:r>
            <a:r>
              <a:rPr lang="en" sz="3200" dirty="0" smtClean="0"/>
              <a:t/>
            </a:r>
            <a:br>
              <a:rPr lang="en" sz="3200" dirty="0" smtClean="0"/>
            </a:br>
            <a:r>
              <a:rPr lang="en" sz="1200" dirty="0" smtClean="0"/>
              <a:t/>
            </a:r>
            <a:br>
              <a:rPr lang="en" sz="1200" dirty="0" smtClean="0"/>
            </a:br>
            <a:r>
              <a:rPr lang="en" sz="1050" b="1" dirty="0" smtClean="0"/>
              <a:t/>
            </a:r>
            <a:br>
              <a:rPr lang="en" sz="1050" b="1" dirty="0" smtClean="0"/>
            </a:br>
            <a:r>
              <a:rPr lang="en" sz="1050" b="1" dirty="0" smtClean="0"/>
              <a:t>NYS Migrant Education- Identification and </a:t>
            </a:r>
            <a:r>
              <a:rPr lang="en" sz="1050" b="1" dirty="0" smtClean="0"/>
              <a:t>Recruitment</a:t>
            </a:r>
            <a:br>
              <a:rPr lang="en" sz="1050" b="1" dirty="0" smtClean="0"/>
            </a:br>
            <a:r>
              <a:rPr lang="en" sz="1200" dirty="0" smtClean="0"/>
              <a:t/>
            </a:r>
            <a:br>
              <a:rPr lang="en" sz="1200" dirty="0" smtClean="0"/>
            </a:br>
            <a:endParaRPr lang="en"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9531" y="1123785"/>
            <a:ext cx="833854" cy="833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4125" t="17024" r="4173" b="13590"/>
          <a:stretch/>
        </p:blipFill>
        <p:spPr>
          <a:xfrm>
            <a:off x="1368829" y="133002"/>
            <a:ext cx="6406342" cy="4802893"/>
          </a:xfrm>
          <a:prstGeom prst="rect">
            <a:avLst/>
          </a:prstGeom>
        </p:spPr>
      </p:pic>
    </p:spTree>
    <p:extLst>
      <p:ext uri="{BB962C8B-B14F-4D97-AF65-F5344CB8AC3E}">
        <p14:creationId xmlns:p14="http://schemas.microsoft.com/office/powerpoint/2010/main" val="285456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792478" y="2791062"/>
            <a:ext cx="7581207" cy="1159799"/>
          </a:xfrm>
          <a:prstGeom prst="rect">
            <a:avLst/>
          </a:prstGeom>
        </p:spPr>
        <p:txBody>
          <a:bodyPr lIns="91425" tIns="91425" rIns="91425" bIns="91425" anchor="ctr" anchorCtr="0">
            <a:noAutofit/>
          </a:bodyPr>
          <a:lstStyle/>
          <a:p>
            <a:pPr lvl="0" algn="ctr" rtl="0">
              <a:spcBef>
                <a:spcPts val="0"/>
              </a:spcBef>
              <a:buNone/>
            </a:pPr>
            <a:r>
              <a:rPr lang="en" sz="4400" dirty="0" smtClean="0"/>
              <a:t>Basic Eligibility Scenario</a:t>
            </a:r>
            <a:endParaRPr lang="en"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104" y="532014"/>
            <a:ext cx="2399954" cy="2399954"/>
          </a:xfrm>
          <a:prstGeom prst="rect">
            <a:avLst/>
          </a:prstGeom>
        </p:spPr>
      </p:pic>
    </p:spTree>
    <p:extLst>
      <p:ext uri="{BB962C8B-B14F-4D97-AF65-F5344CB8AC3E}">
        <p14:creationId xmlns:p14="http://schemas.microsoft.com/office/powerpoint/2010/main" val="77882664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Eligibility Scenario</a:t>
            </a:r>
            <a:endParaRPr lang="en" sz="2300" b="1" dirty="0"/>
          </a:p>
        </p:txBody>
      </p:sp>
      <p:sp>
        <p:nvSpPr>
          <p:cNvPr id="126" name="Shape 126"/>
          <p:cNvSpPr txBox="1">
            <a:spLocks noGrp="1"/>
          </p:cNvSpPr>
          <p:nvPr>
            <p:ph type="body" idx="1"/>
          </p:nvPr>
        </p:nvSpPr>
        <p:spPr>
          <a:xfrm>
            <a:off x="658686" y="1615074"/>
            <a:ext cx="4325357" cy="2804400"/>
          </a:xfrm>
          <a:prstGeom prst="rect">
            <a:avLst/>
          </a:prstGeom>
        </p:spPr>
        <p:txBody>
          <a:bodyPr lIns="91425" tIns="91425" rIns="91425" bIns="91425" anchor="t" anchorCtr="0">
            <a:noAutofit/>
          </a:bodyPr>
          <a:lstStyle/>
          <a:p>
            <a:pPr algn="ctr">
              <a:buNone/>
            </a:pPr>
            <a:r>
              <a:rPr lang="en-US" sz="2400" dirty="0">
                <a:solidFill>
                  <a:srgbClr val="1E477C"/>
                </a:solidFill>
                <a:latin typeface="Calibri" charset="0"/>
              </a:rPr>
              <a:t>On July 1, 2017, Elvira moves with her two children, ages 4 and 7, from Houston, TX to Albion, NY to work at a Benton Farms. </a:t>
            </a:r>
            <a:r>
              <a:rPr lang="en-US" sz="2400" dirty="0" smtClean="0">
                <a:solidFill>
                  <a:srgbClr val="1E477C"/>
                </a:solidFill>
                <a:latin typeface="Calibri" charset="0"/>
              </a:rPr>
              <a:t>One week after the move Elvira </a:t>
            </a:r>
            <a:r>
              <a:rPr lang="en-US" sz="2400" dirty="0">
                <a:solidFill>
                  <a:srgbClr val="1E477C"/>
                </a:solidFill>
                <a:latin typeface="Calibri" charset="0"/>
              </a:rPr>
              <a:t>begins work cutting tomatoes.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omato pi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389" y="1722148"/>
            <a:ext cx="3195262" cy="214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965128"/>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Factor 1: Migratory Agricultural Worker</a:t>
            </a:r>
            <a:endParaRPr lang="en" sz="2300" b="1" dirty="0"/>
          </a:p>
        </p:txBody>
      </p:sp>
      <p:sp>
        <p:nvSpPr>
          <p:cNvPr id="126" name="Shape 126"/>
          <p:cNvSpPr txBox="1">
            <a:spLocks noGrp="1"/>
          </p:cNvSpPr>
          <p:nvPr>
            <p:ph type="body" idx="1"/>
          </p:nvPr>
        </p:nvSpPr>
        <p:spPr>
          <a:xfrm>
            <a:off x="789740" y="1326899"/>
            <a:ext cx="7320681" cy="2804400"/>
          </a:xfrm>
          <a:prstGeom prst="rect">
            <a:avLst/>
          </a:prstGeom>
        </p:spPr>
        <p:txBody>
          <a:bodyPr lIns="91425" tIns="91425" rIns="91425" bIns="91425" anchor="t" anchorCtr="0">
            <a:noAutofit/>
          </a:bodyPr>
          <a:lstStyle/>
          <a:p>
            <a:pPr algn="ctr">
              <a:buNone/>
            </a:pPr>
            <a:r>
              <a:rPr lang="en-US" sz="2800" dirty="0" smtClean="0">
                <a:solidFill>
                  <a:srgbClr val="1E477C"/>
                </a:solidFill>
                <a:latin typeface="Calibri" charset="0"/>
              </a:rPr>
              <a:t>Elvira is a </a:t>
            </a:r>
            <a:r>
              <a:rPr lang="en-US" sz="2800" b="1" dirty="0" smtClean="0">
                <a:solidFill>
                  <a:srgbClr val="1E477C"/>
                </a:solidFill>
                <a:latin typeface="Calibri" charset="0"/>
              </a:rPr>
              <a:t>Migratory Agricultural Worker </a:t>
            </a:r>
            <a:r>
              <a:rPr lang="en-US" sz="2800" dirty="0" smtClean="0">
                <a:solidFill>
                  <a:srgbClr val="1E477C"/>
                </a:solidFill>
                <a:latin typeface="Calibri" charset="0"/>
              </a:rPr>
              <a:t>because she made a move across school district lines for reasons of economic necessity, and engaged in qualifying work (cutting tomatoes) soon after the move (within 60 days). This moved happened in the past 36 months (July 1, 2017).</a:t>
            </a:r>
            <a:endParaRPr lang="en-US" sz="2800" dirty="0">
              <a:solidFill>
                <a:srgbClr val="1E477C"/>
              </a:solidFill>
              <a:latin typeface="Calibri"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9486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Factor 2: Qualifying Move</a:t>
            </a:r>
            <a:endParaRPr lang="en" sz="2300" b="1" dirty="0"/>
          </a:p>
        </p:txBody>
      </p:sp>
      <p:sp>
        <p:nvSpPr>
          <p:cNvPr id="126" name="Shape 126"/>
          <p:cNvSpPr txBox="1">
            <a:spLocks noGrp="1"/>
          </p:cNvSpPr>
          <p:nvPr>
            <p:ph type="body" idx="1"/>
          </p:nvPr>
        </p:nvSpPr>
        <p:spPr>
          <a:xfrm>
            <a:off x="806366" y="1415568"/>
            <a:ext cx="7320681" cy="2804400"/>
          </a:xfrm>
          <a:prstGeom prst="rect">
            <a:avLst/>
          </a:prstGeom>
        </p:spPr>
        <p:txBody>
          <a:bodyPr lIns="91425" tIns="91425" rIns="91425" bIns="91425" anchor="t" anchorCtr="0">
            <a:noAutofit/>
          </a:bodyPr>
          <a:lstStyle/>
          <a:p>
            <a:pPr algn="ctr">
              <a:buNone/>
            </a:pPr>
            <a:r>
              <a:rPr lang="en-US" sz="2800" dirty="0" smtClean="0">
                <a:solidFill>
                  <a:srgbClr val="1E477C"/>
                </a:solidFill>
                <a:latin typeface="Calibri" charset="0"/>
              </a:rPr>
              <a:t>The children made a </a:t>
            </a:r>
            <a:r>
              <a:rPr lang="en-US" sz="2800" b="1" dirty="0" smtClean="0">
                <a:solidFill>
                  <a:srgbClr val="1E477C"/>
                </a:solidFill>
                <a:latin typeface="Calibri" charset="0"/>
              </a:rPr>
              <a:t>Qualifying </a:t>
            </a:r>
            <a:r>
              <a:rPr lang="en-US" sz="2800" b="1" dirty="0">
                <a:solidFill>
                  <a:srgbClr val="1E477C"/>
                </a:solidFill>
                <a:latin typeface="Calibri" charset="0"/>
              </a:rPr>
              <a:t>M</a:t>
            </a:r>
            <a:r>
              <a:rPr lang="en-US" sz="2800" b="1" dirty="0" smtClean="0">
                <a:solidFill>
                  <a:srgbClr val="1E477C"/>
                </a:solidFill>
                <a:latin typeface="Calibri" charset="0"/>
              </a:rPr>
              <a:t>ove </a:t>
            </a:r>
            <a:r>
              <a:rPr lang="en-US" sz="2800" dirty="0" smtClean="0">
                <a:solidFill>
                  <a:srgbClr val="1E477C"/>
                </a:solidFill>
                <a:latin typeface="Calibri" charset="0"/>
              </a:rPr>
              <a:t>because they made a move across school district lines for reasons of economic necessity within the past 36 months (July 1, 2017). </a:t>
            </a:r>
            <a:endParaRPr lang="en-US" sz="2800" dirty="0">
              <a:solidFill>
                <a:srgbClr val="1E477C"/>
              </a:solidFill>
              <a:latin typeface="Calibri"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84449"/>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Factor 3: Child</a:t>
            </a:r>
            <a:endParaRPr lang="en" sz="2300" b="1" dirty="0"/>
          </a:p>
        </p:txBody>
      </p:sp>
      <p:sp>
        <p:nvSpPr>
          <p:cNvPr id="126" name="Shape 126"/>
          <p:cNvSpPr txBox="1">
            <a:spLocks noGrp="1"/>
          </p:cNvSpPr>
          <p:nvPr>
            <p:ph type="body" idx="1"/>
          </p:nvPr>
        </p:nvSpPr>
        <p:spPr>
          <a:xfrm>
            <a:off x="806366" y="1415568"/>
            <a:ext cx="7320681" cy="2804400"/>
          </a:xfrm>
          <a:prstGeom prst="rect">
            <a:avLst/>
          </a:prstGeom>
        </p:spPr>
        <p:txBody>
          <a:bodyPr lIns="91425" tIns="91425" rIns="91425" bIns="91425" anchor="t" anchorCtr="0">
            <a:noAutofit/>
          </a:bodyPr>
          <a:lstStyle/>
          <a:p>
            <a:pPr algn="ctr">
              <a:buNone/>
            </a:pPr>
            <a:r>
              <a:rPr lang="en-US" sz="2800" dirty="0" smtClean="0">
                <a:solidFill>
                  <a:srgbClr val="1E477C"/>
                </a:solidFill>
                <a:latin typeface="Calibri" charset="0"/>
              </a:rPr>
              <a:t>Elvira’s children qualify under the MEP definition of </a:t>
            </a:r>
            <a:r>
              <a:rPr lang="en-US" sz="2800" b="1" dirty="0" smtClean="0">
                <a:solidFill>
                  <a:srgbClr val="1E477C"/>
                </a:solidFill>
                <a:latin typeface="Calibri" charset="0"/>
              </a:rPr>
              <a:t>Children</a:t>
            </a:r>
            <a:r>
              <a:rPr lang="en-US" sz="2800" dirty="0" smtClean="0">
                <a:solidFill>
                  <a:srgbClr val="1E477C"/>
                </a:solidFill>
                <a:latin typeface="Calibri" charset="0"/>
              </a:rPr>
              <a:t> because they are under 22 years of age (4 and 7) and are eligible for a free public education. </a:t>
            </a:r>
            <a:endParaRPr lang="en-US" sz="2800" dirty="0">
              <a:solidFill>
                <a:srgbClr val="1E477C"/>
              </a:solidFill>
              <a:latin typeface="Calibri"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89906"/>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Factor 4: Child/Worker Move</a:t>
            </a:r>
            <a:endParaRPr lang="en" sz="2300" b="1" dirty="0"/>
          </a:p>
        </p:txBody>
      </p:sp>
      <p:sp>
        <p:nvSpPr>
          <p:cNvPr id="126" name="Shape 126"/>
          <p:cNvSpPr txBox="1">
            <a:spLocks noGrp="1"/>
          </p:cNvSpPr>
          <p:nvPr>
            <p:ph type="body" idx="1"/>
          </p:nvPr>
        </p:nvSpPr>
        <p:spPr>
          <a:xfrm>
            <a:off x="806366" y="1404484"/>
            <a:ext cx="7320681" cy="2804400"/>
          </a:xfrm>
          <a:prstGeom prst="rect">
            <a:avLst/>
          </a:prstGeom>
        </p:spPr>
        <p:txBody>
          <a:bodyPr lIns="91425" tIns="91425" rIns="91425" bIns="91425" anchor="t" anchorCtr="0">
            <a:noAutofit/>
          </a:bodyPr>
          <a:lstStyle/>
          <a:p>
            <a:pPr algn="ctr">
              <a:buNone/>
            </a:pPr>
            <a:r>
              <a:rPr lang="en-US" sz="2800" dirty="0" smtClean="0">
                <a:solidFill>
                  <a:srgbClr val="1E477C"/>
                </a:solidFill>
                <a:latin typeface="Calibri" charset="0"/>
              </a:rPr>
              <a:t>Elvira and her children made the move on the same date (July 1, 2017). Therefore, the children moved </a:t>
            </a:r>
            <a:r>
              <a:rPr lang="en-US" sz="2800" b="1" dirty="0" smtClean="0">
                <a:solidFill>
                  <a:srgbClr val="1E477C"/>
                </a:solidFill>
                <a:latin typeface="Calibri" charset="0"/>
              </a:rPr>
              <a:t>with</a:t>
            </a:r>
            <a:r>
              <a:rPr lang="en-US" sz="2800" dirty="0" smtClean="0">
                <a:solidFill>
                  <a:srgbClr val="1E477C"/>
                </a:solidFill>
                <a:latin typeface="Calibri" charset="0"/>
              </a:rPr>
              <a:t> a Migratory Agricultural Worker. </a:t>
            </a:r>
          </a:p>
          <a:p>
            <a:pPr algn="ctr">
              <a:buNone/>
            </a:pPr>
            <a:endParaRPr lang="en-US" sz="2800" dirty="0">
              <a:solidFill>
                <a:srgbClr val="1E477C"/>
              </a:solidFill>
              <a:latin typeface="Calibri" charset="0"/>
            </a:endParaRPr>
          </a:p>
          <a:p>
            <a:pPr algn="ctr">
              <a:buNone/>
            </a:pPr>
            <a:r>
              <a:rPr lang="en-US" sz="2800" dirty="0" smtClean="0">
                <a:solidFill>
                  <a:srgbClr val="1E477C"/>
                </a:solidFill>
                <a:latin typeface="Calibri" charset="0"/>
              </a:rPr>
              <a:t>Both Elvira’s children qualify for MEP services; you can complete the Certificate of Eligibility (COE)!</a:t>
            </a:r>
            <a:endParaRPr lang="en-US" sz="2800" dirty="0">
              <a:solidFill>
                <a:srgbClr val="1E477C"/>
              </a:solidFill>
              <a:latin typeface="Calibri"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9453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792478" y="2791062"/>
            <a:ext cx="7581207" cy="1159799"/>
          </a:xfrm>
          <a:prstGeom prst="rect">
            <a:avLst/>
          </a:prstGeom>
        </p:spPr>
        <p:txBody>
          <a:bodyPr lIns="91425" tIns="91425" rIns="91425" bIns="91425" anchor="ctr" anchorCtr="0">
            <a:noAutofit/>
          </a:bodyPr>
          <a:lstStyle/>
          <a:p>
            <a:pPr lvl="0" algn="ctr" rtl="0">
              <a:spcBef>
                <a:spcPts val="0"/>
              </a:spcBef>
              <a:buNone/>
            </a:pPr>
            <a:r>
              <a:rPr lang="en" sz="4400" dirty="0" smtClean="0"/>
              <a:t>Timeline Scenario</a:t>
            </a:r>
            <a:endParaRPr lang="en"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104" y="532014"/>
            <a:ext cx="2399954" cy="2399954"/>
          </a:xfrm>
          <a:prstGeom prst="rect">
            <a:avLst/>
          </a:prstGeom>
        </p:spPr>
      </p:pic>
    </p:spTree>
    <p:extLst>
      <p:ext uri="{BB962C8B-B14F-4D97-AF65-F5344CB8AC3E}">
        <p14:creationId xmlns:p14="http://schemas.microsoft.com/office/powerpoint/2010/main" val="2852553328"/>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Step 1: Migratory Agricultural Worker Move</a:t>
            </a:r>
            <a:endParaRPr lang="en" sz="2300" b="1" dirty="0"/>
          </a:p>
        </p:txBody>
      </p:sp>
      <p:sp>
        <p:nvSpPr>
          <p:cNvPr id="126" name="Shape 126"/>
          <p:cNvSpPr txBox="1">
            <a:spLocks noGrp="1"/>
          </p:cNvSpPr>
          <p:nvPr>
            <p:ph type="body" idx="1"/>
          </p:nvPr>
        </p:nvSpPr>
        <p:spPr>
          <a:xfrm>
            <a:off x="739864" y="1465445"/>
            <a:ext cx="7320681" cy="2804400"/>
          </a:xfrm>
          <a:prstGeom prst="rect">
            <a:avLst/>
          </a:prstGeom>
        </p:spPr>
        <p:txBody>
          <a:bodyPr lIns="91425" tIns="91425" rIns="91425" bIns="91425" anchor="t" anchorCtr="0">
            <a:noAutofit/>
          </a:bodyPr>
          <a:lstStyle/>
          <a:p>
            <a:pPr marL="457063" lvl="1" indent="0" algn="ctr">
              <a:buNone/>
            </a:pPr>
            <a:r>
              <a:rPr lang="en-US" sz="2400" dirty="0">
                <a:latin typeface="Calibri" panose="020F0502020204030204" pitchFamily="34" charset="0"/>
                <a:cs typeface="Calibri" panose="020F0502020204030204" pitchFamily="34" charset="0"/>
              </a:rPr>
              <a:t>On July 1, 2017, Carlos moves from Albany, NY to Syracuse, NY on his own and engages in work soon after the move planting trees at a nursery. On this date, Carlos becomes a </a:t>
            </a:r>
            <a:r>
              <a:rPr lang="en-US" sz="2400" b="1" dirty="0">
                <a:latin typeface="Calibri" panose="020F0502020204030204" pitchFamily="34" charset="0"/>
                <a:cs typeface="Calibri" panose="020F0502020204030204" pitchFamily="34" charset="0"/>
              </a:rPr>
              <a:t>Migratory Agricultural Worker</a:t>
            </a:r>
            <a:r>
              <a:rPr lang="en-US" sz="2400" dirty="0">
                <a:latin typeface="Calibri" panose="020F0502020204030204" pitchFamily="34" charset="0"/>
                <a:cs typeface="Calibri" panose="020F0502020204030204" pitchFamily="34" charset="0"/>
              </a:rPr>
              <a:t>, and will be considered a Migratory Agricultural Worker for 36 months (until July 1, 2020).</a:t>
            </a:r>
            <a:endParaRPr lang="en-US" sz="2400" dirty="0">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86401"/>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blip>
          <a:srcRect l="24528" t="25472" r="24528" b="44811"/>
          <a:stretch/>
        </p:blipFill>
        <p:spPr>
          <a:xfrm>
            <a:off x="975359" y="620007"/>
            <a:ext cx="6970053" cy="2710576"/>
          </a:xfrm>
          <a:prstGeom prst="rect">
            <a:avLst/>
          </a:prstGeom>
        </p:spPr>
      </p:pic>
      <p:sp>
        <p:nvSpPr>
          <p:cNvPr id="3" name="Content Placeholder 2"/>
          <p:cNvSpPr txBox="1">
            <a:spLocks/>
          </p:cNvSpPr>
          <p:nvPr/>
        </p:nvSpPr>
        <p:spPr>
          <a:xfrm>
            <a:off x="1036319" y="3466587"/>
            <a:ext cx="7924799" cy="1143000"/>
          </a:xfrm>
          <a:prstGeom prst="rect">
            <a:avLst/>
          </a:prstGeom>
        </p:spPr>
        <p:txBody>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lvl="0" indent="0">
              <a:spcAft>
                <a:spcPts val="600"/>
              </a:spcAft>
              <a:buNone/>
            </a:pPr>
            <a:r>
              <a:rPr lang="en-US" dirty="0">
                <a:latin typeface="Calibri" panose="020F0502020204030204" pitchFamily="34" charset="0"/>
                <a:cs typeface="Calibri" panose="020F0502020204030204" pitchFamily="34" charset="0"/>
              </a:rPr>
              <a:t>July 1, 2017 - Carlos becomes a Migratory Agricultural Worker</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0" lvl="0" indent="0">
              <a:buNone/>
            </a:pPr>
            <a:r>
              <a:rPr lang="en-US" dirty="0">
                <a:latin typeface="Calibri" panose="020F0502020204030204" pitchFamily="34" charset="0"/>
                <a:cs typeface="Calibri" panose="020F0502020204030204" pitchFamily="34" charset="0"/>
              </a:rPr>
              <a:t>July 1, 2020- Carlos’s Migratory Agricultural Worker eligibility expires.</a:t>
            </a:r>
          </a:p>
          <a:p>
            <a:pPr marL="0" indent="0">
              <a:buFont typeface="Arial" panose="020B0604020202020204" pitchFamily="34" charset="0"/>
              <a:buNone/>
            </a:pPr>
            <a:endParaRPr lang="en-US" dirty="0"/>
          </a:p>
        </p:txBody>
      </p:sp>
      <p:sp>
        <p:nvSpPr>
          <p:cNvPr id="4" name="5-Point Star 3"/>
          <p:cNvSpPr/>
          <p:nvPr/>
        </p:nvSpPr>
        <p:spPr>
          <a:xfrm>
            <a:off x="607059" y="3516284"/>
            <a:ext cx="368300" cy="2889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4"/>
          <p:cNvSpPr/>
          <p:nvPr/>
        </p:nvSpPr>
        <p:spPr>
          <a:xfrm>
            <a:off x="651509" y="3990910"/>
            <a:ext cx="279400" cy="298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08397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792478" y="2791062"/>
            <a:ext cx="7581207" cy="1159799"/>
          </a:xfrm>
          <a:prstGeom prst="rect">
            <a:avLst/>
          </a:prstGeom>
        </p:spPr>
        <p:txBody>
          <a:bodyPr lIns="91425" tIns="91425" rIns="91425" bIns="91425" anchor="ctr" anchorCtr="0">
            <a:noAutofit/>
          </a:bodyPr>
          <a:lstStyle/>
          <a:p>
            <a:pPr lvl="0" algn="ctr" rtl="0">
              <a:spcBef>
                <a:spcPts val="0"/>
              </a:spcBef>
              <a:buNone/>
            </a:pPr>
            <a:r>
              <a:rPr lang="en" sz="4400" dirty="0" smtClean="0"/>
              <a:t>Important Definitions</a:t>
            </a:r>
            <a:endParaRPr lang="en"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104" y="532014"/>
            <a:ext cx="2399954" cy="2399954"/>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Step 2: Qualifying Move</a:t>
            </a:r>
            <a:endParaRPr lang="en" sz="2300" b="1" dirty="0"/>
          </a:p>
        </p:txBody>
      </p:sp>
      <p:sp>
        <p:nvSpPr>
          <p:cNvPr id="126" name="Shape 126"/>
          <p:cNvSpPr txBox="1">
            <a:spLocks noGrp="1"/>
          </p:cNvSpPr>
          <p:nvPr>
            <p:ph type="body" idx="1"/>
          </p:nvPr>
        </p:nvSpPr>
        <p:spPr>
          <a:xfrm>
            <a:off x="911660" y="1437736"/>
            <a:ext cx="7320681" cy="2804400"/>
          </a:xfrm>
          <a:prstGeom prst="rect">
            <a:avLst/>
          </a:prstGeom>
        </p:spPr>
        <p:txBody>
          <a:bodyPr lIns="91425" tIns="91425" rIns="91425" bIns="91425" anchor="t" anchorCtr="0">
            <a:noAutofit/>
          </a:bodyPr>
          <a:lstStyle/>
          <a:p>
            <a:pPr marL="0" indent="0" algn="ctr">
              <a:buNone/>
            </a:pPr>
            <a:r>
              <a:rPr lang="en-US" sz="2200" dirty="0">
                <a:latin typeface="Calibri" panose="020F0502020204030204" pitchFamily="34" charset="0"/>
                <a:cs typeface="Calibri" panose="020F0502020204030204" pitchFamily="34" charset="0"/>
              </a:rPr>
              <a:t>A few months later, Carlos returns to his family in Albany, NY. On March 15, 2018, Carlos, his wife, and 2 young children move from Albany, NY to Plattsburgh, NY, where Carlos finds a job working in a restaurant. The family has made a </a:t>
            </a:r>
            <a:r>
              <a:rPr lang="en-US" sz="2200" b="1" dirty="0">
                <a:latin typeface="Calibri" panose="020F0502020204030204" pitchFamily="34" charset="0"/>
                <a:cs typeface="Calibri" panose="020F0502020204030204" pitchFamily="34" charset="0"/>
              </a:rPr>
              <a:t>Qualifying Move </a:t>
            </a:r>
            <a:r>
              <a:rPr lang="en-US" sz="2200" dirty="0">
                <a:latin typeface="Calibri" panose="020F0502020204030204" pitchFamily="34" charset="0"/>
                <a:cs typeface="Calibri" panose="020F0502020204030204" pitchFamily="34" charset="0"/>
              </a:rPr>
              <a:t>(a move due to economic necessity from one school district to another) </a:t>
            </a:r>
            <a:r>
              <a:rPr lang="en-US" sz="2200" b="1" u="sng" dirty="0">
                <a:latin typeface="Calibri" panose="020F0502020204030204" pitchFamily="34" charset="0"/>
                <a:cs typeface="Calibri" panose="020F0502020204030204" pitchFamily="34" charset="0"/>
              </a:rPr>
              <a:t>with</a:t>
            </a:r>
            <a:r>
              <a:rPr lang="en-US" sz="2200" dirty="0">
                <a:latin typeface="Calibri" panose="020F0502020204030204" pitchFamily="34" charset="0"/>
                <a:cs typeface="Calibri" panose="020F0502020204030204" pitchFamily="34" charset="0"/>
              </a:rPr>
              <a:t> a Migratory Agricultural Worker. The children qualify for MEP services, and will have eligibility for 36 months from the date of the move (until March 15, 2021).</a:t>
            </a:r>
            <a:endParaRPr lang="en-US" sz="2200" dirty="0">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37560"/>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blip>
          <a:srcRect l="24528" t="25472" r="24528" b="44811"/>
          <a:stretch/>
        </p:blipFill>
        <p:spPr>
          <a:xfrm>
            <a:off x="975359" y="620007"/>
            <a:ext cx="6970053" cy="2710576"/>
          </a:xfrm>
          <a:prstGeom prst="rect">
            <a:avLst/>
          </a:prstGeom>
        </p:spPr>
      </p:pic>
      <p:sp>
        <p:nvSpPr>
          <p:cNvPr id="6" name="Content Placeholder 2"/>
          <p:cNvSpPr txBox="1">
            <a:spLocks/>
          </p:cNvSpPr>
          <p:nvPr/>
        </p:nvSpPr>
        <p:spPr>
          <a:xfrm>
            <a:off x="975359" y="3330583"/>
            <a:ext cx="7924799" cy="1143000"/>
          </a:xfrm>
          <a:prstGeom prst="rect">
            <a:avLst/>
          </a:prstGeom>
        </p:spPr>
        <p:txBody>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March 15, 2018- The two children qualify for the MEP. This date is the </a:t>
            </a:r>
            <a:r>
              <a:rPr lang="en-US" u="sng" dirty="0">
                <a:latin typeface="Calibri" panose="020F0502020204030204" pitchFamily="34" charset="0"/>
                <a:cs typeface="Calibri" panose="020F0502020204030204" pitchFamily="34" charset="0"/>
              </a:rPr>
              <a:t>Qualifying Arrival Date</a:t>
            </a:r>
            <a:r>
              <a:rPr lang="en-US" dirty="0">
                <a:latin typeface="Calibri" panose="020F0502020204030204" pitchFamily="34" charset="0"/>
                <a:cs typeface="Calibri" panose="020F0502020204030204" pitchFamily="34" charset="0"/>
              </a:rPr>
              <a:t>, or QAD (the date the worker and </a:t>
            </a:r>
            <a:r>
              <a:rPr lang="en-US" dirty="0" smtClean="0">
                <a:latin typeface="Calibri" panose="020F0502020204030204" pitchFamily="34" charset="0"/>
                <a:cs typeface="Calibri" panose="020F0502020204030204" pitchFamily="34" charset="0"/>
              </a:rPr>
              <a:t>children </a:t>
            </a:r>
            <a:r>
              <a:rPr lang="en-US" dirty="0">
                <a:latin typeface="Calibri" panose="020F0502020204030204" pitchFamily="34" charset="0"/>
                <a:cs typeface="Calibri" panose="020F0502020204030204" pitchFamily="34" charset="0"/>
              </a:rPr>
              <a:t>both complete the qualifying move).</a:t>
            </a:r>
          </a:p>
          <a:p>
            <a:pPr marL="0" indent="0">
              <a:buFont typeface="Arial" panose="020B0604020202020204" pitchFamily="34" charset="0"/>
              <a:buNone/>
            </a:pPr>
            <a:endParaRPr lang="en-US" dirty="0"/>
          </a:p>
        </p:txBody>
      </p:sp>
      <p:sp>
        <p:nvSpPr>
          <p:cNvPr id="7" name="5-Point Star 6"/>
          <p:cNvSpPr/>
          <p:nvPr/>
        </p:nvSpPr>
        <p:spPr>
          <a:xfrm>
            <a:off x="607059" y="3377738"/>
            <a:ext cx="368300" cy="288925"/>
          </a:xfrm>
          <a:prstGeom prst="star5">
            <a:avLst/>
          </a:prstGeom>
          <a:solidFill>
            <a:srgbClr val="E88440"/>
          </a:solidFill>
          <a:ln>
            <a:solidFill>
              <a:srgbClr val="B54D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5666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Step 3: Additional Qualifying Move(s)</a:t>
            </a:r>
            <a:endParaRPr lang="en" sz="2300" b="1" dirty="0"/>
          </a:p>
        </p:txBody>
      </p:sp>
      <p:sp>
        <p:nvSpPr>
          <p:cNvPr id="126" name="Shape 126"/>
          <p:cNvSpPr txBox="1">
            <a:spLocks noGrp="1"/>
          </p:cNvSpPr>
          <p:nvPr>
            <p:ph type="body" idx="1"/>
          </p:nvPr>
        </p:nvSpPr>
        <p:spPr>
          <a:xfrm>
            <a:off x="911660" y="1437736"/>
            <a:ext cx="7320681" cy="2804400"/>
          </a:xfrm>
          <a:prstGeom prst="rect">
            <a:avLst/>
          </a:prstGeom>
        </p:spPr>
        <p:txBody>
          <a:bodyPr lIns="91425" tIns="91425" rIns="91425" bIns="91425" anchor="t" anchorCtr="0">
            <a:noAutofit/>
          </a:bodyPr>
          <a:lstStyle/>
          <a:p>
            <a:pPr marL="0" indent="0" algn="ctr">
              <a:buNone/>
            </a:pPr>
            <a:r>
              <a:rPr lang="en-US" dirty="0">
                <a:latin typeface="Calibri" panose="020F0502020204030204" pitchFamily="34" charset="0"/>
                <a:cs typeface="Calibri" panose="020F0502020204030204" pitchFamily="34" charset="0"/>
              </a:rPr>
              <a:t>Carlos and his family live in Plattsburgh for over a year, until he loses his job when the restaurant he works at closes. The family moves from Plattsburgh, NY to Watertown, NY on May 2, 2020, where Carlos and his wife are both able to find work at the local hospital. The family has made another </a:t>
            </a:r>
            <a:r>
              <a:rPr lang="en-US" b="1" dirty="0">
                <a:latin typeface="Calibri" panose="020F0502020204030204" pitchFamily="34" charset="0"/>
                <a:cs typeface="Calibri" panose="020F0502020204030204" pitchFamily="34" charset="0"/>
              </a:rPr>
              <a:t>Qualifying Move </a:t>
            </a:r>
            <a:r>
              <a:rPr lang="en-US" dirty="0">
                <a:latin typeface="Calibri" panose="020F0502020204030204" pitchFamily="34" charset="0"/>
                <a:cs typeface="Calibri" panose="020F0502020204030204" pitchFamily="34" charset="0"/>
              </a:rPr>
              <a:t>(a move due to economic necessity from one school district to another) with a Migratory Agricultural Worker. The children re-qualify for MEP services, and will have eligibility for 36 months from the date of the move (until May 2, 2023).</a:t>
            </a:r>
            <a:endParaRPr lang="en-US" dirty="0">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57022"/>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blip>
          <a:srcRect l="24528" t="25472" r="24528" b="44811"/>
          <a:stretch/>
        </p:blipFill>
        <p:spPr>
          <a:xfrm>
            <a:off x="975359" y="620007"/>
            <a:ext cx="6970053" cy="2710576"/>
          </a:xfrm>
          <a:prstGeom prst="rect">
            <a:avLst/>
          </a:prstGeom>
        </p:spPr>
      </p:pic>
      <p:sp>
        <p:nvSpPr>
          <p:cNvPr id="5" name="Content Placeholder 2"/>
          <p:cNvSpPr txBox="1">
            <a:spLocks/>
          </p:cNvSpPr>
          <p:nvPr/>
        </p:nvSpPr>
        <p:spPr>
          <a:xfrm>
            <a:off x="975359" y="3391543"/>
            <a:ext cx="8207434" cy="1143000"/>
          </a:xfrm>
          <a:prstGeom prst="rect">
            <a:avLst/>
          </a:prstGeom>
        </p:spPr>
        <p:txBody>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1800" dirty="0">
                <a:latin typeface="Calibri" panose="020F0502020204030204" pitchFamily="34" charset="0"/>
                <a:cs typeface="Calibri" panose="020F0502020204030204" pitchFamily="34" charset="0"/>
              </a:rPr>
              <a:t>May 2, 2020- The two children re-qualify for the MEP. This date is a new QAD. </a:t>
            </a:r>
            <a:r>
              <a:rPr lang="en-US" sz="1800" dirty="0" smtClean="0">
                <a:latin typeface="Calibri" panose="020F0502020204030204" pitchFamily="34" charset="0"/>
                <a:cs typeface="Calibri" panose="020F0502020204030204" pitchFamily="34" charset="0"/>
              </a:rPr>
              <a:t>           The </a:t>
            </a:r>
            <a:r>
              <a:rPr lang="en-US" sz="1800" dirty="0">
                <a:latin typeface="Calibri" panose="020F0502020204030204" pitchFamily="34" charset="0"/>
                <a:cs typeface="Calibri" panose="020F0502020204030204" pitchFamily="34" charset="0"/>
              </a:rPr>
              <a:t>children will receive another 36 months of eligibility from this date.</a:t>
            </a:r>
          </a:p>
          <a:p>
            <a:pPr marL="0" indent="0">
              <a:buNone/>
            </a:pPr>
            <a:r>
              <a:rPr lang="en-US" sz="1800" dirty="0">
                <a:latin typeface="Calibri" panose="020F0502020204030204" pitchFamily="34" charset="0"/>
                <a:cs typeface="Calibri" panose="020F0502020204030204" pitchFamily="34" charset="0"/>
              </a:rPr>
              <a:t>May 2, 2023- The children’s eligibility for the MEP expires.</a:t>
            </a:r>
          </a:p>
          <a:p>
            <a:pPr marL="0" indent="0">
              <a:buFont typeface="Arial" panose="020B0604020202020204" pitchFamily="34" charset="0"/>
              <a:buNone/>
            </a:pPr>
            <a:endParaRPr lang="en-US" dirty="0"/>
          </a:p>
        </p:txBody>
      </p:sp>
      <p:sp>
        <p:nvSpPr>
          <p:cNvPr id="8" name="5-Point Star 7"/>
          <p:cNvSpPr/>
          <p:nvPr/>
        </p:nvSpPr>
        <p:spPr>
          <a:xfrm>
            <a:off x="607059" y="3449782"/>
            <a:ext cx="368300" cy="288925"/>
          </a:xfrm>
          <a:prstGeom prst="star5">
            <a:avLst/>
          </a:prstGeom>
          <a:solidFill>
            <a:srgbClr val="00B050"/>
          </a:solidFill>
          <a:ln>
            <a:solidFill>
              <a:srgbClr val="5B7D6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651509" y="4130199"/>
            <a:ext cx="279400" cy="298373"/>
          </a:xfrm>
          <a:prstGeom prst="ellipse">
            <a:avLst/>
          </a:prstGeom>
          <a:solidFill>
            <a:srgbClr val="00B050"/>
          </a:solidFill>
          <a:ln>
            <a:solidFill>
              <a:srgbClr val="5B7D6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06590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Migratory Agricultural Worker</a:t>
            </a:r>
            <a:endParaRPr lang="en" sz="2300" b="1" dirty="0"/>
          </a:p>
        </p:txBody>
      </p:sp>
      <p:sp>
        <p:nvSpPr>
          <p:cNvPr id="126" name="Shape 126"/>
          <p:cNvSpPr txBox="1">
            <a:spLocks noGrp="1"/>
          </p:cNvSpPr>
          <p:nvPr>
            <p:ph type="body" idx="1"/>
          </p:nvPr>
        </p:nvSpPr>
        <p:spPr>
          <a:xfrm>
            <a:off x="789740" y="1326899"/>
            <a:ext cx="7320681" cy="2804400"/>
          </a:xfrm>
          <a:prstGeom prst="rect">
            <a:avLst/>
          </a:prstGeom>
        </p:spPr>
        <p:txBody>
          <a:bodyPr lIns="91425" tIns="91425" rIns="91425" bIns="91425" anchor="t" anchorCtr="0">
            <a:noAutofit/>
          </a:bodyPr>
          <a:lstStyle/>
          <a:p>
            <a:pPr lvl="0" algn="ctr">
              <a:buNone/>
            </a:pPr>
            <a:r>
              <a:rPr lang="en-US" sz="2400" dirty="0" smtClean="0">
                <a:latin typeface="Calibri" panose="020F0502020204030204" pitchFamily="34" charset="0"/>
                <a:cs typeface="Calibri" panose="020F0502020204030204" pitchFamily="34" charset="0"/>
              </a:rPr>
              <a:t>An </a:t>
            </a:r>
            <a:r>
              <a:rPr lang="en-US" sz="2400" dirty="0">
                <a:latin typeface="Calibri" panose="020F0502020204030204" pitchFamily="34" charset="0"/>
                <a:cs typeface="Calibri" panose="020F0502020204030204" pitchFamily="34" charset="0"/>
              </a:rPr>
              <a:t>individual who made a</a:t>
            </a:r>
            <a:r>
              <a:rPr lang="en-US" sz="2400" b="1" dirty="0">
                <a:latin typeface="Calibri" panose="020F0502020204030204" pitchFamily="34" charset="0"/>
                <a:cs typeface="Calibri" panose="020F0502020204030204" pitchFamily="34" charset="0"/>
              </a:rPr>
              <a:t> </a:t>
            </a:r>
            <a:r>
              <a:rPr lang="en-US" sz="2400" b="1" i="1" dirty="0">
                <a:latin typeface="Calibri" panose="020F0502020204030204" pitchFamily="34" charset="0"/>
                <a:cs typeface="Calibri" panose="020F0502020204030204" pitchFamily="34" charset="0"/>
              </a:rPr>
              <a:t>qualifying move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 the preceding 36 months and, after doing so, </a:t>
            </a:r>
            <a:r>
              <a:rPr lang="en-US" sz="2400" b="1" i="1" dirty="0">
                <a:latin typeface="Calibri" panose="020F0502020204030204" pitchFamily="34" charset="0"/>
                <a:cs typeface="Calibri" panose="020F0502020204030204" pitchFamily="34" charset="0"/>
              </a:rPr>
              <a:t>engaged</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 new temporary or seasonal employment.</a:t>
            </a:r>
          </a:p>
          <a:p>
            <a:pPr algn="ctr">
              <a:buNone/>
            </a:pPr>
            <a:r>
              <a:rPr lang="en-US" sz="2400" b="1" dirty="0">
                <a:latin typeface="Calibri" panose="020F0502020204030204" pitchFamily="34" charset="0"/>
                <a:cs typeface="Calibri" panose="020F0502020204030204" pitchFamily="34" charset="0"/>
              </a:rPr>
              <a:t>OR</a:t>
            </a:r>
            <a:endParaRPr lang="en-US" sz="2400" dirty="0">
              <a:latin typeface="Calibri" panose="020F0502020204030204" pitchFamily="34" charset="0"/>
              <a:cs typeface="Calibri" panose="020F0502020204030204" pitchFamily="34" charset="0"/>
            </a:endParaRPr>
          </a:p>
          <a:p>
            <a:pPr lvl="0" algn="ctr">
              <a:buNone/>
            </a:pPr>
            <a:r>
              <a:rPr lang="en-US" sz="2400" dirty="0">
                <a:latin typeface="Calibri" panose="020F0502020204030204" pitchFamily="34" charset="0"/>
                <a:cs typeface="Calibri" panose="020F0502020204030204" pitchFamily="34" charset="0"/>
              </a:rPr>
              <a:t>An individual who </a:t>
            </a:r>
            <a:r>
              <a:rPr lang="en-US" sz="2400" b="1" i="1" dirty="0">
                <a:latin typeface="Calibri" panose="020F0502020204030204" pitchFamily="34" charset="0"/>
                <a:cs typeface="Calibri" panose="020F0502020204030204" pitchFamily="34" charset="0"/>
              </a:rPr>
              <a:t>actively sought </a:t>
            </a:r>
            <a:r>
              <a:rPr lang="en-US" sz="2400" dirty="0">
                <a:latin typeface="Calibri" panose="020F0502020204030204" pitchFamily="34" charset="0"/>
                <a:cs typeface="Calibri" panose="020F0502020204030204" pitchFamily="34" charset="0"/>
              </a:rPr>
              <a:t>such new employment </a:t>
            </a:r>
            <a:r>
              <a:rPr lang="en-US" sz="2400" b="1" u="sng" dirty="0">
                <a:latin typeface="Calibri" panose="020F0502020204030204" pitchFamily="34" charset="0"/>
                <a:cs typeface="Calibri" panose="020F0502020204030204" pitchFamily="34" charset="0"/>
              </a:rPr>
              <a:t>and</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has a </a:t>
            </a:r>
            <a:r>
              <a:rPr lang="en-US" sz="2400" b="1" i="1" dirty="0">
                <a:latin typeface="Calibri" panose="020F0502020204030204" pitchFamily="34" charset="0"/>
                <a:cs typeface="Calibri" panose="020F0502020204030204" pitchFamily="34" charset="0"/>
              </a:rPr>
              <a:t>recent history of moves</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for temporary or seasonal agricultural employment.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40898"/>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Qualifying Work</a:t>
            </a:r>
            <a:endParaRPr lang="en" sz="2300" b="1" dirty="0"/>
          </a:p>
        </p:txBody>
      </p:sp>
      <p:sp>
        <p:nvSpPr>
          <p:cNvPr id="126" name="Shape 126"/>
          <p:cNvSpPr txBox="1">
            <a:spLocks noGrp="1"/>
          </p:cNvSpPr>
          <p:nvPr>
            <p:ph type="body" idx="1"/>
          </p:nvPr>
        </p:nvSpPr>
        <p:spPr>
          <a:xfrm>
            <a:off x="789740" y="1280889"/>
            <a:ext cx="7320681" cy="3173057"/>
          </a:xfrm>
          <a:prstGeom prst="rect">
            <a:avLst/>
          </a:prstGeom>
        </p:spPr>
        <p:txBody>
          <a:bodyPr lIns="91425" tIns="91425" rIns="91425" bIns="91425" anchor="t" anchorCtr="0">
            <a:noAutofit/>
          </a:bodyPr>
          <a:lstStyle/>
          <a:p>
            <a:pPr algn="ctr">
              <a:buNone/>
            </a:pPr>
            <a:r>
              <a:rPr lang="en-US" b="1" u="sng" dirty="0">
                <a:latin typeface="Calibri" panose="020F0502020204030204" pitchFamily="34" charset="0"/>
                <a:cs typeface="Calibri" panose="020F0502020204030204" pitchFamily="34" charset="0"/>
              </a:rPr>
              <a:t>Qualifying </a:t>
            </a:r>
            <a:r>
              <a:rPr lang="en-US" b="1" u="sng" dirty="0">
                <a:latin typeface="Calibri" panose="020F0502020204030204" pitchFamily="34" charset="0"/>
                <a:cs typeface="Calibri" panose="020F0502020204030204" pitchFamily="34" charset="0"/>
              </a:rPr>
              <a:t>W</a:t>
            </a:r>
            <a:r>
              <a:rPr lang="en-US" b="1" u="sng" dirty="0" smtClean="0">
                <a:latin typeface="Calibri" panose="020F0502020204030204" pitchFamily="34" charset="0"/>
                <a:cs typeface="Calibri" panose="020F0502020204030204" pitchFamily="34" charset="0"/>
              </a:rPr>
              <a:t>ork</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Temporary </a:t>
            </a:r>
            <a:r>
              <a:rPr lang="en-US" dirty="0">
                <a:latin typeface="Calibri" panose="020F0502020204030204" pitchFamily="34" charset="0"/>
                <a:cs typeface="Calibri" panose="020F0502020204030204" pitchFamily="34" charset="0"/>
              </a:rPr>
              <a:t>or seasonal employment in agricultural or fishing </a:t>
            </a:r>
            <a:r>
              <a:rPr lang="en-US" dirty="0" smtClean="0">
                <a:latin typeface="Calibri" panose="020F0502020204030204" pitchFamily="34" charset="0"/>
                <a:cs typeface="Calibri" panose="020F0502020204030204" pitchFamily="34" charset="0"/>
              </a:rPr>
              <a:t>work. </a:t>
            </a:r>
            <a:r>
              <a:rPr lang="en-US" dirty="0">
                <a:latin typeface="Calibri" panose="020F0502020204030204" pitchFamily="34" charset="0"/>
                <a:cs typeface="Calibri" panose="020F0502020204030204" pitchFamily="34" charset="0"/>
              </a:rPr>
              <a:t>Work can be agricultural, fishing, dairy work, or initial processing of raw agricultural products</a:t>
            </a:r>
            <a:r>
              <a:rPr lang="en-US" dirty="0" smtClean="0">
                <a:latin typeface="Calibri" panose="020F0502020204030204" pitchFamily="34" charset="0"/>
                <a:cs typeface="Calibri" panose="020F0502020204030204" pitchFamily="34" charset="0"/>
              </a:rPr>
              <a:t>.</a:t>
            </a:r>
            <a:br>
              <a:rPr lang="en-US" dirty="0" smtClean="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0" algn="ctr">
              <a:buNone/>
            </a:pPr>
            <a:r>
              <a:rPr lang="en-US" b="1" u="sng" dirty="0">
                <a:latin typeface="Calibri" panose="020F0502020204030204" pitchFamily="34" charset="0"/>
                <a:cs typeface="Calibri" panose="020F0502020204030204" pitchFamily="34" charset="0"/>
              </a:rPr>
              <a:t>Seasonal </a:t>
            </a:r>
            <a:r>
              <a:rPr lang="en-US" b="1" u="sng" dirty="0" smtClean="0">
                <a:latin typeface="Calibri" panose="020F0502020204030204" pitchFamily="34" charset="0"/>
                <a:cs typeface="Calibri" panose="020F0502020204030204" pitchFamily="34" charset="0"/>
              </a:rPr>
              <a:t>Employment</a:t>
            </a:r>
            <a:r>
              <a:rPr lang="en-US" b="1" u="sng"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Occurs only during a certain part of the year because of the cycles of nature.</a:t>
            </a:r>
            <a:r>
              <a:rPr lang="en-US" i="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lvl="0" algn="ctr">
              <a:buNone/>
            </a:pPr>
            <a:r>
              <a:rPr lang="en-US" b="1" dirty="0" smtClean="0">
                <a:latin typeface="Calibri" panose="020F0502020204030204" pitchFamily="34" charset="0"/>
                <a:cs typeface="Calibri" panose="020F0502020204030204" pitchFamily="34" charset="0"/>
              </a:rPr>
              <a:t>OR</a:t>
            </a:r>
          </a:p>
          <a:p>
            <a:pPr lvl="0" algn="ctr">
              <a:buNone/>
            </a:pPr>
            <a:r>
              <a:rPr lang="en-US" b="1" u="sng" dirty="0" smtClean="0">
                <a:latin typeface="Calibri" panose="020F0502020204030204" pitchFamily="34" charset="0"/>
                <a:cs typeface="Calibri" panose="020F0502020204030204" pitchFamily="34" charset="0"/>
              </a:rPr>
              <a:t>Temporary </a:t>
            </a:r>
            <a:r>
              <a:rPr lang="en-US" b="1" u="sng" dirty="0">
                <a:latin typeface="Calibri" panose="020F0502020204030204" pitchFamily="34" charset="0"/>
                <a:cs typeface="Calibri" panose="020F0502020204030204" pitchFamily="34" charset="0"/>
              </a:rPr>
              <a:t>Employment: </a:t>
            </a:r>
            <a:r>
              <a:rPr lang="en-US" dirty="0">
                <a:latin typeface="Calibri" panose="020F0502020204030204" pitchFamily="34" charset="0"/>
                <a:cs typeface="Calibri" panose="020F0502020204030204" pitchFamily="34" charset="0"/>
              </a:rPr>
              <a:t>Employment that lasts for a limited period of time, usually a few months, but no longer than 12 months. It is determined based on… </a:t>
            </a:r>
            <a:r>
              <a:rPr lang="en-US" i="1" u="sng" dirty="0">
                <a:latin typeface="Calibri" panose="020F0502020204030204" pitchFamily="34" charset="0"/>
                <a:cs typeface="Calibri" panose="020F0502020204030204" pitchFamily="34" charset="0"/>
              </a:rPr>
              <a:t>Employer Statement</a:t>
            </a:r>
            <a:r>
              <a:rPr lang="en-US" dirty="0">
                <a:latin typeface="Calibri" panose="020F0502020204030204" pitchFamily="34" charset="0"/>
                <a:cs typeface="Calibri" panose="020F0502020204030204" pitchFamily="34" charset="0"/>
              </a:rPr>
              <a:t> or </a:t>
            </a:r>
            <a:r>
              <a:rPr lang="en-US" i="1" u="sng" dirty="0">
                <a:latin typeface="Calibri" panose="020F0502020204030204" pitchFamily="34" charset="0"/>
                <a:cs typeface="Calibri" panose="020F0502020204030204" pitchFamily="34" charset="0"/>
              </a:rPr>
              <a:t>Worker’s Statement</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2425"/>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Qualifying Move and Qualifying Arrival Date</a:t>
            </a:r>
            <a:endParaRPr lang="en" sz="2300" b="1" dirty="0"/>
          </a:p>
        </p:txBody>
      </p:sp>
      <p:sp>
        <p:nvSpPr>
          <p:cNvPr id="126" name="Shape 126"/>
          <p:cNvSpPr txBox="1">
            <a:spLocks noGrp="1"/>
          </p:cNvSpPr>
          <p:nvPr>
            <p:ph type="body" idx="1"/>
          </p:nvPr>
        </p:nvSpPr>
        <p:spPr>
          <a:xfrm>
            <a:off x="784198" y="1404485"/>
            <a:ext cx="7320681" cy="2804400"/>
          </a:xfrm>
          <a:prstGeom prst="rect">
            <a:avLst/>
          </a:prstGeom>
        </p:spPr>
        <p:txBody>
          <a:bodyPr lIns="91425" tIns="91425" rIns="91425" bIns="91425" anchor="t" anchorCtr="0">
            <a:noAutofit/>
          </a:bodyPr>
          <a:lstStyle/>
          <a:p>
            <a:pPr lvl="0" algn="ctr">
              <a:buNone/>
            </a:pPr>
            <a:r>
              <a:rPr lang="en-US" b="1" u="sng" dirty="0" smtClean="0">
                <a:latin typeface="Calibri" panose="020F0502020204030204" pitchFamily="34" charset="0"/>
                <a:cs typeface="Calibri" panose="020F0502020204030204" pitchFamily="34" charset="0"/>
              </a:rPr>
              <a:t>Qualifying Move</a:t>
            </a:r>
            <a:r>
              <a:rPr lang="en-US" dirty="0" smtClean="0">
                <a:latin typeface="Calibri" panose="020F0502020204030204" pitchFamily="34" charset="0"/>
                <a:cs typeface="Calibri" panose="020F0502020204030204" pitchFamily="34" charset="0"/>
              </a:rPr>
              <a:t>: A </a:t>
            </a:r>
            <a:r>
              <a:rPr lang="en-US" dirty="0">
                <a:latin typeface="Calibri" panose="020F0502020204030204" pitchFamily="34" charset="0"/>
                <a:cs typeface="Calibri" panose="020F0502020204030204" pitchFamily="34" charset="0"/>
              </a:rPr>
              <a:t>move made for reasons of economic necessity, across school district boundaries, involving a change in residence. </a:t>
            </a:r>
          </a:p>
          <a:p>
            <a:pPr lvl="0">
              <a:buNone/>
            </a:pP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b="1" u="sng" dirty="0" smtClean="0">
                <a:latin typeface="Calibri" panose="020F0502020204030204" pitchFamily="34" charset="0"/>
                <a:cs typeface="Calibri" panose="020F0502020204030204" pitchFamily="34" charset="0"/>
              </a:rPr>
              <a:t>Qualifying Arrival Date (QAD)</a:t>
            </a:r>
            <a:r>
              <a:rPr lang="en-US" dirty="0" smtClean="0">
                <a:latin typeface="Calibri" panose="020F0502020204030204" pitchFamily="34" charset="0"/>
                <a:cs typeface="Calibri" panose="020F0502020204030204" pitchFamily="34" charset="0"/>
              </a:rPr>
              <a:t>: The </a:t>
            </a:r>
            <a:r>
              <a:rPr lang="en-US" dirty="0">
                <a:latin typeface="Calibri" panose="020F0502020204030204" pitchFamily="34" charset="0"/>
                <a:cs typeface="Calibri" panose="020F0502020204030204" pitchFamily="34" charset="0"/>
              </a:rPr>
              <a:t>date that the child and the worker both complete the </a:t>
            </a:r>
            <a:r>
              <a:rPr lang="en-US" i="1" dirty="0">
                <a:latin typeface="Calibri" panose="020F0502020204030204" pitchFamily="34" charset="0"/>
                <a:cs typeface="Calibri" panose="020F0502020204030204" pitchFamily="34" charset="0"/>
              </a:rPr>
              <a:t>qualifying move</a:t>
            </a:r>
            <a:r>
              <a:rPr lang="en-US" dirty="0">
                <a:latin typeface="Calibri" panose="020F0502020204030204" pitchFamily="34" charset="0"/>
                <a:cs typeface="Calibri" panose="020F0502020204030204" pitchFamily="34" charset="0"/>
              </a:rPr>
              <a:t>. The child must move on his/her own as the worker, or with/to join/to precede the </a:t>
            </a:r>
            <a:r>
              <a:rPr lang="en-US" i="1" dirty="0">
                <a:latin typeface="Calibri" panose="020F0502020204030204" pitchFamily="34" charset="0"/>
                <a:cs typeface="Calibri" panose="020F0502020204030204" pitchFamily="34" charset="0"/>
              </a:rPr>
              <a:t>migratory agricultural worker</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Also the date </a:t>
            </a:r>
            <a:r>
              <a:rPr lang="en-US" dirty="0">
                <a:latin typeface="Calibri" panose="020F0502020204030204" pitchFamily="34" charset="0"/>
                <a:cs typeface="Calibri" panose="020F0502020204030204" pitchFamily="34" charset="0"/>
              </a:rPr>
              <a:t>that begins a </a:t>
            </a:r>
            <a:r>
              <a:rPr lang="en-US" i="1" dirty="0">
                <a:latin typeface="Calibri" panose="020F0502020204030204" pitchFamily="34" charset="0"/>
                <a:cs typeface="Calibri" panose="020F0502020204030204" pitchFamily="34" charset="0"/>
              </a:rPr>
              <a:t>migratory child</a:t>
            </a:r>
            <a:r>
              <a:rPr lang="en-US" dirty="0">
                <a:latin typeface="Calibri" panose="020F0502020204030204" pitchFamily="34" charset="0"/>
                <a:cs typeface="Calibri" panose="020F0502020204030204" pitchFamily="34" charset="0"/>
              </a:rPr>
              <a:t>’s 36 months of eligibility. </a:t>
            </a:r>
            <a:endParaRPr lang="en-US" dirty="0">
              <a:latin typeface="Calibri" panose="020F0502020204030204" pitchFamily="34" charset="0"/>
              <a:cs typeface="Calibri" panose="020F0502020204030204" pitchFamily="34" charset="0"/>
            </a:endParaRPr>
          </a:p>
          <a:p>
            <a:pPr lvl="0" algn="ctr">
              <a:buNone/>
            </a:pPr>
            <a:endParaRPr lang="en-US" sz="2400" dirty="0">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030437"/>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 sz="2300" b="1" dirty="0" smtClean="0"/>
              <a:t>Migratory C</a:t>
            </a:r>
            <a:r>
              <a:rPr lang="en-US" sz="2300" b="1" dirty="0" smtClean="0"/>
              <a:t>h</a:t>
            </a:r>
            <a:r>
              <a:rPr lang="en" sz="2300" b="1" dirty="0" smtClean="0"/>
              <a:t>ild </a:t>
            </a:r>
            <a:endParaRPr lang="en" sz="2300" b="1" dirty="0"/>
          </a:p>
        </p:txBody>
      </p:sp>
      <p:sp>
        <p:nvSpPr>
          <p:cNvPr id="126" name="Shape 126"/>
          <p:cNvSpPr txBox="1">
            <a:spLocks noGrp="1"/>
          </p:cNvSpPr>
          <p:nvPr>
            <p:ph type="body" idx="1"/>
          </p:nvPr>
        </p:nvSpPr>
        <p:spPr>
          <a:xfrm>
            <a:off x="784198" y="1404485"/>
            <a:ext cx="7320681" cy="2804400"/>
          </a:xfrm>
          <a:prstGeom prst="rect">
            <a:avLst/>
          </a:prstGeom>
        </p:spPr>
        <p:txBody>
          <a:bodyPr lIns="91425" tIns="91425" rIns="91425" bIns="91425" anchor="t" anchorCtr="0">
            <a:noAutofit/>
          </a:bodyPr>
          <a:lstStyle/>
          <a:p>
            <a:pPr lvl="0" algn="ctr">
              <a:buNone/>
            </a:pPr>
            <a:r>
              <a:rPr lang="en-US" sz="2400" dirty="0">
                <a:latin typeface="Calibri" panose="020F0502020204030204" pitchFamily="34" charset="0"/>
                <a:cs typeface="Calibri" panose="020F0502020204030204" pitchFamily="34" charset="0"/>
              </a:rPr>
              <a:t>Meets the definition of a </a:t>
            </a:r>
            <a:r>
              <a:rPr lang="en-US" sz="2400" b="1" i="1" dirty="0">
                <a:latin typeface="Calibri" panose="020F0502020204030204" pitchFamily="34" charset="0"/>
                <a:cs typeface="Calibri" panose="020F0502020204030204" pitchFamily="34" charset="0"/>
              </a:rPr>
              <a:t>child</a:t>
            </a:r>
            <a:r>
              <a:rPr lang="en-US" sz="2400" dirty="0">
                <a:latin typeface="Calibri" panose="020F0502020204030204" pitchFamily="34" charset="0"/>
                <a:cs typeface="Calibri" panose="020F0502020204030204" pitchFamily="34" charset="0"/>
              </a:rPr>
              <a:t>- An individual who is younger than 22 years of age and is eligible for a free public education</a:t>
            </a:r>
            <a:r>
              <a:rPr lang="en-US" sz="2400" dirty="0" smtClean="0">
                <a:latin typeface="Calibri" panose="020F0502020204030204" pitchFamily="34" charset="0"/>
                <a:cs typeface="Calibri" panose="020F0502020204030204" pitchFamily="34" charset="0"/>
              </a:rPr>
              <a:t>.</a:t>
            </a:r>
          </a:p>
          <a:p>
            <a:pPr lvl="0" algn="ctr">
              <a:buNone/>
            </a:pP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lvl="0" algn="ctr">
              <a:buNone/>
            </a:pPr>
            <a:r>
              <a:rPr lang="en-US" sz="2400" dirty="0">
                <a:latin typeface="Calibri" panose="020F0502020204030204" pitchFamily="34" charset="0"/>
                <a:cs typeface="Calibri" panose="020F0502020204030204" pitchFamily="34" charset="0"/>
              </a:rPr>
              <a:t>A child who made a </a:t>
            </a:r>
            <a:r>
              <a:rPr lang="en-US" sz="2400" b="1" i="1" dirty="0">
                <a:latin typeface="Calibri" panose="020F0502020204030204" pitchFamily="34" charset="0"/>
                <a:cs typeface="Calibri" panose="020F0502020204030204" pitchFamily="34" charset="0"/>
              </a:rPr>
              <a:t>qualifying move </a:t>
            </a:r>
            <a:r>
              <a:rPr lang="en-US" sz="2400" dirty="0">
                <a:latin typeface="Calibri" panose="020F0502020204030204" pitchFamily="34" charset="0"/>
                <a:cs typeface="Calibri" panose="020F0502020204030204" pitchFamily="34" charset="0"/>
              </a:rPr>
              <a:t>on his/her own or with/to join/to precede a </a:t>
            </a:r>
            <a:r>
              <a:rPr lang="en-US" sz="2400" b="1" i="1" dirty="0">
                <a:latin typeface="Calibri" panose="020F0502020204030204" pitchFamily="34" charset="0"/>
                <a:cs typeface="Calibri" panose="020F0502020204030204" pitchFamily="34" charset="0"/>
              </a:rPr>
              <a:t>migratory agricultural worker </a:t>
            </a:r>
            <a:r>
              <a:rPr lang="en-US" sz="2400" dirty="0">
                <a:latin typeface="Calibri" panose="020F0502020204030204" pitchFamily="34" charset="0"/>
                <a:cs typeface="Calibri" panose="020F0502020204030204" pitchFamily="34" charset="0"/>
              </a:rPr>
              <a:t>within the preceding 36 months.</a:t>
            </a:r>
          </a:p>
          <a:p>
            <a:pPr lvl="0" algn="ctr">
              <a:buNone/>
            </a:pPr>
            <a:endParaRPr lang="en-US" sz="2400" dirty="0">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50429"/>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43666" cy="796799"/>
          </a:xfrm>
          <a:prstGeom prst="rect">
            <a:avLst/>
          </a:prstGeom>
        </p:spPr>
        <p:txBody>
          <a:bodyPr lIns="91425" tIns="91425" rIns="91425" bIns="91425" anchor="ctr" anchorCtr="0">
            <a:noAutofit/>
          </a:bodyPr>
          <a:lstStyle/>
          <a:p>
            <a:pPr lvl="0">
              <a:spcBef>
                <a:spcPts val="0"/>
              </a:spcBef>
              <a:buNone/>
            </a:pPr>
            <a:r>
              <a:rPr lang="en-US" sz="2300" b="1" dirty="0" smtClean="0"/>
              <a:t>Additional Terms</a:t>
            </a:r>
            <a:endParaRPr lang="en" sz="2300" b="1" dirty="0"/>
          </a:p>
        </p:txBody>
      </p:sp>
      <p:sp>
        <p:nvSpPr>
          <p:cNvPr id="126" name="Shape 126"/>
          <p:cNvSpPr txBox="1">
            <a:spLocks noGrp="1"/>
          </p:cNvSpPr>
          <p:nvPr>
            <p:ph type="body" idx="1"/>
          </p:nvPr>
        </p:nvSpPr>
        <p:spPr>
          <a:xfrm>
            <a:off x="784198" y="1228608"/>
            <a:ext cx="7320681" cy="2804400"/>
          </a:xfrm>
          <a:prstGeom prst="rect">
            <a:avLst/>
          </a:prstGeom>
        </p:spPr>
        <p:txBody>
          <a:bodyPr lIns="91425" tIns="91425" rIns="91425" bIns="91425" anchor="t" anchorCtr="0">
            <a:noAutofit/>
          </a:bodyPr>
          <a:lstStyle/>
          <a:p>
            <a:pPr lvl="0"/>
            <a:r>
              <a:rPr lang="en-US" sz="1600" b="1" i="1" dirty="0" smtClean="0">
                <a:latin typeface="Calibri" panose="020F0502020204030204" pitchFamily="34" charset="0"/>
                <a:cs typeface="Calibri" panose="020F0502020204030204" pitchFamily="34" charset="0"/>
              </a:rPr>
              <a:t> </a:t>
            </a:r>
            <a:r>
              <a:rPr lang="en-US" sz="1600" b="1" i="1" u="sng" dirty="0" smtClean="0">
                <a:latin typeface="Calibri" panose="020F0502020204030204" pitchFamily="34" charset="0"/>
                <a:cs typeface="Calibri" panose="020F0502020204030204" pitchFamily="34" charset="0"/>
              </a:rPr>
              <a:t>Soon </a:t>
            </a:r>
            <a:r>
              <a:rPr lang="en-US" sz="1600" b="1" i="1" u="sng" dirty="0">
                <a:latin typeface="Calibri" panose="020F0502020204030204" pitchFamily="34" charset="0"/>
                <a:cs typeface="Calibri" panose="020F0502020204030204" pitchFamily="34" charset="0"/>
              </a:rPr>
              <a:t>After</a:t>
            </a:r>
            <a:r>
              <a:rPr lang="en-US" sz="1600" u="sng"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The worker must engage in qualifying work soon after the move in order to qualify as a migratory agricultural worker. Soon after the move is defined as within </a:t>
            </a:r>
            <a:r>
              <a:rPr lang="en-US" sz="1600" i="1" u="sng" dirty="0">
                <a:latin typeface="Calibri" panose="020F0502020204030204" pitchFamily="34" charset="0"/>
                <a:cs typeface="Calibri" panose="020F0502020204030204" pitchFamily="34" charset="0"/>
              </a:rPr>
              <a:t>60 days.</a:t>
            </a:r>
            <a:r>
              <a:rPr lang="en-US" sz="1600" i="1" dirty="0">
                <a:latin typeface="Calibri" panose="020F0502020204030204" pitchFamily="34" charset="0"/>
                <a:cs typeface="Calibri" panose="020F0502020204030204" pitchFamily="34" charset="0"/>
              </a:rPr>
              <a:t> </a:t>
            </a:r>
          </a:p>
          <a:p>
            <a:pPr lvl="0"/>
            <a:r>
              <a:rPr lang="en-US" sz="1600" b="1" i="1" dirty="0" smtClean="0">
                <a:latin typeface="Calibri" panose="020F0502020204030204" pitchFamily="34" charset="0"/>
                <a:cs typeface="Calibri" panose="020F0502020204030204" pitchFamily="34" charset="0"/>
              </a:rPr>
              <a:t> </a:t>
            </a:r>
            <a:r>
              <a:rPr lang="en-US" sz="1600" b="1" i="1" u="sng" dirty="0" smtClean="0">
                <a:latin typeface="Calibri" panose="020F0502020204030204" pitchFamily="34" charset="0"/>
                <a:cs typeface="Calibri" panose="020F0502020204030204" pitchFamily="34" charset="0"/>
              </a:rPr>
              <a:t>Engaged-</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The individual must engage in qualifying work soon after the move, meaning he/she must have </a:t>
            </a:r>
            <a:r>
              <a:rPr lang="en-US" sz="1600" i="1" u="sng" dirty="0">
                <a:latin typeface="Calibri" panose="020F0502020204030204" pitchFamily="34" charset="0"/>
                <a:cs typeface="Calibri" panose="020F0502020204030204" pitchFamily="34" charset="0"/>
              </a:rPr>
              <a:t>performed</a:t>
            </a:r>
            <a:r>
              <a:rPr lang="en-US" sz="1600" dirty="0">
                <a:latin typeface="Calibri" panose="020F0502020204030204" pitchFamily="34" charset="0"/>
                <a:cs typeface="Calibri" panose="020F0502020204030204" pitchFamily="34" charset="0"/>
              </a:rPr>
              <a:t> the qualifying agricultural activity in order to be considered a migratory agricultural worker.</a:t>
            </a:r>
          </a:p>
          <a:p>
            <a:pPr lvl="0"/>
            <a:r>
              <a:rPr lang="en-US" sz="1600" b="1" i="1" dirty="0" smtClean="0">
                <a:latin typeface="Calibri" panose="020F0502020204030204" pitchFamily="34" charset="0"/>
                <a:cs typeface="Calibri" panose="020F0502020204030204" pitchFamily="34" charset="0"/>
              </a:rPr>
              <a:t> </a:t>
            </a:r>
            <a:r>
              <a:rPr lang="en-US" sz="1600" b="1" i="1" u="sng" dirty="0" smtClean="0">
                <a:latin typeface="Calibri" panose="020F0502020204030204" pitchFamily="34" charset="0"/>
                <a:cs typeface="Calibri" panose="020F0502020204030204" pitchFamily="34" charset="0"/>
              </a:rPr>
              <a:t>Actively </a:t>
            </a:r>
            <a:r>
              <a:rPr lang="en-US" sz="1600" b="1" i="1" u="sng" dirty="0">
                <a:latin typeface="Calibri" panose="020F0502020204030204" pitchFamily="34" charset="0"/>
                <a:cs typeface="Calibri" panose="020F0502020204030204" pitchFamily="34" charset="0"/>
              </a:rPr>
              <a:t>Sought</a:t>
            </a:r>
            <a:r>
              <a:rPr lang="en-US" sz="1600" u="sng"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An individual may be considered a migratory agricultural worker if he/she actively sought</a:t>
            </a:r>
            <a:r>
              <a:rPr lang="en-US" sz="1600" b="1"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such</a:t>
            </a:r>
            <a:r>
              <a:rPr lang="en-US" sz="1600" b="1"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new employment </a:t>
            </a:r>
            <a:r>
              <a:rPr lang="en-US" sz="1600" i="1" u="sng" dirty="0">
                <a:latin typeface="Calibri" panose="020F0502020204030204" pitchFamily="34" charset="0"/>
                <a:cs typeface="Calibri" panose="020F0502020204030204" pitchFamily="34" charset="0"/>
              </a:rPr>
              <a:t>and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has a recent history of moves</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for temporary or seasonal agricultural employment. Actively sought</a:t>
            </a:r>
            <a:r>
              <a:rPr lang="en-US" sz="1600" b="1"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is defined as looking and/or applying for qualifying work. An individual’s statement may be used as evidence of actively seeking work.</a:t>
            </a:r>
          </a:p>
          <a:p>
            <a:pPr lvl="0"/>
            <a:r>
              <a:rPr lang="en-US" sz="1600" b="1" i="1" dirty="0" smtClean="0">
                <a:latin typeface="Calibri" panose="020F0502020204030204" pitchFamily="34" charset="0"/>
                <a:cs typeface="Calibri" panose="020F0502020204030204" pitchFamily="34" charset="0"/>
              </a:rPr>
              <a:t> </a:t>
            </a:r>
            <a:r>
              <a:rPr lang="en-US" sz="1600" b="1" i="1" u="sng" dirty="0" smtClean="0">
                <a:latin typeface="Calibri" panose="020F0502020204030204" pitchFamily="34" charset="0"/>
                <a:cs typeface="Calibri" panose="020F0502020204030204" pitchFamily="34" charset="0"/>
              </a:rPr>
              <a:t>Recent </a:t>
            </a:r>
            <a:r>
              <a:rPr lang="en-US" sz="1600" b="1" i="1" u="sng" dirty="0">
                <a:latin typeface="Calibri" panose="020F0502020204030204" pitchFamily="34" charset="0"/>
                <a:cs typeface="Calibri" panose="020F0502020204030204" pitchFamily="34" charset="0"/>
              </a:rPr>
              <a:t>History of Moves</a:t>
            </a:r>
            <a:r>
              <a:rPr lang="en-US" sz="1600" u="sng"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Defined as at least </a:t>
            </a:r>
            <a:r>
              <a:rPr lang="en-US" sz="1600" i="1" u="sng" dirty="0">
                <a:latin typeface="Calibri" panose="020F0502020204030204" pitchFamily="34" charset="0"/>
                <a:cs typeface="Calibri" panose="020F0502020204030204" pitchFamily="34" charset="0"/>
              </a:rPr>
              <a:t>2 moves</a:t>
            </a:r>
            <a:r>
              <a:rPr lang="en-US" sz="1600"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that resulted in engagement in qualifying work within the preceding 36 months.</a:t>
            </a:r>
          </a:p>
          <a:p>
            <a:pPr lvl="0" algn="ctr">
              <a:buNone/>
            </a:pPr>
            <a:endParaRPr lang="en-US" sz="2400" dirty="0">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55589"/>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792478" y="2791062"/>
            <a:ext cx="7581207" cy="1159799"/>
          </a:xfrm>
          <a:prstGeom prst="rect">
            <a:avLst/>
          </a:prstGeom>
        </p:spPr>
        <p:txBody>
          <a:bodyPr lIns="91425" tIns="91425" rIns="91425" bIns="91425" anchor="ctr" anchorCtr="0">
            <a:noAutofit/>
          </a:bodyPr>
          <a:lstStyle/>
          <a:p>
            <a:pPr lvl="0" algn="ctr" rtl="0">
              <a:spcBef>
                <a:spcPts val="0"/>
              </a:spcBef>
              <a:buNone/>
            </a:pPr>
            <a:r>
              <a:rPr lang="en" sz="4400" dirty="0" smtClean="0"/>
              <a:t>Eligibility Flow Chart</a:t>
            </a:r>
            <a:endParaRPr lang="en"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104" y="532014"/>
            <a:ext cx="2399954" cy="2399954"/>
          </a:xfrm>
          <a:prstGeom prst="rect">
            <a:avLst/>
          </a:prstGeom>
        </p:spPr>
      </p:pic>
    </p:spTree>
    <p:extLst>
      <p:ext uri="{BB962C8B-B14F-4D97-AF65-F5344CB8AC3E}">
        <p14:creationId xmlns:p14="http://schemas.microsoft.com/office/powerpoint/2010/main" val="2185368611"/>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970" t="17130" r="4108" b="18877"/>
          <a:stretch/>
        </p:blipFill>
        <p:spPr>
          <a:xfrm>
            <a:off x="1174866" y="282632"/>
            <a:ext cx="6794269" cy="4606575"/>
          </a:xfrm>
          <a:prstGeom prst="rect">
            <a:avLst/>
          </a:prstGeom>
        </p:spPr>
      </p:pic>
    </p:spTree>
    <p:extLst>
      <p:ext uri="{BB962C8B-B14F-4D97-AF65-F5344CB8AC3E}">
        <p14:creationId xmlns:p14="http://schemas.microsoft.com/office/powerpoint/2010/main" val="177296476"/>
      </p:ext>
    </p:extLst>
  </p:cSld>
  <p:clrMapOvr>
    <a:masterClrMapping/>
  </p:clrMapOvr>
</p:sld>
</file>

<file path=ppt/theme/theme1.xml><?xml version="1.0" encoding="utf-8"?>
<a:theme xmlns:a="http://schemas.openxmlformats.org/drawingml/2006/main" name="Jourdain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960</Words>
  <Application>Microsoft Office PowerPoint</Application>
  <PresentationFormat>On-screen Show (16:9)</PresentationFormat>
  <Paragraphs>49</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Arvo</vt:lpstr>
      <vt:lpstr>Arial</vt:lpstr>
      <vt:lpstr>Bitter</vt:lpstr>
      <vt:lpstr>Jourdain template</vt:lpstr>
      <vt:lpstr>New Recruiter Training:  Eligibility Guidelines   NYS Migrant Education- Identification and Recruitment  </vt:lpstr>
      <vt:lpstr>Important Definitions</vt:lpstr>
      <vt:lpstr>Migratory Agricultural Worker</vt:lpstr>
      <vt:lpstr>Qualifying Work</vt:lpstr>
      <vt:lpstr>Qualifying Move and Qualifying Arrival Date</vt:lpstr>
      <vt:lpstr>Migratory Child </vt:lpstr>
      <vt:lpstr>Additional Terms</vt:lpstr>
      <vt:lpstr>Eligibility Flow Chart</vt:lpstr>
      <vt:lpstr>PowerPoint Presentation</vt:lpstr>
      <vt:lpstr>PowerPoint Presentation</vt:lpstr>
      <vt:lpstr>Basic Eligibility Scenario</vt:lpstr>
      <vt:lpstr>Eligibility Scenario</vt:lpstr>
      <vt:lpstr>Factor 1: Migratory Agricultural Worker</vt:lpstr>
      <vt:lpstr>Factor 2: Qualifying Move</vt:lpstr>
      <vt:lpstr>Factor 3: Child</vt:lpstr>
      <vt:lpstr>Factor 4: Child/Worker Move</vt:lpstr>
      <vt:lpstr>Timeline Scenario</vt:lpstr>
      <vt:lpstr>Step 1: Migratory Agricultural Worker Move</vt:lpstr>
      <vt:lpstr>PowerPoint Presentation</vt:lpstr>
      <vt:lpstr>Step 2: Qualifying Move</vt:lpstr>
      <vt:lpstr>PowerPoint Presentation</vt:lpstr>
      <vt:lpstr>Step 3: Additional Qualifying Move(s)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Reinterview: Lessons Learned  Emily Hanehan and Will Messier  New York State Migrant Education Program Florida ID&amp;R Training- April 2016</dc:title>
  <dc:creator>Recruiter Account</dc:creator>
  <cp:lastModifiedBy>Emily Hanehan</cp:lastModifiedBy>
  <cp:revision>37</cp:revision>
  <dcterms:modified xsi:type="dcterms:W3CDTF">2018-01-03T01:21:33Z</dcterms:modified>
</cp:coreProperties>
</file>