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83" r:id="rId3"/>
    <p:sldId id="322" r:id="rId4"/>
    <p:sldId id="324" r:id="rId5"/>
    <p:sldId id="325" r:id="rId6"/>
    <p:sldId id="326" r:id="rId7"/>
    <p:sldId id="328" r:id="rId8"/>
    <p:sldId id="327" r:id="rId9"/>
    <p:sldId id="329" r:id="rId10"/>
    <p:sldId id="330" r:id="rId11"/>
    <p:sldId id="331" r:id="rId12"/>
    <p:sldId id="332" r:id="rId13"/>
    <p:sldId id="333" r:id="rId14"/>
    <p:sldId id="334" r:id="rId15"/>
    <p:sldId id="335" r:id="rId16"/>
    <p:sldId id="336"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Bitter" panose="020B0604020202020204" charset="0"/>
      <p:bold r:id="rId23"/>
      <p:italic r:id="rId24"/>
    </p:embeddedFont>
    <p:embeddedFont>
      <p:font typeface="Arv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6D2"/>
    <a:srgbClr val="C5A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2D333-DB87-4133-A3E2-3CB6BC9762C0}">
  <a:tblStyle styleId="{1232D333-DB87-4133-A3E2-3CB6BC9762C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35"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110434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244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372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074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629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405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3999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257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257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4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318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07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219650" y="1232775"/>
            <a:ext cx="4704599" cy="2830499"/>
          </a:xfrm>
          <a:prstGeom prst="rect">
            <a:avLst/>
          </a:prstGeom>
          <a:solidFill>
            <a:srgbClr val="000000">
              <a:alpha val="20000"/>
            </a:srgb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2219700" y="1156500"/>
            <a:ext cx="4704599" cy="28304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2436950" y="1860375"/>
            <a:ext cx="4270200" cy="1728600"/>
          </a:xfrm>
          <a:prstGeom prst="rect">
            <a:avLst/>
          </a:prstGeom>
        </p:spPr>
        <p:txBody>
          <a:bodyPr lIns="91425" tIns="91425" rIns="91425" bIns="91425" anchor="ctr" anchorCtr="0"/>
          <a:lstStyle>
            <a:lvl1pPr lvl="0" algn="ctr">
              <a:spcBef>
                <a:spcPts val="0"/>
              </a:spcBef>
              <a:buClr>
                <a:srgbClr val="434343"/>
              </a:buClr>
              <a:buSzPct val="100000"/>
              <a:defRPr sz="3600">
                <a:solidFill>
                  <a:srgbClr val="434343"/>
                </a:solidFill>
              </a:defRPr>
            </a:lvl1pPr>
            <a:lvl2pPr lvl="1" algn="ctr">
              <a:spcBef>
                <a:spcPts val="0"/>
              </a:spcBef>
              <a:buClr>
                <a:srgbClr val="434343"/>
              </a:buClr>
              <a:buSzPct val="100000"/>
              <a:defRPr sz="3600">
                <a:solidFill>
                  <a:srgbClr val="434343"/>
                </a:solidFill>
              </a:defRPr>
            </a:lvl2pPr>
            <a:lvl3pPr lvl="2" algn="ctr">
              <a:spcBef>
                <a:spcPts val="0"/>
              </a:spcBef>
              <a:buClr>
                <a:srgbClr val="434343"/>
              </a:buClr>
              <a:buSzPct val="100000"/>
              <a:defRPr sz="3600">
                <a:solidFill>
                  <a:srgbClr val="434343"/>
                </a:solidFill>
              </a:defRPr>
            </a:lvl3pPr>
            <a:lvl4pPr lvl="3" algn="ctr">
              <a:spcBef>
                <a:spcPts val="0"/>
              </a:spcBef>
              <a:buClr>
                <a:srgbClr val="434343"/>
              </a:buClr>
              <a:buSzPct val="100000"/>
              <a:defRPr sz="3600">
                <a:solidFill>
                  <a:srgbClr val="434343"/>
                </a:solidFill>
              </a:defRPr>
            </a:lvl4pPr>
            <a:lvl5pPr lvl="4" algn="ctr">
              <a:spcBef>
                <a:spcPts val="0"/>
              </a:spcBef>
              <a:buClr>
                <a:srgbClr val="434343"/>
              </a:buClr>
              <a:buSzPct val="100000"/>
              <a:defRPr sz="3600">
                <a:solidFill>
                  <a:srgbClr val="434343"/>
                </a:solidFill>
              </a:defRPr>
            </a:lvl5pPr>
            <a:lvl6pPr lvl="5" algn="ctr">
              <a:spcBef>
                <a:spcPts val="0"/>
              </a:spcBef>
              <a:buClr>
                <a:srgbClr val="434343"/>
              </a:buClr>
              <a:buSzPct val="100000"/>
              <a:defRPr sz="3600">
                <a:solidFill>
                  <a:srgbClr val="434343"/>
                </a:solidFill>
              </a:defRPr>
            </a:lvl6pPr>
            <a:lvl7pPr lvl="6" algn="ctr">
              <a:spcBef>
                <a:spcPts val="0"/>
              </a:spcBef>
              <a:buClr>
                <a:srgbClr val="434343"/>
              </a:buClr>
              <a:buSzPct val="100000"/>
              <a:defRPr sz="3600">
                <a:solidFill>
                  <a:srgbClr val="434343"/>
                </a:solidFill>
              </a:defRPr>
            </a:lvl7pPr>
            <a:lvl8pPr lvl="7" algn="ctr">
              <a:spcBef>
                <a:spcPts val="0"/>
              </a:spcBef>
              <a:buClr>
                <a:srgbClr val="434343"/>
              </a:buClr>
              <a:buSzPct val="100000"/>
              <a:defRPr sz="3600">
                <a:solidFill>
                  <a:srgbClr val="434343"/>
                </a:solidFill>
              </a:defRPr>
            </a:lvl8pPr>
            <a:lvl9pPr lvl="8" algn="ctr">
              <a:spcBef>
                <a:spcPts val="0"/>
              </a:spcBef>
              <a:buClr>
                <a:srgbClr val="434343"/>
              </a:buClr>
              <a:buSzPct val="100000"/>
              <a:defRPr sz="3600">
                <a:solidFill>
                  <a:srgbClr val="434343"/>
                </a:solidFill>
              </a:defRPr>
            </a:lvl9pPr>
          </a:lstStyle>
          <a:p>
            <a:endParaRPr/>
          </a:p>
        </p:txBody>
      </p:sp>
      <p:cxnSp>
        <p:nvCxnSpPr>
          <p:cNvPr id="12" name="Shape 12"/>
          <p:cNvCxnSpPr/>
          <p:nvPr/>
        </p:nvCxnSpPr>
        <p:spPr>
          <a:xfrm>
            <a:off x="2222700" y="1860375"/>
            <a:ext cx="46986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30" name="Shape 30"/>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cxnSp>
        <p:nvCxnSpPr>
          <p:cNvPr id="31" name="Shape 31"/>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32" name="Shape 32"/>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
        <p:nvSpPr>
          <p:cNvPr id="33" name="Shape 33"/>
          <p:cNvSpPr txBox="1">
            <a:spLocks noGrp="1"/>
          </p:cNvSpPr>
          <p:nvPr>
            <p:ph type="title"/>
          </p:nvPr>
        </p:nvSpPr>
        <p:spPr>
          <a:xfrm>
            <a:off x="1379650" y="530100"/>
            <a:ext cx="6725400" cy="796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1379650" y="1502273"/>
            <a:ext cx="6725400" cy="2804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with horizontal divider">
    <p:spTree>
      <p:nvGrpSpPr>
        <p:cNvPr id="1" name="Shape 63"/>
        <p:cNvGrpSpPr/>
        <p:nvPr/>
      </p:nvGrpSpPr>
      <p:grpSpPr>
        <a:xfrm>
          <a:off x="0" y="0"/>
          <a:ext cx="0" cy="0"/>
          <a:chOff x="0" y="0"/>
          <a:chExt cx="0" cy="0"/>
        </a:xfrm>
      </p:grpSpPr>
      <p:grpSp>
        <p:nvGrpSpPr>
          <p:cNvPr id="64" name="Shape 64"/>
          <p:cNvGrpSpPr/>
          <p:nvPr/>
        </p:nvGrpSpPr>
        <p:grpSpPr>
          <a:xfrm>
            <a:off x="543000" y="530100"/>
            <a:ext cx="8058000" cy="4159499"/>
            <a:chOff x="543000" y="530100"/>
            <a:chExt cx="8058000" cy="4159499"/>
          </a:xfrm>
        </p:grpSpPr>
        <p:sp>
          <p:nvSpPr>
            <p:cNvPr id="65" name="Shape 65"/>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66" name="Shape 66"/>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cxnSp>
        <p:nvCxnSpPr>
          <p:cNvPr id="67" name="Shape 67"/>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68" name="Shape 68"/>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79650" y="1502273"/>
            <a:ext cx="6725400" cy="2804400"/>
          </a:xfrm>
          <a:prstGeom prst="rect">
            <a:avLst/>
          </a:prstGeom>
          <a:noFill/>
          <a:ln>
            <a:noFill/>
          </a:ln>
        </p:spPr>
        <p:txBody>
          <a:bodyPr lIns="91425" tIns="91425" rIns="91425" bIns="91425" anchor="t" anchorCtr="0"/>
          <a:lstStyle>
            <a:lvl1pPr lvl="0">
              <a:spcBef>
                <a:spcPts val="600"/>
              </a:spcBef>
              <a:buClr>
                <a:srgbClr val="D9D9D9"/>
              </a:buClr>
              <a:buSzPct val="100000"/>
              <a:buFont typeface="Bitter"/>
              <a:buChar char="■"/>
              <a:defRPr sz="3000">
                <a:solidFill>
                  <a:srgbClr val="434343"/>
                </a:solidFill>
                <a:latin typeface="Bitter"/>
                <a:ea typeface="Bitter"/>
                <a:cs typeface="Bitter"/>
                <a:sym typeface="Bitter"/>
              </a:defRPr>
            </a:lvl1pPr>
            <a:lvl2pPr lvl="1">
              <a:spcBef>
                <a:spcPts val="480"/>
              </a:spcBef>
              <a:buClr>
                <a:srgbClr val="D9D9D9"/>
              </a:buClr>
              <a:buSzPct val="100000"/>
              <a:buFont typeface="Bitter"/>
              <a:buChar char="■"/>
              <a:defRPr sz="2400">
                <a:solidFill>
                  <a:srgbClr val="434343"/>
                </a:solidFill>
                <a:latin typeface="Bitter"/>
                <a:ea typeface="Bitter"/>
                <a:cs typeface="Bitter"/>
                <a:sym typeface="Bitter"/>
              </a:defRPr>
            </a:lvl2pPr>
            <a:lvl3pPr lvl="2">
              <a:spcBef>
                <a:spcPts val="480"/>
              </a:spcBef>
              <a:buClr>
                <a:srgbClr val="D9D9D9"/>
              </a:buClr>
              <a:buSzPct val="100000"/>
              <a:buFont typeface="Bitter"/>
              <a:defRPr sz="2400">
                <a:solidFill>
                  <a:srgbClr val="434343"/>
                </a:solidFill>
                <a:latin typeface="Bitter"/>
                <a:ea typeface="Bitter"/>
                <a:cs typeface="Bitter"/>
                <a:sym typeface="Bitter"/>
              </a:defRPr>
            </a:lvl3pPr>
            <a:lvl4pPr lvl="3">
              <a:spcBef>
                <a:spcPts val="360"/>
              </a:spcBef>
              <a:buClr>
                <a:srgbClr val="D9D9D9"/>
              </a:buClr>
              <a:buSzPct val="100000"/>
              <a:buFont typeface="Bitter"/>
              <a:buChar char="■"/>
              <a:defRPr sz="1800">
                <a:solidFill>
                  <a:srgbClr val="434343"/>
                </a:solidFill>
                <a:latin typeface="Bitter"/>
                <a:ea typeface="Bitter"/>
                <a:cs typeface="Bitter"/>
                <a:sym typeface="Bitter"/>
              </a:defRPr>
            </a:lvl4pPr>
            <a:lvl5pPr lvl="4">
              <a:spcBef>
                <a:spcPts val="360"/>
              </a:spcBef>
              <a:buClr>
                <a:srgbClr val="434343"/>
              </a:buClr>
              <a:buSzPct val="100000"/>
              <a:buFont typeface="Bitter"/>
              <a:defRPr sz="1800">
                <a:solidFill>
                  <a:srgbClr val="434343"/>
                </a:solidFill>
                <a:latin typeface="Bitter"/>
                <a:ea typeface="Bitter"/>
                <a:cs typeface="Bitter"/>
                <a:sym typeface="Bitter"/>
              </a:defRPr>
            </a:lvl5pPr>
            <a:lvl6pPr lvl="5">
              <a:spcBef>
                <a:spcPts val="360"/>
              </a:spcBef>
              <a:buClr>
                <a:srgbClr val="434343"/>
              </a:buClr>
              <a:buSzPct val="100000"/>
              <a:buFont typeface="Bitter"/>
              <a:defRPr sz="1800">
                <a:solidFill>
                  <a:srgbClr val="434343"/>
                </a:solidFill>
                <a:latin typeface="Bitter"/>
                <a:ea typeface="Bitter"/>
                <a:cs typeface="Bitter"/>
                <a:sym typeface="Bitter"/>
              </a:defRPr>
            </a:lvl6pPr>
            <a:lvl7pPr lvl="6">
              <a:spcBef>
                <a:spcPts val="360"/>
              </a:spcBef>
              <a:buClr>
                <a:srgbClr val="434343"/>
              </a:buClr>
              <a:buSzPct val="100000"/>
              <a:buFont typeface="Bitter"/>
              <a:defRPr sz="1800">
                <a:solidFill>
                  <a:srgbClr val="434343"/>
                </a:solidFill>
                <a:latin typeface="Bitter"/>
                <a:ea typeface="Bitter"/>
                <a:cs typeface="Bitter"/>
                <a:sym typeface="Bitter"/>
              </a:defRPr>
            </a:lvl7pPr>
            <a:lvl8pPr lvl="7">
              <a:spcBef>
                <a:spcPts val="360"/>
              </a:spcBef>
              <a:buClr>
                <a:srgbClr val="434343"/>
              </a:buClr>
              <a:buSzPct val="100000"/>
              <a:buFont typeface="Bitter"/>
              <a:defRPr sz="1800">
                <a:solidFill>
                  <a:srgbClr val="434343"/>
                </a:solidFill>
                <a:latin typeface="Bitter"/>
                <a:ea typeface="Bitter"/>
                <a:cs typeface="Bitter"/>
                <a:sym typeface="Bitter"/>
              </a:defRPr>
            </a:lvl8pPr>
            <a:lvl9pPr lvl="8">
              <a:spcBef>
                <a:spcPts val="360"/>
              </a:spcBef>
              <a:buClr>
                <a:srgbClr val="434343"/>
              </a:buClr>
              <a:buSzPct val="100000"/>
              <a:buFont typeface="Bitter"/>
              <a:defRPr sz="1800">
                <a:solidFill>
                  <a:srgbClr val="434343"/>
                </a:solidFill>
                <a:latin typeface="Bitter"/>
                <a:ea typeface="Bitter"/>
                <a:cs typeface="Bitter"/>
                <a:sym typeface="Bitter"/>
              </a:defRPr>
            </a:lvl9pPr>
          </a:lstStyle>
          <a:p>
            <a:endParaRPr/>
          </a:p>
        </p:txBody>
      </p:sp>
      <p:sp>
        <p:nvSpPr>
          <p:cNvPr id="7" name="Shape 7"/>
          <p:cNvSpPr txBox="1">
            <a:spLocks noGrp="1"/>
          </p:cNvSpPr>
          <p:nvPr>
            <p:ph type="title"/>
          </p:nvPr>
        </p:nvSpPr>
        <p:spPr>
          <a:xfrm>
            <a:off x="1379650" y="530100"/>
            <a:ext cx="6725400" cy="796799"/>
          </a:xfrm>
          <a:prstGeom prst="rect">
            <a:avLst/>
          </a:prstGeom>
          <a:noFill/>
          <a:ln>
            <a:noFill/>
          </a:ln>
        </p:spPr>
        <p:txBody>
          <a:bodyPr lIns="91425" tIns="91425" rIns="91425" bIns="91425" anchor="ctr" anchorCtr="0"/>
          <a:lstStyle>
            <a:lvl1pPr lvl="0">
              <a:spcBef>
                <a:spcPts val="0"/>
              </a:spcBef>
              <a:buClr>
                <a:srgbClr val="999999"/>
              </a:buClr>
              <a:buSzPct val="100000"/>
              <a:buFont typeface="Arvo"/>
              <a:buNone/>
              <a:defRPr sz="1800">
                <a:solidFill>
                  <a:srgbClr val="999999"/>
                </a:solidFill>
                <a:latin typeface="Arvo"/>
                <a:ea typeface="Arvo"/>
                <a:cs typeface="Arvo"/>
                <a:sym typeface="Arvo"/>
              </a:defRPr>
            </a:lvl1pPr>
            <a:lvl2pPr lvl="1">
              <a:spcBef>
                <a:spcPts val="0"/>
              </a:spcBef>
              <a:buClr>
                <a:srgbClr val="999999"/>
              </a:buClr>
              <a:buSzPct val="100000"/>
              <a:buFont typeface="Arvo"/>
              <a:buNone/>
              <a:defRPr sz="1800">
                <a:solidFill>
                  <a:srgbClr val="999999"/>
                </a:solidFill>
                <a:latin typeface="Arvo"/>
                <a:ea typeface="Arvo"/>
                <a:cs typeface="Arvo"/>
                <a:sym typeface="Arvo"/>
              </a:defRPr>
            </a:lvl2pPr>
            <a:lvl3pPr lvl="2">
              <a:spcBef>
                <a:spcPts val="0"/>
              </a:spcBef>
              <a:buClr>
                <a:srgbClr val="999999"/>
              </a:buClr>
              <a:buSzPct val="100000"/>
              <a:buFont typeface="Arvo"/>
              <a:buNone/>
              <a:defRPr sz="1800">
                <a:solidFill>
                  <a:srgbClr val="999999"/>
                </a:solidFill>
                <a:latin typeface="Arvo"/>
                <a:ea typeface="Arvo"/>
                <a:cs typeface="Arvo"/>
                <a:sym typeface="Arvo"/>
              </a:defRPr>
            </a:lvl3pPr>
            <a:lvl4pPr lvl="3">
              <a:spcBef>
                <a:spcPts val="0"/>
              </a:spcBef>
              <a:buClr>
                <a:srgbClr val="999999"/>
              </a:buClr>
              <a:buSzPct val="100000"/>
              <a:buFont typeface="Arvo"/>
              <a:buNone/>
              <a:defRPr sz="1800">
                <a:solidFill>
                  <a:srgbClr val="999999"/>
                </a:solidFill>
                <a:latin typeface="Arvo"/>
                <a:ea typeface="Arvo"/>
                <a:cs typeface="Arvo"/>
                <a:sym typeface="Arvo"/>
              </a:defRPr>
            </a:lvl4pPr>
            <a:lvl5pPr lvl="4">
              <a:spcBef>
                <a:spcPts val="0"/>
              </a:spcBef>
              <a:buClr>
                <a:srgbClr val="999999"/>
              </a:buClr>
              <a:buSzPct val="100000"/>
              <a:buFont typeface="Arvo"/>
              <a:buNone/>
              <a:defRPr sz="1800">
                <a:solidFill>
                  <a:srgbClr val="999999"/>
                </a:solidFill>
                <a:latin typeface="Arvo"/>
                <a:ea typeface="Arvo"/>
                <a:cs typeface="Arvo"/>
                <a:sym typeface="Arvo"/>
              </a:defRPr>
            </a:lvl5pPr>
            <a:lvl6pPr lvl="5">
              <a:spcBef>
                <a:spcPts val="0"/>
              </a:spcBef>
              <a:buClr>
                <a:srgbClr val="999999"/>
              </a:buClr>
              <a:buSzPct val="100000"/>
              <a:buFont typeface="Arvo"/>
              <a:buNone/>
              <a:defRPr sz="1800">
                <a:solidFill>
                  <a:srgbClr val="999999"/>
                </a:solidFill>
                <a:latin typeface="Arvo"/>
                <a:ea typeface="Arvo"/>
                <a:cs typeface="Arvo"/>
                <a:sym typeface="Arvo"/>
              </a:defRPr>
            </a:lvl6pPr>
            <a:lvl7pPr lvl="6">
              <a:spcBef>
                <a:spcPts val="0"/>
              </a:spcBef>
              <a:buClr>
                <a:srgbClr val="999999"/>
              </a:buClr>
              <a:buSzPct val="100000"/>
              <a:buFont typeface="Arvo"/>
              <a:buNone/>
              <a:defRPr sz="1800">
                <a:solidFill>
                  <a:srgbClr val="999999"/>
                </a:solidFill>
                <a:latin typeface="Arvo"/>
                <a:ea typeface="Arvo"/>
                <a:cs typeface="Arvo"/>
                <a:sym typeface="Arvo"/>
              </a:defRPr>
            </a:lvl7pPr>
            <a:lvl8pPr lvl="7">
              <a:spcBef>
                <a:spcPts val="0"/>
              </a:spcBef>
              <a:buClr>
                <a:srgbClr val="999999"/>
              </a:buClr>
              <a:buSzPct val="100000"/>
              <a:buFont typeface="Arvo"/>
              <a:buNone/>
              <a:defRPr sz="1800">
                <a:solidFill>
                  <a:srgbClr val="999999"/>
                </a:solidFill>
                <a:latin typeface="Arvo"/>
                <a:ea typeface="Arvo"/>
                <a:cs typeface="Arvo"/>
                <a:sym typeface="Arvo"/>
              </a:defRPr>
            </a:lvl8pPr>
            <a:lvl9pPr lvl="8">
              <a:spcBef>
                <a:spcPts val="0"/>
              </a:spcBef>
              <a:buClr>
                <a:srgbClr val="999999"/>
              </a:buClr>
              <a:buSzPct val="100000"/>
              <a:buFont typeface="Arvo"/>
              <a:buNone/>
              <a:defRPr sz="1800">
                <a:solidFill>
                  <a:srgbClr val="999999"/>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11185" y="2001611"/>
            <a:ext cx="4710546" cy="2118650"/>
          </a:xfrm>
          <a:prstGeom prst="rect">
            <a:avLst/>
          </a:prstGeom>
        </p:spPr>
        <p:txBody>
          <a:bodyPr lIns="91425" tIns="91425" rIns="91425" bIns="91425" anchor="ctr" anchorCtr="0">
            <a:noAutofit/>
          </a:bodyPr>
          <a:lstStyle/>
          <a:p>
            <a:pPr lvl="0">
              <a:spcBef>
                <a:spcPts val="4200"/>
              </a:spcBef>
              <a:spcAft>
                <a:spcPts val="4200"/>
              </a:spcAft>
              <a:buNone/>
            </a:pPr>
            <a:r>
              <a:rPr lang="en-US" sz="2400" dirty="0" smtClean="0"/>
              <a:t>New Recruiter Training</a:t>
            </a:r>
            <a:r>
              <a:rPr lang="en" sz="2400" dirty="0" smtClean="0"/>
              <a:t>: </a:t>
            </a:r>
            <a:br>
              <a:rPr lang="en" sz="2400" dirty="0" smtClean="0"/>
            </a:br>
            <a:r>
              <a:rPr lang="en" sz="2000" i="1" dirty="0" smtClean="0"/>
              <a:t>Basic Eligibility Scenarios</a:t>
            </a:r>
            <a:r>
              <a:rPr lang="en" sz="3200" dirty="0" smtClean="0"/>
              <a:t/>
            </a:r>
            <a:br>
              <a:rPr lang="en" sz="3200" dirty="0" smtClean="0"/>
            </a:br>
            <a:r>
              <a:rPr lang="en" sz="1200" dirty="0" smtClean="0"/>
              <a:t/>
            </a:r>
            <a:br>
              <a:rPr lang="en" sz="1200" dirty="0" smtClean="0"/>
            </a:br>
            <a:r>
              <a:rPr lang="en" sz="1050" b="1" dirty="0" smtClean="0"/>
              <a:t/>
            </a:r>
            <a:br>
              <a:rPr lang="en" sz="1050" b="1" dirty="0" smtClean="0"/>
            </a:br>
            <a:r>
              <a:rPr lang="en" sz="1050" b="1" dirty="0" smtClean="0"/>
              <a:t>NYS Migrant Education- Identification and Recruitment</a:t>
            </a:r>
            <a:br>
              <a:rPr lang="en" sz="1050" b="1" dirty="0" smtClean="0"/>
            </a:br>
            <a:r>
              <a:rPr lang="en" sz="1200" dirty="0" smtClean="0"/>
              <a:t/>
            </a:r>
            <a:br>
              <a:rPr lang="en" sz="1200" dirty="0" smtClean="0"/>
            </a:br>
            <a:endParaRPr lang="en"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9531" y="1123785"/>
            <a:ext cx="833854" cy="833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7502" t="26074" r="17605" b="11865"/>
          <a:stretch/>
        </p:blipFill>
        <p:spPr>
          <a:xfrm>
            <a:off x="1931323" y="155171"/>
            <a:ext cx="5281354" cy="4867295"/>
          </a:xfrm>
          <a:prstGeom prst="rect">
            <a:avLst/>
          </a:prstGeom>
        </p:spPr>
      </p:pic>
    </p:spTree>
    <p:extLst>
      <p:ext uri="{BB962C8B-B14F-4D97-AF65-F5344CB8AC3E}">
        <p14:creationId xmlns:p14="http://schemas.microsoft.com/office/powerpoint/2010/main" val="1591098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Scenario 4</a:t>
            </a:r>
            <a:endParaRPr lang="en" sz="2800" b="1" dirty="0"/>
          </a:p>
        </p:txBody>
      </p:sp>
      <p:sp>
        <p:nvSpPr>
          <p:cNvPr id="126" name="Shape 126"/>
          <p:cNvSpPr txBox="1">
            <a:spLocks noGrp="1"/>
          </p:cNvSpPr>
          <p:nvPr>
            <p:ph type="body" idx="1"/>
          </p:nvPr>
        </p:nvSpPr>
        <p:spPr>
          <a:xfrm>
            <a:off x="586643" y="1326899"/>
            <a:ext cx="7958840" cy="2804400"/>
          </a:xfrm>
          <a:prstGeom prst="rect">
            <a:avLst/>
          </a:prstGeom>
        </p:spPr>
        <p:txBody>
          <a:bodyPr lIns="91425" tIns="91425" rIns="91425" bIns="91425" anchor="t" anchorCtr="0">
            <a:noAutofit/>
          </a:bodyPr>
          <a:lstStyle/>
          <a:p>
            <a:pPr algn="ctr">
              <a:buNone/>
            </a:pPr>
            <a:r>
              <a:rPr lang="en-US" sz="2200" dirty="0">
                <a:latin typeface="Calibri" panose="020F0502020204030204" pitchFamily="34" charset="0"/>
                <a:cs typeface="Calibri" panose="020F0502020204030204" pitchFamily="34" charset="0"/>
              </a:rPr>
              <a:t>Rosa and Carlos have 5 school aged children. They move together from Portland, ME to Malone, NY on 06/01/2017. Soon after the move, Carlos finds work cutting hay for a local farmer. When the hay season is over on 09/01/2017, Carlos moves to </a:t>
            </a:r>
            <a:r>
              <a:rPr lang="en-US" sz="2200" dirty="0" err="1">
                <a:latin typeface="Calibri" panose="020F0502020204030204" pitchFamily="34" charset="0"/>
                <a:cs typeface="Calibri" panose="020F0502020204030204" pitchFamily="34" charset="0"/>
              </a:rPr>
              <a:t>Schodack</a:t>
            </a:r>
            <a:r>
              <a:rPr lang="en-US" sz="2200" dirty="0">
                <a:latin typeface="Calibri" panose="020F0502020204030204" pitchFamily="34" charset="0"/>
                <a:cs typeface="Calibri" panose="020F0502020204030204" pitchFamily="34" charset="0"/>
              </a:rPr>
              <a:t>, NY to pack apples, while Rosa and the children move to Plattsburgh, NY to stay with Rosa’s family. Carlos returns to the family in Plattsburgh on 11/01/2018. </a:t>
            </a:r>
          </a:p>
          <a:p>
            <a:pPr algn="ctr"/>
            <a:endParaRPr lang="en-US" sz="2200" dirty="0">
              <a:latin typeface="Calibri" panose="020F0502020204030204" pitchFamily="34" charset="0"/>
              <a:cs typeface="Calibri" panose="020F0502020204030204" pitchFamily="34" charset="0"/>
            </a:endParaRPr>
          </a:p>
          <a:p>
            <a:pPr algn="ctr">
              <a:buNone/>
            </a:pPr>
            <a:r>
              <a:rPr lang="en-US" sz="2200" dirty="0">
                <a:latin typeface="Calibri" panose="020F0502020204030204" pitchFamily="34" charset="0"/>
                <a:cs typeface="Calibri" panose="020F0502020204030204" pitchFamily="34" charset="0"/>
              </a:rPr>
              <a:t>Do the children qualify for MEP services?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6330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Scenario 4</a:t>
            </a:r>
            <a:endParaRPr lang="en" sz="2800" b="1" dirty="0"/>
          </a:p>
        </p:txBody>
      </p:sp>
      <p:sp>
        <p:nvSpPr>
          <p:cNvPr id="126" name="Shape 126"/>
          <p:cNvSpPr txBox="1">
            <a:spLocks noGrp="1"/>
          </p:cNvSpPr>
          <p:nvPr>
            <p:ph type="body" idx="1"/>
          </p:nvPr>
        </p:nvSpPr>
        <p:spPr>
          <a:xfrm>
            <a:off x="548640" y="1282564"/>
            <a:ext cx="8052261" cy="2804400"/>
          </a:xfrm>
          <a:prstGeom prst="rect">
            <a:avLst/>
          </a:prstGeom>
        </p:spPr>
        <p:txBody>
          <a:bodyPr lIns="91425" tIns="91425" rIns="91425" bIns="91425" anchor="t" anchorCtr="0">
            <a:noAutofit/>
          </a:bodyPr>
          <a:lstStyle/>
          <a:p>
            <a:pPr algn="ctr">
              <a:buClr>
                <a:schemeClr val="accent1"/>
              </a:buClr>
              <a:buNone/>
            </a:pPr>
            <a:r>
              <a:rPr lang="en-US" sz="1400" dirty="0">
                <a:solidFill>
                  <a:srgbClr val="1E477C"/>
                </a:solidFill>
                <a:latin typeface="Calibri" charset="0"/>
              </a:rPr>
              <a:t>Do the children qualify for the MEP? </a:t>
            </a:r>
            <a:r>
              <a:rPr lang="en-US" sz="1400" b="1" dirty="0">
                <a:solidFill>
                  <a:srgbClr val="00B050"/>
                </a:solidFill>
                <a:latin typeface="Calibri" charset="0"/>
              </a:rPr>
              <a:t>Yes</a:t>
            </a:r>
          </a:p>
          <a:p>
            <a:pPr algn="ctr">
              <a:buClr>
                <a:schemeClr val="accent1"/>
              </a:buClr>
              <a:buNone/>
            </a:pPr>
            <a:r>
              <a:rPr lang="en-US" sz="1400" dirty="0">
                <a:solidFill>
                  <a:srgbClr val="1E477C"/>
                </a:solidFill>
                <a:latin typeface="Calibri" charset="0"/>
              </a:rPr>
              <a:t>What is the QAD(s)? </a:t>
            </a:r>
            <a:r>
              <a:rPr lang="en-US" sz="1400" b="1" dirty="0">
                <a:solidFill>
                  <a:srgbClr val="1E477C"/>
                </a:solidFill>
                <a:latin typeface="Calibri" charset="0"/>
              </a:rPr>
              <a:t>06/01/2017</a:t>
            </a:r>
            <a:endParaRPr lang="en-US" sz="1400" b="1" dirty="0">
              <a:solidFill>
                <a:srgbClr val="00B050"/>
              </a:solidFill>
              <a:latin typeface="Calibri" charset="0"/>
            </a:endParaRPr>
          </a:p>
          <a:p>
            <a:pPr marL="342900" indent="-342900">
              <a:buClr>
                <a:srgbClr val="C00000"/>
              </a:buClr>
              <a:buFont typeface="Wingdings" charset="2"/>
              <a:buChar char="Ø"/>
            </a:pPr>
            <a:endParaRPr lang="en-US" sz="1050"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Migratory Agricultural Worker: </a:t>
            </a:r>
            <a:r>
              <a:rPr lang="en-US" sz="1400" dirty="0">
                <a:solidFill>
                  <a:srgbClr val="1E477C"/>
                </a:solidFill>
                <a:latin typeface="Calibri" charset="0"/>
              </a:rPr>
              <a:t>Is the parent/guardian/spouse or the child himself a Migratory Agricultural Worker? </a:t>
            </a:r>
            <a:r>
              <a:rPr lang="en-US" sz="1400" b="1" dirty="0">
                <a:solidFill>
                  <a:srgbClr val="00B050"/>
                </a:solidFill>
                <a:latin typeface="Calibri" charset="0"/>
              </a:rPr>
              <a:t>Yes.</a:t>
            </a:r>
            <a:r>
              <a:rPr lang="en-US" sz="1400" b="1" dirty="0">
                <a:solidFill>
                  <a:srgbClr val="1E477C"/>
                </a:solidFill>
                <a:latin typeface="Calibri" charset="0"/>
              </a:rPr>
              <a:t> </a:t>
            </a:r>
            <a:r>
              <a:rPr lang="en-US" sz="1400" b="1" dirty="0">
                <a:solidFill>
                  <a:srgbClr val="00B050"/>
                </a:solidFill>
                <a:latin typeface="Calibri" charset="0"/>
              </a:rPr>
              <a:t>Carlos is a Migratory Agricultural Workers because he made a qualifying move in the preceding 36 months, soon after which he engaged in new qualifying work.</a:t>
            </a:r>
          </a:p>
          <a:p>
            <a:pPr>
              <a:buClr>
                <a:schemeClr val="accent1"/>
              </a:buClr>
            </a:pPr>
            <a:endParaRPr lang="en-US" sz="1400" b="1"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Qualifying Move: </a:t>
            </a:r>
            <a:r>
              <a:rPr lang="en-US" sz="14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1400" b="1" dirty="0">
                <a:solidFill>
                  <a:srgbClr val="00B050"/>
                </a:solidFill>
                <a:latin typeface="Calibri" charset="0"/>
              </a:rPr>
              <a:t>Yes</a:t>
            </a:r>
          </a:p>
          <a:p>
            <a:pPr>
              <a:buClr>
                <a:schemeClr val="accent1"/>
              </a:buClr>
            </a:pPr>
            <a:endParaRPr lang="en-US" sz="1400" b="1" dirty="0"/>
          </a:p>
          <a:p>
            <a:pPr marL="342900" indent="-342900">
              <a:buClr>
                <a:schemeClr val="accent1"/>
              </a:buClr>
              <a:buFont typeface="Wingdings" charset="2"/>
              <a:buChar char="Ø"/>
            </a:pPr>
            <a:r>
              <a:rPr lang="en-US" sz="1400" b="1" dirty="0">
                <a:solidFill>
                  <a:srgbClr val="1E477C"/>
                </a:solidFill>
                <a:latin typeface="Calibri" charset="0"/>
              </a:rPr>
              <a:t>Child:</a:t>
            </a:r>
            <a:r>
              <a:rPr lang="en-US" sz="1400" dirty="0">
                <a:solidFill>
                  <a:srgbClr val="1E477C"/>
                </a:solidFill>
                <a:latin typeface="Calibri" charset="0"/>
              </a:rPr>
              <a:t> Are the children under the age of 22 and still entitled to a free public education in the state?</a:t>
            </a:r>
            <a:r>
              <a:rPr lang="en-US" sz="1400" b="1" dirty="0">
                <a:solidFill>
                  <a:srgbClr val="1E477C"/>
                </a:solidFill>
                <a:latin typeface="Calibri" charset="0"/>
              </a:rPr>
              <a:t> </a:t>
            </a:r>
            <a:r>
              <a:rPr lang="en-US" sz="1400" b="1" dirty="0">
                <a:solidFill>
                  <a:srgbClr val="00B050"/>
                </a:solidFill>
                <a:latin typeface="Calibri" charset="0"/>
              </a:rPr>
              <a:t>Yes</a:t>
            </a:r>
            <a:r>
              <a:rPr lang="en-US" sz="1400" b="1" dirty="0">
                <a:solidFill>
                  <a:srgbClr val="1E477C"/>
                </a:solidFill>
                <a:latin typeface="Calibri" charset="0"/>
              </a:rPr>
              <a:t> </a:t>
            </a:r>
          </a:p>
          <a:p>
            <a:pPr>
              <a:buClr>
                <a:schemeClr val="accent1"/>
              </a:buClr>
            </a:pPr>
            <a:endParaRPr lang="en-US" sz="1050"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With/To Join: </a:t>
            </a:r>
            <a:r>
              <a:rPr lang="en-US" sz="1400" dirty="0">
                <a:solidFill>
                  <a:srgbClr val="1E477C"/>
                </a:solidFill>
                <a:latin typeface="Calibri" charset="0"/>
              </a:rPr>
              <a:t>Did the children make the Qualifying Move on their own as or with/to join a parent/guardian/spouse who is a Migratory Agricultural Worker? </a:t>
            </a:r>
            <a:r>
              <a:rPr lang="en-US" sz="1400" b="1" dirty="0">
                <a:solidFill>
                  <a:srgbClr val="00B050"/>
                </a:solidFill>
                <a:latin typeface="Calibri" charset="0"/>
              </a:rPr>
              <a:t>Yes</a:t>
            </a:r>
            <a:endParaRPr lang="en-US" sz="1050" dirty="0">
              <a:solidFill>
                <a:srgbClr val="1E477C"/>
              </a:solidFill>
              <a:latin typeface="Calibri" charset="0"/>
            </a:endParaRPr>
          </a:p>
          <a:p>
            <a:pPr algn="ctr">
              <a:buClr>
                <a:schemeClr val="accent1"/>
              </a:buClr>
              <a:buNone/>
            </a:pPr>
            <a:endParaRPr lang="en-US" sz="1050" dirty="0">
              <a:solidFill>
                <a:srgbClr val="1E477C"/>
              </a:solidFill>
              <a:latin typeface="Calibri"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5690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502" t="26074" r="17605" b="11650"/>
          <a:stretch/>
        </p:blipFill>
        <p:spPr>
          <a:xfrm>
            <a:off x="1923011" y="105295"/>
            <a:ext cx="5297978" cy="4899569"/>
          </a:xfrm>
          <a:prstGeom prst="rect">
            <a:avLst/>
          </a:prstGeom>
        </p:spPr>
      </p:pic>
    </p:spTree>
    <p:extLst>
      <p:ext uri="{BB962C8B-B14F-4D97-AF65-F5344CB8AC3E}">
        <p14:creationId xmlns:p14="http://schemas.microsoft.com/office/powerpoint/2010/main" val="3416437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Scenario 5</a:t>
            </a:r>
            <a:endParaRPr lang="en" sz="2800" b="1" dirty="0"/>
          </a:p>
        </p:txBody>
      </p:sp>
      <p:sp>
        <p:nvSpPr>
          <p:cNvPr id="126" name="Shape 126"/>
          <p:cNvSpPr txBox="1">
            <a:spLocks noGrp="1"/>
          </p:cNvSpPr>
          <p:nvPr>
            <p:ph type="body" idx="1"/>
          </p:nvPr>
        </p:nvSpPr>
        <p:spPr>
          <a:xfrm>
            <a:off x="586643" y="1326899"/>
            <a:ext cx="7958840" cy="2804400"/>
          </a:xfrm>
          <a:prstGeom prst="rect">
            <a:avLst/>
          </a:prstGeom>
        </p:spPr>
        <p:txBody>
          <a:bodyPr lIns="91425" tIns="91425" rIns="91425" bIns="91425" anchor="t" anchorCtr="0">
            <a:noAutofit/>
          </a:bodyPr>
          <a:lstStyle/>
          <a:p>
            <a:pPr algn="ctr">
              <a:buNone/>
            </a:pPr>
            <a:r>
              <a:rPr lang="en-US" dirty="0">
                <a:latin typeface="Calibri" panose="020F0502020204030204" pitchFamily="34" charset="0"/>
                <a:cs typeface="Calibri" panose="020F0502020204030204" pitchFamily="34" charset="0"/>
              </a:rPr>
              <a:t>Adam is 18 years old, and dropped out of school in the 11</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grade. He decided to move from his home in Raleigh, North Carolina to work on his cousin’s organic crop farm in Kinderhook, NY. He made the move on April 1, 2017, and immediately began work planting cucumbers and peppers at the farm. Adam found housing in Hudson, NY and commuted to work in Kinderhook each day. After a few months, Adam found more affordable housing in Kinderhook, NY. Adam moved to the new housing location on July 25, 2017. The recruiter identifies Adam on August 1, 2017. </a:t>
            </a:r>
          </a:p>
          <a:p>
            <a:pPr algn="ctr"/>
            <a:endParaRPr lang="en-US" dirty="0">
              <a:latin typeface="Calibri" panose="020F0502020204030204" pitchFamily="34" charset="0"/>
              <a:cs typeface="Calibri" panose="020F0502020204030204" pitchFamily="34" charset="0"/>
            </a:endParaRPr>
          </a:p>
          <a:p>
            <a:pPr algn="ctr">
              <a:buNone/>
            </a:pPr>
            <a:r>
              <a:rPr lang="en-US" dirty="0">
                <a:latin typeface="Calibri" panose="020F0502020204030204" pitchFamily="34" charset="0"/>
                <a:cs typeface="Calibri" panose="020F0502020204030204" pitchFamily="34" charset="0"/>
              </a:rPr>
              <a:t>Does Adam qualify for MEP services?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26200"/>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Scenario 5</a:t>
            </a:r>
            <a:endParaRPr lang="en" sz="2800" b="1" dirty="0"/>
          </a:p>
        </p:txBody>
      </p:sp>
      <p:sp>
        <p:nvSpPr>
          <p:cNvPr id="126" name="Shape 126"/>
          <p:cNvSpPr txBox="1">
            <a:spLocks noGrp="1"/>
          </p:cNvSpPr>
          <p:nvPr>
            <p:ph type="body" idx="1"/>
          </p:nvPr>
        </p:nvSpPr>
        <p:spPr>
          <a:xfrm>
            <a:off x="548640" y="1282564"/>
            <a:ext cx="8052261" cy="2804400"/>
          </a:xfrm>
          <a:prstGeom prst="rect">
            <a:avLst/>
          </a:prstGeom>
        </p:spPr>
        <p:txBody>
          <a:bodyPr lIns="91425" tIns="91425" rIns="91425" bIns="91425" anchor="t" anchorCtr="0">
            <a:noAutofit/>
          </a:bodyPr>
          <a:lstStyle/>
          <a:p>
            <a:pPr algn="ctr">
              <a:buClr>
                <a:schemeClr val="accent1"/>
              </a:buClr>
              <a:buNone/>
            </a:pPr>
            <a:r>
              <a:rPr lang="en-US" sz="1400" dirty="0">
                <a:solidFill>
                  <a:srgbClr val="1E477C"/>
                </a:solidFill>
                <a:latin typeface="Calibri" charset="0"/>
              </a:rPr>
              <a:t>Does Jairo qualify for the MEP? </a:t>
            </a:r>
            <a:r>
              <a:rPr lang="en-US" sz="1400" b="1" dirty="0">
                <a:solidFill>
                  <a:srgbClr val="00B050"/>
                </a:solidFill>
                <a:latin typeface="Calibri" charset="0"/>
              </a:rPr>
              <a:t>Yes</a:t>
            </a:r>
          </a:p>
          <a:p>
            <a:pPr algn="ctr">
              <a:buClr>
                <a:schemeClr val="accent1"/>
              </a:buClr>
              <a:buNone/>
            </a:pPr>
            <a:r>
              <a:rPr lang="en-US" sz="1400" dirty="0">
                <a:solidFill>
                  <a:srgbClr val="1E477C"/>
                </a:solidFill>
                <a:latin typeface="Calibri" charset="0"/>
              </a:rPr>
              <a:t>What is the QAD(s)? </a:t>
            </a:r>
            <a:r>
              <a:rPr lang="en-US" sz="1400" b="1" dirty="0">
                <a:solidFill>
                  <a:srgbClr val="1E477C"/>
                </a:solidFill>
                <a:latin typeface="Calibri" charset="0"/>
              </a:rPr>
              <a:t>04/01/2017 and 07/25/2017</a:t>
            </a:r>
            <a:endParaRPr lang="en-US" sz="1400" b="1" dirty="0">
              <a:solidFill>
                <a:srgbClr val="00B050"/>
              </a:solidFill>
              <a:latin typeface="Calibri" charset="0"/>
            </a:endParaRPr>
          </a:p>
          <a:p>
            <a:pPr marL="342900" indent="-342900">
              <a:buClr>
                <a:srgbClr val="C00000"/>
              </a:buClr>
              <a:buFont typeface="Wingdings" charset="2"/>
              <a:buChar char="Ø"/>
            </a:pPr>
            <a:endParaRPr lang="en-US" sz="1050"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Migratory Agricultural Worker: </a:t>
            </a:r>
            <a:r>
              <a:rPr lang="en-US" sz="1400" dirty="0">
                <a:solidFill>
                  <a:srgbClr val="1E477C"/>
                </a:solidFill>
                <a:latin typeface="Calibri" charset="0"/>
              </a:rPr>
              <a:t>Is the parent/guardian/spouse or the child himself a Migratory Agricultural Worker? </a:t>
            </a:r>
            <a:r>
              <a:rPr lang="en-US" sz="1400" b="1" dirty="0">
                <a:solidFill>
                  <a:srgbClr val="00B050"/>
                </a:solidFill>
                <a:latin typeface="Calibri" charset="0"/>
              </a:rPr>
              <a:t>Yes.</a:t>
            </a:r>
            <a:r>
              <a:rPr lang="en-US" sz="1400" b="1" dirty="0">
                <a:solidFill>
                  <a:srgbClr val="1E477C"/>
                </a:solidFill>
                <a:latin typeface="Calibri" charset="0"/>
              </a:rPr>
              <a:t> </a:t>
            </a:r>
            <a:r>
              <a:rPr lang="en-US" sz="1400" b="1" dirty="0">
                <a:solidFill>
                  <a:srgbClr val="00B050"/>
                </a:solidFill>
                <a:latin typeface="Calibri" charset="0"/>
              </a:rPr>
              <a:t>Adam is a Migratory Agricultural Workers because he made a qualifying move in the preceding 36 months, soon after which he engaged in new qualifying work.</a:t>
            </a:r>
          </a:p>
          <a:p>
            <a:pPr>
              <a:buClr>
                <a:schemeClr val="accent1"/>
              </a:buClr>
            </a:pPr>
            <a:endParaRPr lang="en-US" sz="1400" b="1"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Qualifying Move: </a:t>
            </a:r>
            <a:r>
              <a:rPr lang="en-US" sz="14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1400" b="1" dirty="0">
                <a:solidFill>
                  <a:srgbClr val="00B050"/>
                </a:solidFill>
                <a:latin typeface="Calibri" charset="0"/>
              </a:rPr>
              <a:t>Yes</a:t>
            </a:r>
          </a:p>
          <a:p>
            <a:pPr>
              <a:buClr>
                <a:schemeClr val="accent1"/>
              </a:buClr>
            </a:pPr>
            <a:endParaRPr lang="en-US" sz="1400" b="1" dirty="0"/>
          </a:p>
          <a:p>
            <a:pPr marL="342900" indent="-342900">
              <a:buClr>
                <a:schemeClr val="accent1"/>
              </a:buClr>
              <a:buFont typeface="Wingdings" charset="2"/>
              <a:buChar char="Ø"/>
            </a:pPr>
            <a:r>
              <a:rPr lang="en-US" sz="1400" b="1" dirty="0">
                <a:solidFill>
                  <a:srgbClr val="1E477C"/>
                </a:solidFill>
                <a:latin typeface="Calibri" charset="0"/>
              </a:rPr>
              <a:t>Child:</a:t>
            </a:r>
            <a:r>
              <a:rPr lang="en-US" sz="1400" dirty="0">
                <a:solidFill>
                  <a:srgbClr val="1E477C"/>
                </a:solidFill>
                <a:latin typeface="Calibri" charset="0"/>
              </a:rPr>
              <a:t> Are the children under the age of 22 and still entitled to a free public education in the state?</a:t>
            </a:r>
            <a:r>
              <a:rPr lang="en-US" sz="1400" b="1" dirty="0">
                <a:solidFill>
                  <a:srgbClr val="1E477C"/>
                </a:solidFill>
                <a:latin typeface="Calibri" charset="0"/>
              </a:rPr>
              <a:t> </a:t>
            </a:r>
            <a:r>
              <a:rPr lang="en-US" sz="1400" b="1" dirty="0">
                <a:solidFill>
                  <a:srgbClr val="00B050"/>
                </a:solidFill>
                <a:latin typeface="Calibri" charset="0"/>
              </a:rPr>
              <a:t>Yes</a:t>
            </a:r>
            <a:r>
              <a:rPr lang="en-US" sz="1400" b="1" dirty="0">
                <a:solidFill>
                  <a:srgbClr val="1E477C"/>
                </a:solidFill>
                <a:latin typeface="Calibri" charset="0"/>
              </a:rPr>
              <a:t> </a:t>
            </a:r>
          </a:p>
          <a:p>
            <a:pPr>
              <a:buClr>
                <a:schemeClr val="accent1"/>
              </a:buClr>
            </a:pPr>
            <a:endParaRPr lang="en-US" sz="1050"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With/To Join: </a:t>
            </a:r>
            <a:r>
              <a:rPr lang="en-US" sz="1400" dirty="0">
                <a:solidFill>
                  <a:srgbClr val="1E477C"/>
                </a:solidFill>
                <a:latin typeface="Calibri" charset="0"/>
              </a:rPr>
              <a:t>Did the children make the Qualifying Move on their own as or with/to join a parent/guardian/spouse who is a Migratory Agricultural Worker? </a:t>
            </a:r>
            <a:r>
              <a:rPr lang="en-US" sz="1400" b="1" dirty="0">
                <a:solidFill>
                  <a:srgbClr val="00B050"/>
                </a:solidFill>
                <a:latin typeface="Calibri" charset="0"/>
              </a:rPr>
              <a:t>Yes- Adam made 2 Qualifying Moves. </a:t>
            </a:r>
          </a:p>
          <a:p>
            <a:pPr algn="ctr">
              <a:buClr>
                <a:schemeClr val="accent1"/>
              </a:buClr>
              <a:buNone/>
            </a:pPr>
            <a:endParaRPr lang="en-US" sz="1050" dirty="0">
              <a:solidFill>
                <a:srgbClr val="1E477C"/>
              </a:solidFill>
              <a:latin typeface="Calibri"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3977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7358" t="25967" r="17677" b="11650"/>
          <a:stretch/>
        </p:blipFill>
        <p:spPr>
          <a:xfrm>
            <a:off x="1936865" y="144088"/>
            <a:ext cx="5270270" cy="4874578"/>
          </a:xfrm>
          <a:prstGeom prst="rect">
            <a:avLst/>
          </a:prstGeom>
        </p:spPr>
      </p:pic>
    </p:spTree>
    <p:extLst>
      <p:ext uri="{BB962C8B-B14F-4D97-AF65-F5344CB8AC3E}">
        <p14:creationId xmlns:p14="http://schemas.microsoft.com/office/powerpoint/2010/main" val="3991436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Scenario 1</a:t>
            </a:r>
            <a:endParaRPr lang="en" sz="2800" b="1" dirty="0"/>
          </a:p>
        </p:txBody>
      </p:sp>
      <p:sp>
        <p:nvSpPr>
          <p:cNvPr id="126" name="Shape 126"/>
          <p:cNvSpPr txBox="1">
            <a:spLocks noGrp="1"/>
          </p:cNvSpPr>
          <p:nvPr>
            <p:ph type="body" idx="1"/>
          </p:nvPr>
        </p:nvSpPr>
        <p:spPr>
          <a:xfrm>
            <a:off x="958795" y="1393401"/>
            <a:ext cx="7146255" cy="2804400"/>
          </a:xfrm>
          <a:prstGeom prst="rect">
            <a:avLst/>
          </a:prstGeom>
        </p:spPr>
        <p:txBody>
          <a:bodyPr lIns="91425" tIns="91425" rIns="91425" bIns="91425" anchor="t" anchorCtr="0">
            <a:noAutofit/>
          </a:bodyPr>
          <a:lstStyle/>
          <a:p>
            <a:pPr algn="ctr">
              <a:buNone/>
            </a:pPr>
            <a:r>
              <a:rPr lang="en-US" sz="2400" dirty="0">
                <a:solidFill>
                  <a:srgbClr val="1E477C"/>
                </a:solidFill>
                <a:latin typeface="Calibri" charset="0"/>
              </a:rPr>
              <a:t>On July 1, 2017, Elvira moves with her two children, ages 4 and 7, from Houston, TX to Albion, NY to work at a Benton Farms. Soon after arriving at the farm (within 60 days) Elvira begins work cutting tomatoes. </a:t>
            </a:r>
          </a:p>
          <a:p>
            <a:pPr algn="ctr">
              <a:buNone/>
            </a:pPr>
            <a:r>
              <a:rPr lang="en-US" sz="2400" dirty="0" smtClean="0">
                <a:solidFill>
                  <a:srgbClr val="1E477C"/>
                </a:solidFill>
                <a:latin typeface="Calibri" charset="0"/>
              </a:rPr>
              <a:t>                     </a:t>
            </a:r>
            <a:endParaRPr lang="en-US" sz="2400" dirty="0">
              <a:solidFill>
                <a:srgbClr val="1E477C"/>
              </a:solidFill>
              <a:latin typeface="Calibri" charset="0"/>
            </a:endParaRPr>
          </a:p>
          <a:p>
            <a:pPr algn="ctr">
              <a:buNone/>
            </a:pPr>
            <a:r>
              <a:rPr lang="en-US" sz="2400" dirty="0">
                <a:solidFill>
                  <a:srgbClr val="1E477C"/>
                </a:solidFill>
                <a:latin typeface="Calibri" charset="0"/>
              </a:rPr>
              <a:t>Are Elvira’s children eligible for the MEP?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86401"/>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Scenario 1</a:t>
            </a:r>
            <a:endParaRPr lang="en" sz="2800" b="1" dirty="0"/>
          </a:p>
        </p:txBody>
      </p:sp>
      <p:sp>
        <p:nvSpPr>
          <p:cNvPr id="126" name="Shape 126"/>
          <p:cNvSpPr txBox="1">
            <a:spLocks noGrp="1"/>
          </p:cNvSpPr>
          <p:nvPr>
            <p:ph type="body" idx="1"/>
          </p:nvPr>
        </p:nvSpPr>
        <p:spPr>
          <a:xfrm>
            <a:off x="548640" y="1282564"/>
            <a:ext cx="8052261" cy="2804400"/>
          </a:xfrm>
          <a:prstGeom prst="rect">
            <a:avLst/>
          </a:prstGeom>
        </p:spPr>
        <p:txBody>
          <a:bodyPr lIns="91425" tIns="91425" rIns="91425" bIns="91425" anchor="t" anchorCtr="0">
            <a:noAutofit/>
          </a:bodyPr>
          <a:lstStyle/>
          <a:p>
            <a:pPr algn="ctr">
              <a:buClr>
                <a:schemeClr val="accent1"/>
              </a:buClr>
              <a:buNone/>
            </a:pPr>
            <a:r>
              <a:rPr lang="en-US" sz="1400" dirty="0">
                <a:solidFill>
                  <a:srgbClr val="1E477C"/>
                </a:solidFill>
                <a:latin typeface="Calibri" charset="0"/>
              </a:rPr>
              <a:t>Do Elvira’s children qualify for the MEP? </a:t>
            </a:r>
            <a:r>
              <a:rPr lang="en-US" sz="1400" b="1" dirty="0">
                <a:solidFill>
                  <a:srgbClr val="00B050"/>
                </a:solidFill>
                <a:latin typeface="Calibri" charset="0"/>
              </a:rPr>
              <a:t>Yes</a:t>
            </a:r>
          </a:p>
          <a:p>
            <a:pPr algn="ctr">
              <a:buClr>
                <a:schemeClr val="accent1"/>
              </a:buClr>
              <a:buNone/>
            </a:pPr>
            <a:r>
              <a:rPr lang="en-US" sz="1400" dirty="0">
                <a:solidFill>
                  <a:schemeClr val="accent2"/>
                </a:solidFill>
                <a:latin typeface="Calibri" charset="0"/>
              </a:rPr>
              <a:t>What is the QAD(s)? </a:t>
            </a:r>
            <a:r>
              <a:rPr lang="en-US" sz="1400" b="1" dirty="0">
                <a:solidFill>
                  <a:schemeClr val="accent2"/>
                </a:solidFill>
                <a:latin typeface="Calibri" charset="0"/>
              </a:rPr>
              <a:t>07/01/2017</a:t>
            </a:r>
          </a:p>
          <a:p>
            <a:pPr marL="342900" indent="-342900">
              <a:buClr>
                <a:srgbClr val="C00000"/>
              </a:buClr>
              <a:buFont typeface="Wingdings" charset="2"/>
              <a:buChar char="Ø"/>
            </a:pPr>
            <a:endParaRPr lang="en-US" sz="1050"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Migratory Agricultural Worker: </a:t>
            </a:r>
            <a:r>
              <a:rPr lang="en-US" sz="1400" dirty="0">
                <a:solidFill>
                  <a:srgbClr val="1E477C"/>
                </a:solidFill>
                <a:latin typeface="Calibri" charset="0"/>
              </a:rPr>
              <a:t>Is the parent/guardian/spouse or the child himself a Migratory Agricultural Worker? </a:t>
            </a:r>
            <a:r>
              <a:rPr lang="en-US" sz="1400" b="1" dirty="0">
                <a:solidFill>
                  <a:srgbClr val="00B050"/>
                </a:solidFill>
                <a:latin typeface="Calibri" charset="0"/>
              </a:rPr>
              <a:t>Yes.</a:t>
            </a:r>
            <a:r>
              <a:rPr lang="en-US" sz="1400" b="1" dirty="0">
                <a:solidFill>
                  <a:srgbClr val="1E477C"/>
                </a:solidFill>
                <a:latin typeface="Calibri" charset="0"/>
              </a:rPr>
              <a:t> </a:t>
            </a:r>
            <a:r>
              <a:rPr lang="en-US" sz="1400" b="1" dirty="0">
                <a:solidFill>
                  <a:srgbClr val="00B050"/>
                </a:solidFill>
                <a:latin typeface="Calibri" charset="0"/>
              </a:rPr>
              <a:t>Elvira is a Migratory Agricultural Workers because she made a qualifying move in the preceding 36 months, soon after which she engaged in new qualifying work.</a:t>
            </a:r>
          </a:p>
          <a:p>
            <a:pPr>
              <a:buClr>
                <a:schemeClr val="accent1"/>
              </a:buClr>
            </a:pPr>
            <a:endParaRPr lang="en-US" sz="1400" b="1"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Qualifying Move: </a:t>
            </a:r>
            <a:r>
              <a:rPr lang="en-US" sz="14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1400" b="1" dirty="0">
                <a:solidFill>
                  <a:srgbClr val="00B050"/>
                </a:solidFill>
                <a:latin typeface="Calibri" charset="0"/>
              </a:rPr>
              <a:t>Yes</a:t>
            </a:r>
          </a:p>
          <a:p>
            <a:pPr>
              <a:buClr>
                <a:schemeClr val="accent1"/>
              </a:buClr>
            </a:pPr>
            <a:endParaRPr lang="en-US" sz="1400" b="1" dirty="0"/>
          </a:p>
          <a:p>
            <a:pPr marL="342900" indent="-342900">
              <a:buClr>
                <a:schemeClr val="accent1"/>
              </a:buClr>
              <a:buFont typeface="Wingdings" charset="2"/>
              <a:buChar char="Ø"/>
            </a:pPr>
            <a:r>
              <a:rPr lang="en-US" sz="1400" b="1" dirty="0">
                <a:solidFill>
                  <a:srgbClr val="1E477C"/>
                </a:solidFill>
                <a:latin typeface="Calibri" charset="0"/>
              </a:rPr>
              <a:t>Child:</a:t>
            </a:r>
            <a:r>
              <a:rPr lang="en-US" sz="1400" dirty="0">
                <a:solidFill>
                  <a:srgbClr val="1E477C"/>
                </a:solidFill>
                <a:latin typeface="Calibri" charset="0"/>
              </a:rPr>
              <a:t> Are the children under the age of 22 and still entitled to a free public education in the state?</a:t>
            </a:r>
            <a:r>
              <a:rPr lang="en-US" sz="1400" b="1" dirty="0">
                <a:solidFill>
                  <a:srgbClr val="1E477C"/>
                </a:solidFill>
                <a:latin typeface="Calibri" charset="0"/>
              </a:rPr>
              <a:t> </a:t>
            </a:r>
            <a:r>
              <a:rPr lang="en-US" sz="1400" b="1" dirty="0">
                <a:solidFill>
                  <a:srgbClr val="00B050"/>
                </a:solidFill>
                <a:latin typeface="Calibri" charset="0"/>
              </a:rPr>
              <a:t>Yes</a:t>
            </a:r>
            <a:r>
              <a:rPr lang="en-US" sz="1400" b="1" dirty="0">
                <a:solidFill>
                  <a:srgbClr val="1E477C"/>
                </a:solidFill>
                <a:latin typeface="Calibri" charset="0"/>
              </a:rPr>
              <a:t> </a:t>
            </a:r>
          </a:p>
          <a:p>
            <a:pPr>
              <a:buClr>
                <a:schemeClr val="accent1"/>
              </a:buClr>
            </a:pPr>
            <a:endParaRPr lang="en-US" sz="1050"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With/To Join: </a:t>
            </a:r>
            <a:r>
              <a:rPr lang="en-US" sz="1400" dirty="0">
                <a:solidFill>
                  <a:srgbClr val="1E477C"/>
                </a:solidFill>
                <a:latin typeface="Calibri" charset="0"/>
              </a:rPr>
              <a:t>Did the children make the Qualifying Move on their own as or with/to join a parent/guardian/spouse who is a Migratory Agricultural Worker? </a:t>
            </a:r>
            <a:r>
              <a:rPr lang="en-US" sz="1400" b="1" dirty="0">
                <a:solidFill>
                  <a:srgbClr val="00B050"/>
                </a:solidFill>
                <a:latin typeface="Calibri" charset="0"/>
              </a:rPr>
              <a:t>Yes- the children and Migratory Agriculture Worker moved together. </a:t>
            </a:r>
            <a:endParaRPr lang="en-US" sz="1050" dirty="0">
              <a:solidFill>
                <a:srgbClr val="1E477C"/>
              </a:solidFill>
              <a:latin typeface="Calibri"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445210"/>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l="37502" t="26074" r="17676" b="11973"/>
          <a:stretch/>
        </p:blipFill>
        <p:spPr>
          <a:xfrm>
            <a:off x="1970117" y="182880"/>
            <a:ext cx="5203767" cy="4795137"/>
          </a:xfrm>
          <a:prstGeom prst="rect">
            <a:avLst/>
          </a:prstGeom>
        </p:spPr>
      </p:pic>
    </p:spTree>
    <p:extLst>
      <p:ext uri="{BB962C8B-B14F-4D97-AF65-F5344CB8AC3E}">
        <p14:creationId xmlns:p14="http://schemas.microsoft.com/office/powerpoint/2010/main" val="1032745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Scenario 2</a:t>
            </a:r>
            <a:endParaRPr lang="en" sz="2800" b="1" dirty="0"/>
          </a:p>
        </p:txBody>
      </p:sp>
      <p:sp>
        <p:nvSpPr>
          <p:cNvPr id="126" name="Shape 126"/>
          <p:cNvSpPr txBox="1">
            <a:spLocks noGrp="1"/>
          </p:cNvSpPr>
          <p:nvPr>
            <p:ph type="body" idx="1"/>
          </p:nvPr>
        </p:nvSpPr>
        <p:spPr>
          <a:xfrm>
            <a:off x="958795" y="1393401"/>
            <a:ext cx="7146255" cy="2804400"/>
          </a:xfrm>
          <a:prstGeom prst="rect">
            <a:avLst/>
          </a:prstGeom>
        </p:spPr>
        <p:txBody>
          <a:bodyPr lIns="91425" tIns="91425" rIns="91425" bIns="91425" anchor="t" anchorCtr="0">
            <a:noAutofit/>
          </a:bodyPr>
          <a:lstStyle/>
          <a:p>
            <a:pPr algn="ctr">
              <a:buNone/>
            </a:pPr>
            <a:r>
              <a:rPr lang="en-US" sz="2400" dirty="0">
                <a:solidFill>
                  <a:srgbClr val="1E477C"/>
                </a:solidFill>
                <a:latin typeface="Calibri" charset="0"/>
              </a:rPr>
              <a:t>Hector, a 17 year old worker, moved from Oaxaca, Mexico to Sodus, NY on 09/01/2017 in order to find work to support his family. Shortly after the move (within 60 days) Hector engaged in work picking apples at Smith Farm.</a:t>
            </a:r>
          </a:p>
          <a:p>
            <a:pPr algn="ctr"/>
            <a:endParaRPr lang="en-US" sz="2400" dirty="0">
              <a:solidFill>
                <a:srgbClr val="1E477C"/>
              </a:solidFill>
              <a:latin typeface="Calibri" charset="0"/>
            </a:endParaRPr>
          </a:p>
          <a:p>
            <a:pPr algn="ctr">
              <a:buNone/>
            </a:pPr>
            <a:r>
              <a:rPr lang="en-US" sz="2400" dirty="0">
                <a:solidFill>
                  <a:srgbClr val="1E477C"/>
                </a:solidFill>
                <a:latin typeface="Calibri" charset="0"/>
              </a:rPr>
              <a:t>Is Hector eligible for the MEP?</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39018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Scenario 2</a:t>
            </a:r>
            <a:endParaRPr lang="en" sz="2800" b="1" dirty="0"/>
          </a:p>
        </p:txBody>
      </p:sp>
      <p:sp>
        <p:nvSpPr>
          <p:cNvPr id="126" name="Shape 126"/>
          <p:cNvSpPr txBox="1">
            <a:spLocks noGrp="1"/>
          </p:cNvSpPr>
          <p:nvPr>
            <p:ph type="body" idx="1"/>
          </p:nvPr>
        </p:nvSpPr>
        <p:spPr>
          <a:xfrm>
            <a:off x="548640" y="1282564"/>
            <a:ext cx="8052261" cy="2804400"/>
          </a:xfrm>
          <a:prstGeom prst="rect">
            <a:avLst/>
          </a:prstGeom>
        </p:spPr>
        <p:txBody>
          <a:bodyPr lIns="91425" tIns="91425" rIns="91425" bIns="91425" anchor="t" anchorCtr="0">
            <a:noAutofit/>
          </a:bodyPr>
          <a:lstStyle/>
          <a:p>
            <a:pPr algn="ctr">
              <a:buClr>
                <a:schemeClr val="accent1"/>
              </a:buClr>
              <a:buNone/>
            </a:pPr>
            <a:r>
              <a:rPr lang="en-US" sz="1400" dirty="0" smtClean="0">
                <a:solidFill>
                  <a:srgbClr val="1E477C"/>
                </a:solidFill>
                <a:latin typeface="Calibri" charset="0"/>
              </a:rPr>
              <a:t>Does </a:t>
            </a:r>
            <a:r>
              <a:rPr lang="en-US" sz="1400" dirty="0">
                <a:solidFill>
                  <a:srgbClr val="1E477C"/>
                </a:solidFill>
                <a:latin typeface="Calibri" charset="0"/>
              </a:rPr>
              <a:t>Hector qualify for the MEP? </a:t>
            </a:r>
            <a:r>
              <a:rPr lang="en-US" sz="1400" b="1" dirty="0">
                <a:solidFill>
                  <a:srgbClr val="00B050"/>
                </a:solidFill>
                <a:latin typeface="Calibri" charset="0"/>
              </a:rPr>
              <a:t>Yes</a:t>
            </a:r>
          </a:p>
          <a:p>
            <a:pPr algn="ctr">
              <a:buClr>
                <a:schemeClr val="accent1"/>
              </a:buClr>
              <a:buNone/>
            </a:pPr>
            <a:r>
              <a:rPr lang="en-US" sz="1400" dirty="0">
                <a:solidFill>
                  <a:schemeClr val="accent2"/>
                </a:solidFill>
                <a:latin typeface="Calibri" charset="0"/>
              </a:rPr>
              <a:t>What is the QAD(s)? </a:t>
            </a:r>
            <a:r>
              <a:rPr lang="en-US" sz="1400" b="1" dirty="0">
                <a:solidFill>
                  <a:schemeClr val="accent2"/>
                </a:solidFill>
                <a:latin typeface="Calibri" charset="0"/>
              </a:rPr>
              <a:t>09/01/2017</a:t>
            </a: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Migratory Agricultural Worker: </a:t>
            </a:r>
            <a:r>
              <a:rPr lang="en-US" sz="1400" dirty="0">
                <a:solidFill>
                  <a:srgbClr val="1E477C"/>
                </a:solidFill>
                <a:latin typeface="Calibri" charset="0"/>
              </a:rPr>
              <a:t>Is the parent/guardian/spouse or the child himself a Migratory Agricultural Worker? </a:t>
            </a:r>
            <a:r>
              <a:rPr lang="en-US" sz="1400" b="1" dirty="0">
                <a:solidFill>
                  <a:srgbClr val="00B050"/>
                </a:solidFill>
                <a:latin typeface="Calibri" charset="0"/>
              </a:rPr>
              <a:t>Yes.</a:t>
            </a:r>
            <a:r>
              <a:rPr lang="en-US" sz="1400" b="1" dirty="0">
                <a:solidFill>
                  <a:srgbClr val="1E477C"/>
                </a:solidFill>
                <a:latin typeface="Calibri" charset="0"/>
              </a:rPr>
              <a:t> </a:t>
            </a:r>
            <a:r>
              <a:rPr lang="en-US" sz="1400" b="1" dirty="0">
                <a:solidFill>
                  <a:srgbClr val="00B050"/>
                </a:solidFill>
                <a:latin typeface="Calibri" charset="0"/>
              </a:rPr>
              <a:t>Hector is a Migratory Agricultural Workers because he made a qualifying move in the preceding 36 months, soon after which he engaged in new qualifying work.</a:t>
            </a:r>
          </a:p>
          <a:p>
            <a:pPr>
              <a:buClr>
                <a:schemeClr val="accent1"/>
              </a:buClr>
            </a:pPr>
            <a:endParaRPr lang="en-US" sz="1400" b="1"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Qualifying Move: </a:t>
            </a:r>
            <a:r>
              <a:rPr lang="en-US" sz="14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1400" b="1" dirty="0">
                <a:solidFill>
                  <a:srgbClr val="00B050"/>
                </a:solidFill>
                <a:latin typeface="Calibri" charset="0"/>
              </a:rPr>
              <a:t>Yes</a:t>
            </a:r>
          </a:p>
          <a:p>
            <a:pPr>
              <a:buClr>
                <a:schemeClr val="accent1"/>
              </a:buClr>
            </a:pPr>
            <a:endParaRPr lang="en-US" sz="1400" b="1" dirty="0"/>
          </a:p>
          <a:p>
            <a:pPr marL="342900" indent="-342900">
              <a:buClr>
                <a:schemeClr val="accent1"/>
              </a:buClr>
              <a:buFont typeface="Wingdings" charset="2"/>
              <a:buChar char="Ø"/>
            </a:pPr>
            <a:r>
              <a:rPr lang="en-US" sz="1400" b="1" dirty="0">
                <a:solidFill>
                  <a:srgbClr val="1E477C"/>
                </a:solidFill>
                <a:latin typeface="Calibri" charset="0"/>
              </a:rPr>
              <a:t>Child:</a:t>
            </a:r>
            <a:r>
              <a:rPr lang="en-US" sz="1400" dirty="0">
                <a:solidFill>
                  <a:srgbClr val="1E477C"/>
                </a:solidFill>
                <a:latin typeface="Calibri" charset="0"/>
              </a:rPr>
              <a:t> Are the children under the age of 22 and still entitled to a free public education in the state?</a:t>
            </a:r>
            <a:r>
              <a:rPr lang="en-US" sz="1400" b="1" dirty="0">
                <a:solidFill>
                  <a:srgbClr val="1E477C"/>
                </a:solidFill>
                <a:latin typeface="Calibri" charset="0"/>
              </a:rPr>
              <a:t> </a:t>
            </a:r>
            <a:r>
              <a:rPr lang="en-US" sz="1400" b="1" dirty="0">
                <a:solidFill>
                  <a:srgbClr val="00B050"/>
                </a:solidFill>
                <a:latin typeface="Calibri" charset="0"/>
              </a:rPr>
              <a:t>Yes</a:t>
            </a:r>
            <a:r>
              <a:rPr lang="en-US" sz="14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With/To Join: </a:t>
            </a:r>
            <a:r>
              <a:rPr lang="en-US" sz="1400" dirty="0">
                <a:solidFill>
                  <a:srgbClr val="1E477C"/>
                </a:solidFill>
                <a:latin typeface="Calibri" charset="0"/>
              </a:rPr>
              <a:t>Did the children make the Qualifying Move on their own as or with/to join a parent/guardian/spouse who is a Migratory Agricultural Worker? </a:t>
            </a:r>
            <a:r>
              <a:rPr lang="en-US" sz="1400" b="1" dirty="0">
                <a:solidFill>
                  <a:srgbClr val="00B050"/>
                </a:solidFill>
                <a:latin typeface="Calibri" charset="0"/>
              </a:rPr>
              <a:t>Yes- as the MAW. </a:t>
            </a:r>
            <a:endParaRPr lang="en-US" sz="1400" dirty="0">
              <a:solidFill>
                <a:srgbClr val="1E477C"/>
              </a:solidFill>
              <a:latin typeface="Calibri" charset="0"/>
            </a:endParaRPr>
          </a:p>
          <a:p>
            <a:pPr algn="ctr">
              <a:buClr>
                <a:schemeClr val="accent1"/>
              </a:buClr>
              <a:buNone/>
            </a:pPr>
            <a:endParaRPr lang="en-US" sz="1050" dirty="0">
              <a:solidFill>
                <a:srgbClr val="1E477C"/>
              </a:solidFill>
              <a:latin typeface="Calibri"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44280"/>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573" t="26074" r="17605" b="11865"/>
          <a:stretch/>
        </p:blipFill>
        <p:spPr>
          <a:xfrm>
            <a:off x="1946564" y="157729"/>
            <a:ext cx="5250873" cy="4846959"/>
          </a:xfrm>
          <a:prstGeom prst="rect">
            <a:avLst/>
          </a:prstGeom>
        </p:spPr>
      </p:pic>
    </p:spTree>
    <p:extLst>
      <p:ext uri="{BB962C8B-B14F-4D97-AF65-F5344CB8AC3E}">
        <p14:creationId xmlns:p14="http://schemas.microsoft.com/office/powerpoint/2010/main" val="536903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Scenario 3</a:t>
            </a:r>
            <a:endParaRPr lang="en" sz="2800" b="1" dirty="0"/>
          </a:p>
        </p:txBody>
      </p:sp>
      <p:sp>
        <p:nvSpPr>
          <p:cNvPr id="126" name="Shape 126"/>
          <p:cNvSpPr txBox="1">
            <a:spLocks noGrp="1"/>
          </p:cNvSpPr>
          <p:nvPr>
            <p:ph type="body" idx="1"/>
          </p:nvPr>
        </p:nvSpPr>
        <p:spPr>
          <a:xfrm>
            <a:off x="592185" y="1228608"/>
            <a:ext cx="7958840" cy="2804400"/>
          </a:xfrm>
          <a:prstGeom prst="rect">
            <a:avLst/>
          </a:prstGeom>
        </p:spPr>
        <p:txBody>
          <a:bodyPr lIns="91425" tIns="91425" rIns="91425" bIns="91425" anchor="t" anchorCtr="0">
            <a:noAutofit/>
          </a:bodyPr>
          <a:lstStyle/>
          <a:p>
            <a:pPr algn="ctr">
              <a:spcAft>
                <a:spcPts val="1200"/>
              </a:spcAft>
              <a:buNone/>
            </a:pPr>
            <a:r>
              <a:rPr lang="en-US" sz="1800" dirty="0">
                <a:latin typeface="Calibri" panose="020F0502020204030204" pitchFamily="34" charset="0"/>
                <a:cs typeface="Calibri" panose="020F0502020204030204" pitchFamily="34" charset="0"/>
              </a:rPr>
              <a:t>You are in the field </a:t>
            </a:r>
            <a:r>
              <a:rPr lang="en-US" sz="1800" dirty="0" smtClean="0">
                <a:latin typeface="Calibri" panose="020F0502020204030204" pitchFamily="34" charset="0"/>
                <a:cs typeface="Calibri" panose="020F0502020204030204" pitchFamily="34" charset="0"/>
              </a:rPr>
              <a:t>following up with families you have previously enrolled. You </a:t>
            </a:r>
            <a:r>
              <a:rPr lang="en-US" sz="1800" dirty="0">
                <a:latin typeface="Calibri" panose="020F0502020204030204" pitchFamily="34" charset="0"/>
                <a:cs typeface="Calibri" panose="020F0502020204030204" pitchFamily="34" charset="0"/>
              </a:rPr>
              <a:t>visit a family who you have not seen since last year. On 6/1/2017, the Moore family moved from Cherry Valley, NY to Richfield Springs, NY. They moved because they could no longer afford housing in Cherry Valley, and found a more affordable apartment in Richfield Springs. The mother, Julia, was injured while working at her temporary job at a dairy in Cherry Valley, and is not currently working as she is receiving disability. She and her 3 school aged children originally moved from Amsterdam, NY to Cherry Valley, NY on </a:t>
            </a:r>
            <a:r>
              <a:rPr lang="en-US" sz="1800" dirty="0" smtClean="0">
                <a:latin typeface="Calibri" panose="020F0502020204030204" pitchFamily="34" charset="0"/>
                <a:cs typeface="Calibri" panose="020F0502020204030204" pitchFamily="34" charset="0"/>
              </a:rPr>
              <a:t>12/08/2015 </a:t>
            </a:r>
            <a:r>
              <a:rPr lang="en-US" sz="1800" dirty="0">
                <a:latin typeface="Calibri" panose="020F0502020204030204" pitchFamily="34" charset="0"/>
                <a:cs typeface="Calibri" panose="020F0502020204030204" pitchFamily="34" charset="0"/>
              </a:rPr>
              <a:t>so mom could milk cows at the dairy farm. You filled out a residency change COE for the family on 6/1/17, before ESSA went into effect. </a:t>
            </a:r>
          </a:p>
          <a:p>
            <a:pPr algn="ctr">
              <a:buNone/>
            </a:pPr>
            <a:r>
              <a:rPr lang="en-US" sz="1800" dirty="0">
                <a:latin typeface="Calibri" panose="020F0502020204030204" pitchFamily="34" charset="0"/>
                <a:cs typeface="Calibri" panose="020F0502020204030204" pitchFamily="34" charset="0"/>
              </a:rPr>
              <a:t>Should you fill out a new COE?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31700"/>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Scenario 3</a:t>
            </a:r>
            <a:endParaRPr lang="en" sz="2800" b="1" dirty="0"/>
          </a:p>
        </p:txBody>
      </p:sp>
      <p:sp>
        <p:nvSpPr>
          <p:cNvPr id="126" name="Shape 126"/>
          <p:cNvSpPr txBox="1">
            <a:spLocks noGrp="1"/>
          </p:cNvSpPr>
          <p:nvPr>
            <p:ph type="body" idx="1"/>
          </p:nvPr>
        </p:nvSpPr>
        <p:spPr>
          <a:xfrm>
            <a:off x="548640" y="1282564"/>
            <a:ext cx="8052261" cy="2804400"/>
          </a:xfrm>
          <a:prstGeom prst="rect">
            <a:avLst/>
          </a:prstGeom>
        </p:spPr>
        <p:txBody>
          <a:bodyPr lIns="91425" tIns="91425" rIns="91425" bIns="91425" anchor="t" anchorCtr="0">
            <a:noAutofit/>
          </a:bodyPr>
          <a:lstStyle/>
          <a:p>
            <a:pPr algn="ctr">
              <a:buClr>
                <a:schemeClr val="accent1"/>
              </a:buClr>
              <a:buNone/>
            </a:pPr>
            <a:r>
              <a:rPr lang="en-US" sz="1400" b="1" dirty="0">
                <a:solidFill>
                  <a:srgbClr val="1E477C"/>
                </a:solidFill>
                <a:latin typeface="Calibri" charset="0"/>
              </a:rPr>
              <a:t>Should you fill out a new COE for the Moore family</a:t>
            </a:r>
            <a:r>
              <a:rPr lang="en-US" sz="1400" dirty="0">
                <a:solidFill>
                  <a:srgbClr val="1E477C"/>
                </a:solidFill>
                <a:latin typeface="Calibri" charset="0"/>
              </a:rPr>
              <a:t>? </a:t>
            </a:r>
            <a:r>
              <a:rPr lang="en-US" sz="1400" b="1" dirty="0">
                <a:solidFill>
                  <a:srgbClr val="00B050"/>
                </a:solidFill>
                <a:latin typeface="Calibri" charset="0"/>
              </a:rPr>
              <a:t>Yes</a:t>
            </a:r>
          </a:p>
          <a:p>
            <a:pPr algn="ctr">
              <a:buClr>
                <a:schemeClr val="accent1"/>
              </a:buClr>
              <a:buNone/>
            </a:pPr>
            <a:r>
              <a:rPr lang="en-US" sz="1400" dirty="0">
                <a:solidFill>
                  <a:schemeClr val="accent2"/>
                </a:solidFill>
                <a:latin typeface="Calibri" charset="0"/>
              </a:rPr>
              <a:t>What is the QAD(s)? </a:t>
            </a:r>
            <a:r>
              <a:rPr lang="en-US" sz="1400" b="1" dirty="0">
                <a:solidFill>
                  <a:schemeClr val="accent2"/>
                </a:solidFill>
                <a:latin typeface="Calibri" charset="0"/>
              </a:rPr>
              <a:t>06/01/2017</a:t>
            </a:r>
          </a:p>
          <a:p>
            <a:pPr marL="342900" indent="-342900">
              <a:buClr>
                <a:srgbClr val="C00000"/>
              </a:buClr>
              <a:buFont typeface="Wingdings" charset="2"/>
              <a:buChar char="Ø"/>
            </a:pPr>
            <a:endParaRPr lang="en-US" sz="1050"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Migratory Agricultural Worker: </a:t>
            </a:r>
            <a:r>
              <a:rPr lang="en-US" sz="1400" dirty="0">
                <a:solidFill>
                  <a:srgbClr val="1E477C"/>
                </a:solidFill>
                <a:latin typeface="Calibri" charset="0"/>
              </a:rPr>
              <a:t>Is the parent/guardian/spouse or the child himself a Migratory Agricultural Worker? </a:t>
            </a:r>
            <a:r>
              <a:rPr lang="en-US" sz="1400" b="1" dirty="0">
                <a:solidFill>
                  <a:srgbClr val="00B050"/>
                </a:solidFill>
                <a:latin typeface="Calibri" charset="0"/>
              </a:rPr>
              <a:t>Yes.</a:t>
            </a:r>
            <a:r>
              <a:rPr lang="en-US" sz="1400" b="1" dirty="0">
                <a:solidFill>
                  <a:srgbClr val="1E477C"/>
                </a:solidFill>
                <a:latin typeface="Calibri" charset="0"/>
              </a:rPr>
              <a:t> </a:t>
            </a:r>
            <a:r>
              <a:rPr lang="en-US" sz="1400" b="1" dirty="0">
                <a:solidFill>
                  <a:srgbClr val="00B050"/>
                </a:solidFill>
                <a:latin typeface="Calibri" charset="0"/>
              </a:rPr>
              <a:t>Julia is a Migratory Agricultural Workers because she made a qualifying move in the preceding 36 months, soon after which she engaged in new qualifying work.</a:t>
            </a:r>
          </a:p>
          <a:p>
            <a:pPr>
              <a:buClr>
                <a:schemeClr val="accent1"/>
              </a:buClr>
            </a:pPr>
            <a:endParaRPr lang="en-US" sz="1400" b="1"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Qualifying Move: </a:t>
            </a:r>
            <a:r>
              <a:rPr lang="en-US" sz="14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1400" b="1" dirty="0">
                <a:solidFill>
                  <a:srgbClr val="00B050"/>
                </a:solidFill>
                <a:latin typeface="Calibri" charset="0"/>
              </a:rPr>
              <a:t>Yes- Moved to a new school district due to economic necessity. </a:t>
            </a:r>
          </a:p>
          <a:p>
            <a:pPr>
              <a:buClr>
                <a:schemeClr val="accent1"/>
              </a:buClr>
            </a:pPr>
            <a:endParaRPr lang="en-US" sz="1400" b="1" dirty="0"/>
          </a:p>
          <a:p>
            <a:pPr marL="342900" indent="-342900">
              <a:buClr>
                <a:schemeClr val="accent1"/>
              </a:buClr>
              <a:buFont typeface="Wingdings" charset="2"/>
              <a:buChar char="Ø"/>
            </a:pPr>
            <a:r>
              <a:rPr lang="en-US" sz="1400" b="1" dirty="0">
                <a:solidFill>
                  <a:srgbClr val="1E477C"/>
                </a:solidFill>
                <a:latin typeface="Calibri" charset="0"/>
              </a:rPr>
              <a:t>Child:</a:t>
            </a:r>
            <a:r>
              <a:rPr lang="en-US" sz="1400" dirty="0">
                <a:solidFill>
                  <a:srgbClr val="1E477C"/>
                </a:solidFill>
                <a:latin typeface="Calibri" charset="0"/>
              </a:rPr>
              <a:t> Are the children under the age of 22 and still entitled to a free public education in the state?</a:t>
            </a:r>
            <a:r>
              <a:rPr lang="en-US" sz="1400" b="1" dirty="0">
                <a:solidFill>
                  <a:srgbClr val="1E477C"/>
                </a:solidFill>
                <a:latin typeface="Calibri" charset="0"/>
              </a:rPr>
              <a:t> </a:t>
            </a:r>
            <a:r>
              <a:rPr lang="en-US" sz="1400" b="1" dirty="0">
                <a:solidFill>
                  <a:srgbClr val="00B050"/>
                </a:solidFill>
                <a:latin typeface="Calibri" charset="0"/>
              </a:rPr>
              <a:t>Yes</a:t>
            </a:r>
            <a:r>
              <a:rPr lang="en-US" sz="1400" b="1" dirty="0">
                <a:solidFill>
                  <a:srgbClr val="1E477C"/>
                </a:solidFill>
                <a:latin typeface="Calibri" charset="0"/>
              </a:rPr>
              <a:t> </a:t>
            </a:r>
          </a:p>
          <a:p>
            <a:pPr>
              <a:buClr>
                <a:schemeClr val="accent1"/>
              </a:buClr>
            </a:pPr>
            <a:endParaRPr lang="en-US" sz="1050" dirty="0">
              <a:solidFill>
                <a:srgbClr val="1E477C"/>
              </a:solidFill>
              <a:latin typeface="Calibri" charset="0"/>
            </a:endParaRPr>
          </a:p>
          <a:p>
            <a:pPr marL="342900" indent="-342900">
              <a:buClr>
                <a:schemeClr val="accent1"/>
              </a:buClr>
              <a:buFont typeface="Wingdings" charset="2"/>
              <a:buChar char="Ø"/>
            </a:pPr>
            <a:r>
              <a:rPr lang="en-US" sz="1400" b="1" dirty="0">
                <a:solidFill>
                  <a:srgbClr val="1E477C"/>
                </a:solidFill>
                <a:latin typeface="Calibri" charset="0"/>
              </a:rPr>
              <a:t>With/To Join: </a:t>
            </a:r>
            <a:r>
              <a:rPr lang="en-US" sz="1400" dirty="0">
                <a:solidFill>
                  <a:srgbClr val="1E477C"/>
                </a:solidFill>
                <a:latin typeface="Calibri" charset="0"/>
              </a:rPr>
              <a:t>Did the children make the Qualifying Move on their own as or with/to join a parent/guardian/spouse who is a Migratory Agricultural Worker? </a:t>
            </a:r>
            <a:r>
              <a:rPr lang="en-US" sz="1400" b="1" dirty="0">
                <a:solidFill>
                  <a:srgbClr val="00B050"/>
                </a:solidFill>
                <a:latin typeface="Calibri" charset="0"/>
              </a:rPr>
              <a:t>Yes- the family moved together. </a:t>
            </a:r>
            <a:endParaRPr lang="en-US" sz="1050" dirty="0">
              <a:solidFill>
                <a:srgbClr val="1E477C"/>
              </a:solidFill>
              <a:latin typeface="Calibri" charset="0"/>
            </a:endParaRPr>
          </a:p>
          <a:p>
            <a:pPr algn="ctr">
              <a:buClr>
                <a:schemeClr val="accent1"/>
              </a:buClr>
              <a:buNone/>
            </a:pPr>
            <a:endParaRPr lang="en-US" sz="1050" dirty="0">
              <a:solidFill>
                <a:srgbClr val="1E477C"/>
              </a:solidFill>
              <a:latin typeface="Calibri"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47019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Jourdain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TotalTime>
  <Words>1298</Words>
  <Application>Microsoft Office PowerPoint</Application>
  <PresentationFormat>On-screen Show (16:9)</PresentationFormat>
  <Paragraphs>75</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Wingdings</vt:lpstr>
      <vt:lpstr>Bitter</vt:lpstr>
      <vt:lpstr>Arvo</vt:lpstr>
      <vt:lpstr>Arial</vt:lpstr>
      <vt:lpstr>Jourdain template</vt:lpstr>
      <vt:lpstr>New Recruiter Training:  Basic Eligibility Scenarios   NYS Migrant Education- Identification and Recruitment  </vt:lpstr>
      <vt:lpstr>Scenario 1</vt:lpstr>
      <vt:lpstr>Scenario 1</vt:lpstr>
      <vt:lpstr>PowerPoint Presentation</vt:lpstr>
      <vt:lpstr>Scenario 2</vt:lpstr>
      <vt:lpstr>Scenario 2</vt:lpstr>
      <vt:lpstr>PowerPoint Presentation</vt:lpstr>
      <vt:lpstr>Scenario 3</vt:lpstr>
      <vt:lpstr>Scenario 3</vt:lpstr>
      <vt:lpstr>PowerPoint Presentation</vt:lpstr>
      <vt:lpstr>Scenario 4</vt:lpstr>
      <vt:lpstr>Scenario 4</vt:lpstr>
      <vt:lpstr>PowerPoint Presentation</vt:lpstr>
      <vt:lpstr>Scenario 5</vt:lpstr>
      <vt:lpstr>Scenario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Reinterview: Lessons Learned  Emily Hanehan and Will Messier  New York State Migrant Education Program Florida ID&amp;R Training- April 2016</dc:title>
  <dc:creator>Recruiter Account</dc:creator>
  <cp:lastModifiedBy>Staff Account</cp:lastModifiedBy>
  <cp:revision>44</cp:revision>
  <dcterms:modified xsi:type="dcterms:W3CDTF">2018-10-19T18:25:20Z</dcterms:modified>
</cp:coreProperties>
</file>