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5" r:id="rId14"/>
    <p:sldId id="294" r:id="rId15"/>
    <p:sldId id="296" r:id="rId16"/>
    <p:sldId id="297" r:id="rId17"/>
    <p:sldId id="298" r:id="rId18"/>
    <p:sldId id="299" r:id="rId19"/>
    <p:sldId id="302" r:id="rId20"/>
    <p:sldId id="300" r:id="rId21"/>
    <p:sldId id="301" r:id="rId22"/>
    <p:sldId id="303" r:id="rId23"/>
  </p:sldIdLst>
  <p:sldSz cx="9144000" cy="5143500" type="screen16x9"/>
  <p:notesSz cx="6858000" cy="9144000"/>
  <p:embeddedFontLst>
    <p:embeddedFont>
      <p:font typeface="Arv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Bitter" panose="020B0604020202020204" charset="0"/>
      <p:bold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6D2"/>
    <a:srgbClr val="C5A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2D333-DB87-4133-A3E2-3CB6BC9762C0}">
  <a:tblStyle styleId="{1232D333-DB87-4133-A3E2-3CB6BC9762C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4" d="100"/>
          <a:sy n="124" d="100"/>
        </p:scale>
        <p:origin x="-15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110434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244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12137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143003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2981970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337640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4188697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1797427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186489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2483384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1131234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10673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6298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3474979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460950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126836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308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682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7592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401758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154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567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a:r>
            <a:endParaRPr dirty="0"/>
          </a:p>
        </p:txBody>
      </p:sp>
    </p:spTree>
    <p:extLst>
      <p:ext uri="{BB962C8B-B14F-4D97-AF65-F5344CB8AC3E}">
        <p14:creationId xmlns:p14="http://schemas.microsoft.com/office/powerpoint/2010/main" val="400969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219650" y="1232775"/>
            <a:ext cx="4704599" cy="2830499"/>
          </a:xfrm>
          <a:prstGeom prst="rect">
            <a:avLst/>
          </a:prstGeom>
          <a:solidFill>
            <a:srgbClr val="000000">
              <a:alpha val="20000"/>
            </a:srgbClr>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2219700" y="1156500"/>
            <a:ext cx="4704599" cy="28304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2436950" y="1860375"/>
            <a:ext cx="4270200" cy="1728600"/>
          </a:xfrm>
          <a:prstGeom prst="rect">
            <a:avLst/>
          </a:prstGeom>
        </p:spPr>
        <p:txBody>
          <a:bodyPr lIns="91425" tIns="91425" rIns="91425" bIns="91425" anchor="ctr" anchorCtr="0"/>
          <a:lstStyle>
            <a:lvl1pPr lvl="0" algn="ctr">
              <a:spcBef>
                <a:spcPts val="0"/>
              </a:spcBef>
              <a:buClr>
                <a:srgbClr val="434343"/>
              </a:buClr>
              <a:buSzPct val="100000"/>
              <a:defRPr sz="3600">
                <a:solidFill>
                  <a:srgbClr val="434343"/>
                </a:solidFill>
              </a:defRPr>
            </a:lvl1pPr>
            <a:lvl2pPr lvl="1" algn="ctr">
              <a:spcBef>
                <a:spcPts val="0"/>
              </a:spcBef>
              <a:buClr>
                <a:srgbClr val="434343"/>
              </a:buClr>
              <a:buSzPct val="100000"/>
              <a:defRPr sz="3600">
                <a:solidFill>
                  <a:srgbClr val="434343"/>
                </a:solidFill>
              </a:defRPr>
            </a:lvl2pPr>
            <a:lvl3pPr lvl="2" algn="ctr">
              <a:spcBef>
                <a:spcPts val="0"/>
              </a:spcBef>
              <a:buClr>
                <a:srgbClr val="434343"/>
              </a:buClr>
              <a:buSzPct val="100000"/>
              <a:defRPr sz="3600">
                <a:solidFill>
                  <a:srgbClr val="434343"/>
                </a:solidFill>
              </a:defRPr>
            </a:lvl3pPr>
            <a:lvl4pPr lvl="3" algn="ctr">
              <a:spcBef>
                <a:spcPts val="0"/>
              </a:spcBef>
              <a:buClr>
                <a:srgbClr val="434343"/>
              </a:buClr>
              <a:buSzPct val="100000"/>
              <a:defRPr sz="3600">
                <a:solidFill>
                  <a:srgbClr val="434343"/>
                </a:solidFill>
              </a:defRPr>
            </a:lvl4pPr>
            <a:lvl5pPr lvl="4" algn="ctr">
              <a:spcBef>
                <a:spcPts val="0"/>
              </a:spcBef>
              <a:buClr>
                <a:srgbClr val="434343"/>
              </a:buClr>
              <a:buSzPct val="100000"/>
              <a:defRPr sz="3600">
                <a:solidFill>
                  <a:srgbClr val="434343"/>
                </a:solidFill>
              </a:defRPr>
            </a:lvl5pPr>
            <a:lvl6pPr lvl="5" algn="ctr">
              <a:spcBef>
                <a:spcPts val="0"/>
              </a:spcBef>
              <a:buClr>
                <a:srgbClr val="434343"/>
              </a:buClr>
              <a:buSzPct val="100000"/>
              <a:defRPr sz="3600">
                <a:solidFill>
                  <a:srgbClr val="434343"/>
                </a:solidFill>
              </a:defRPr>
            </a:lvl6pPr>
            <a:lvl7pPr lvl="6" algn="ctr">
              <a:spcBef>
                <a:spcPts val="0"/>
              </a:spcBef>
              <a:buClr>
                <a:srgbClr val="434343"/>
              </a:buClr>
              <a:buSzPct val="100000"/>
              <a:defRPr sz="3600">
                <a:solidFill>
                  <a:srgbClr val="434343"/>
                </a:solidFill>
              </a:defRPr>
            </a:lvl7pPr>
            <a:lvl8pPr lvl="7" algn="ctr">
              <a:spcBef>
                <a:spcPts val="0"/>
              </a:spcBef>
              <a:buClr>
                <a:srgbClr val="434343"/>
              </a:buClr>
              <a:buSzPct val="100000"/>
              <a:defRPr sz="3600">
                <a:solidFill>
                  <a:srgbClr val="434343"/>
                </a:solidFill>
              </a:defRPr>
            </a:lvl8pPr>
            <a:lvl9pPr lvl="8" algn="ctr">
              <a:spcBef>
                <a:spcPts val="0"/>
              </a:spcBef>
              <a:buClr>
                <a:srgbClr val="434343"/>
              </a:buClr>
              <a:buSzPct val="100000"/>
              <a:defRPr sz="3600">
                <a:solidFill>
                  <a:srgbClr val="434343"/>
                </a:solidFill>
              </a:defRPr>
            </a:lvl9pPr>
          </a:lstStyle>
          <a:p>
            <a:endParaRPr/>
          </a:p>
        </p:txBody>
      </p:sp>
      <p:cxnSp>
        <p:nvCxnSpPr>
          <p:cNvPr id="12" name="Shape 12"/>
          <p:cNvCxnSpPr/>
          <p:nvPr/>
        </p:nvCxnSpPr>
        <p:spPr>
          <a:xfrm>
            <a:off x="2222700" y="1860375"/>
            <a:ext cx="46986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30" name="Shape 30"/>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cxnSp>
        <p:nvCxnSpPr>
          <p:cNvPr id="31" name="Shape 31"/>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32" name="Shape 32"/>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
        <p:nvSpPr>
          <p:cNvPr id="33" name="Shape 33"/>
          <p:cNvSpPr txBox="1">
            <a:spLocks noGrp="1"/>
          </p:cNvSpPr>
          <p:nvPr>
            <p:ph type="title"/>
          </p:nvPr>
        </p:nvSpPr>
        <p:spPr>
          <a:xfrm>
            <a:off x="1379650" y="530100"/>
            <a:ext cx="6725400" cy="796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body" idx="1"/>
          </p:nvPr>
        </p:nvSpPr>
        <p:spPr>
          <a:xfrm>
            <a:off x="1379650" y="1502273"/>
            <a:ext cx="6725400" cy="2804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with horizontal divider">
    <p:spTree>
      <p:nvGrpSpPr>
        <p:cNvPr id="1" name="Shape 63"/>
        <p:cNvGrpSpPr/>
        <p:nvPr/>
      </p:nvGrpSpPr>
      <p:grpSpPr>
        <a:xfrm>
          <a:off x="0" y="0"/>
          <a:ext cx="0" cy="0"/>
          <a:chOff x="0" y="0"/>
          <a:chExt cx="0" cy="0"/>
        </a:xfrm>
      </p:grpSpPr>
      <p:grpSp>
        <p:nvGrpSpPr>
          <p:cNvPr id="64" name="Shape 64"/>
          <p:cNvGrpSpPr/>
          <p:nvPr/>
        </p:nvGrpSpPr>
        <p:grpSpPr>
          <a:xfrm>
            <a:off x="543000" y="530100"/>
            <a:ext cx="8058000" cy="4159499"/>
            <a:chOff x="543000" y="530100"/>
            <a:chExt cx="8058000" cy="4159499"/>
          </a:xfrm>
        </p:grpSpPr>
        <p:sp>
          <p:nvSpPr>
            <p:cNvPr id="65" name="Shape 65"/>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66" name="Shape 66"/>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cxnSp>
        <p:nvCxnSpPr>
          <p:cNvPr id="67" name="Shape 67"/>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68" name="Shape 68"/>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79650" y="1502273"/>
            <a:ext cx="6725400" cy="2804400"/>
          </a:xfrm>
          <a:prstGeom prst="rect">
            <a:avLst/>
          </a:prstGeom>
          <a:noFill/>
          <a:ln>
            <a:noFill/>
          </a:ln>
        </p:spPr>
        <p:txBody>
          <a:bodyPr lIns="91425" tIns="91425" rIns="91425" bIns="91425" anchor="t" anchorCtr="0"/>
          <a:lstStyle>
            <a:lvl1pPr lvl="0">
              <a:spcBef>
                <a:spcPts val="600"/>
              </a:spcBef>
              <a:buClr>
                <a:srgbClr val="D9D9D9"/>
              </a:buClr>
              <a:buSzPct val="100000"/>
              <a:buFont typeface="Bitter"/>
              <a:buChar char="■"/>
              <a:defRPr sz="3000">
                <a:solidFill>
                  <a:srgbClr val="434343"/>
                </a:solidFill>
                <a:latin typeface="Bitter"/>
                <a:ea typeface="Bitter"/>
                <a:cs typeface="Bitter"/>
                <a:sym typeface="Bitter"/>
              </a:defRPr>
            </a:lvl1pPr>
            <a:lvl2pPr lvl="1">
              <a:spcBef>
                <a:spcPts val="480"/>
              </a:spcBef>
              <a:buClr>
                <a:srgbClr val="D9D9D9"/>
              </a:buClr>
              <a:buSzPct val="100000"/>
              <a:buFont typeface="Bitter"/>
              <a:buChar char="■"/>
              <a:defRPr sz="2400">
                <a:solidFill>
                  <a:srgbClr val="434343"/>
                </a:solidFill>
                <a:latin typeface="Bitter"/>
                <a:ea typeface="Bitter"/>
                <a:cs typeface="Bitter"/>
                <a:sym typeface="Bitter"/>
              </a:defRPr>
            </a:lvl2pPr>
            <a:lvl3pPr lvl="2">
              <a:spcBef>
                <a:spcPts val="480"/>
              </a:spcBef>
              <a:buClr>
                <a:srgbClr val="D9D9D9"/>
              </a:buClr>
              <a:buSzPct val="100000"/>
              <a:buFont typeface="Bitter"/>
              <a:defRPr sz="2400">
                <a:solidFill>
                  <a:srgbClr val="434343"/>
                </a:solidFill>
                <a:latin typeface="Bitter"/>
                <a:ea typeface="Bitter"/>
                <a:cs typeface="Bitter"/>
                <a:sym typeface="Bitter"/>
              </a:defRPr>
            </a:lvl3pPr>
            <a:lvl4pPr lvl="3">
              <a:spcBef>
                <a:spcPts val="360"/>
              </a:spcBef>
              <a:buClr>
                <a:srgbClr val="D9D9D9"/>
              </a:buClr>
              <a:buSzPct val="100000"/>
              <a:buFont typeface="Bitter"/>
              <a:buChar char="■"/>
              <a:defRPr sz="1800">
                <a:solidFill>
                  <a:srgbClr val="434343"/>
                </a:solidFill>
                <a:latin typeface="Bitter"/>
                <a:ea typeface="Bitter"/>
                <a:cs typeface="Bitter"/>
                <a:sym typeface="Bitter"/>
              </a:defRPr>
            </a:lvl4pPr>
            <a:lvl5pPr lvl="4">
              <a:spcBef>
                <a:spcPts val="360"/>
              </a:spcBef>
              <a:buClr>
                <a:srgbClr val="434343"/>
              </a:buClr>
              <a:buSzPct val="100000"/>
              <a:buFont typeface="Bitter"/>
              <a:defRPr sz="1800">
                <a:solidFill>
                  <a:srgbClr val="434343"/>
                </a:solidFill>
                <a:latin typeface="Bitter"/>
                <a:ea typeface="Bitter"/>
                <a:cs typeface="Bitter"/>
                <a:sym typeface="Bitter"/>
              </a:defRPr>
            </a:lvl5pPr>
            <a:lvl6pPr lvl="5">
              <a:spcBef>
                <a:spcPts val="360"/>
              </a:spcBef>
              <a:buClr>
                <a:srgbClr val="434343"/>
              </a:buClr>
              <a:buSzPct val="100000"/>
              <a:buFont typeface="Bitter"/>
              <a:defRPr sz="1800">
                <a:solidFill>
                  <a:srgbClr val="434343"/>
                </a:solidFill>
                <a:latin typeface="Bitter"/>
                <a:ea typeface="Bitter"/>
                <a:cs typeface="Bitter"/>
                <a:sym typeface="Bitter"/>
              </a:defRPr>
            </a:lvl6pPr>
            <a:lvl7pPr lvl="6">
              <a:spcBef>
                <a:spcPts val="360"/>
              </a:spcBef>
              <a:buClr>
                <a:srgbClr val="434343"/>
              </a:buClr>
              <a:buSzPct val="100000"/>
              <a:buFont typeface="Bitter"/>
              <a:defRPr sz="1800">
                <a:solidFill>
                  <a:srgbClr val="434343"/>
                </a:solidFill>
                <a:latin typeface="Bitter"/>
                <a:ea typeface="Bitter"/>
                <a:cs typeface="Bitter"/>
                <a:sym typeface="Bitter"/>
              </a:defRPr>
            </a:lvl7pPr>
            <a:lvl8pPr lvl="7">
              <a:spcBef>
                <a:spcPts val="360"/>
              </a:spcBef>
              <a:buClr>
                <a:srgbClr val="434343"/>
              </a:buClr>
              <a:buSzPct val="100000"/>
              <a:buFont typeface="Bitter"/>
              <a:defRPr sz="1800">
                <a:solidFill>
                  <a:srgbClr val="434343"/>
                </a:solidFill>
                <a:latin typeface="Bitter"/>
                <a:ea typeface="Bitter"/>
                <a:cs typeface="Bitter"/>
                <a:sym typeface="Bitter"/>
              </a:defRPr>
            </a:lvl8pPr>
            <a:lvl9pPr lvl="8">
              <a:spcBef>
                <a:spcPts val="360"/>
              </a:spcBef>
              <a:buClr>
                <a:srgbClr val="434343"/>
              </a:buClr>
              <a:buSzPct val="100000"/>
              <a:buFont typeface="Bitter"/>
              <a:defRPr sz="1800">
                <a:solidFill>
                  <a:srgbClr val="434343"/>
                </a:solidFill>
                <a:latin typeface="Bitter"/>
                <a:ea typeface="Bitter"/>
                <a:cs typeface="Bitter"/>
                <a:sym typeface="Bitter"/>
              </a:defRPr>
            </a:lvl9pPr>
          </a:lstStyle>
          <a:p>
            <a:endParaRPr/>
          </a:p>
        </p:txBody>
      </p:sp>
      <p:sp>
        <p:nvSpPr>
          <p:cNvPr id="7" name="Shape 7"/>
          <p:cNvSpPr txBox="1">
            <a:spLocks noGrp="1"/>
          </p:cNvSpPr>
          <p:nvPr>
            <p:ph type="title"/>
          </p:nvPr>
        </p:nvSpPr>
        <p:spPr>
          <a:xfrm>
            <a:off x="1379650" y="530100"/>
            <a:ext cx="6725400" cy="796799"/>
          </a:xfrm>
          <a:prstGeom prst="rect">
            <a:avLst/>
          </a:prstGeom>
          <a:noFill/>
          <a:ln>
            <a:noFill/>
          </a:ln>
        </p:spPr>
        <p:txBody>
          <a:bodyPr lIns="91425" tIns="91425" rIns="91425" bIns="91425" anchor="ctr" anchorCtr="0"/>
          <a:lstStyle>
            <a:lvl1pPr lvl="0">
              <a:spcBef>
                <a:spcPts val="0"/>
              </a:spcBef>
              <a:buClr>
                <a:srgbClr val="999999"/>
              </a:buClr>
              <a:buSzPct val="100000"/>
              <a:buFont typeface="Arvo"/>
              <a:buNone/>
              <a:defRPr sz="1800">
                <a:solidFill>
                  <a:srgbClr val="999999"/>
                </a:solidFill>
                <a:latin typeface="Arvo"/>
                <a:ea typeface="Arvo"/>
                <a:cs typeface="Arvo"/>
                <a:sym typeface="Arvo"/>
              </a:defRPr>
            </a:lvl1pPr>
            <a:lvl2pPr lvl="1">
              <a:spcBef>
                <a:spcPts val="0"/>
              </a:spcBef>
              <a:buClr>
                <a:srgbClr val="999999"/>
              </a:buClr>
              <a:buSzPct val="100000"/>
              <a:buFont typeface="Arvo"/>
              <a:buNone/>
              <a:defRPr sz="1800">
                <a:solidFill>
                  <a:srgbClr val="999999"/>
                </a:solidFill>
                <a:latin typeface="Arvo"/>
                <a:ea typeface="Arvo"/>
                <a:cs typeface="Arvo"/>
                <a:sym typeface="Arvo"/>
              </a:defRPr>
            </a:lvl2pPr>
            <a:lvl3pPr lvl="2">
              <a:spcBef>
                <a:spcPts val="0"/>
              </a:spcBef>
              <a:buClr>
                <a:srgbClr val="999999"/>
              </a:buClr>
              <a:buSzPct val="100000"/>
              <a:buFont typeface="Arvo"/>
              <a:buNone/>
              <a:defRPr sz="1800">
                <a:solidFill>
                  <a:srgbClr val="999999"/>
                </a:solidFill>
                <a:latin typeface="Arvo"/>
                <a:ea typeface="Arvo"/>
                <a:cs typeface="Arvo"/>
                <a:sym typeface="Arvo"/>
              </a:defRPr>
            </a:lvl3pPr>
            <a:lvl4pPr lvl="3">
              <a:spcBef>
                <a:spcPts val="0"/>
              </a:spcBef>
              <a:buClr>
                <a:srgbClr val="999999"/>
              </a:buClr>
              <a:buSzPct val="100000"/>
              <a:buFont typeface="Arvo"/>
              <a:buNone/>
              <a:defRPr sz="1800">
                <a:solidFill>
                  <a:srgbClr val="999999"/>
                </a:solidFill>
                <a:latin typeface="Arvo"/>
                <a:ea typeface="Arvo"/>
                <a:cs typeface="Arvo"/>
                <a:sym typeface="Arvo"/>
              </a:defRPr>
            </a:lvl4pPr>
            <a:lvl5pPr lvl="4">
              <a:spcBef>
                <a:spcPts val="0"/>
              </a:spcBef>
              <a:buClr>
                <a:srgbClr val="999999"/>
              </a:buClr>
              <a:buSzPct val="100000"/>
              <a:buFont typeface="Arvo"/>
              <a:buNone/>
              <a:defRPr sz="1800">
                <a:solidFill>
                  <a:srgbClr val="999999"/>
                </a:solidFill>
                <a:latin typeface="Arvo"/>
                <a:ea typeface="Arvo"/>
                <a:cs typeface="Arvo"/>
                <a:sym typeface="Arvo"/>
              </a:defRPr>
            </a:lvl5pPr>
            <a:lvl6pPr lvl="5">
              <a:spcBef>
                <a:spcPts val="0"/>
              </a:spcBef>
              <a:buClr>
                <a:srgbClr val="999999"/>
              </a:buClr>
              <a:buSzPct val="100000"/>
              <a:buFont typeface="Arvo"/>
              <a:buNone/>
              <a:defRPr sz="1800">
                <a:solidFill>
                  <a:srgbClr val="999999"/>
                </a:solidFill>
                <a:latin typeface="Arvo"/>
                <a:ea typeface="Arvo"/>
                <a:cs typeface="Arvo"/>
                <a:sym typeface="Arvo"/>
              </a:defRPr>
            </a:lvl6pPr>
            <a:lvl7pPr lvl="6">
              <a:spcBef>
                <a:spcPts val="0"/>
              </a:spcBef>
              <a:buClr>
                <a:srgbClr val="999999"/>
              </a:buClr>
              <a:buSzPct val="100000"/>
              <a:buFont typeface="Arvo"/>
              <a:buNone/>
              <a:defRPr sz="1800">
                <a:solidFill>
                  <a:srgbClr val="999999"/>
                </a:solidFill>
                <a:latin typeface="Arvo"/>
                <a:ea typeface="Arvo"/>
                <a:cs typeface="Arvo"/>
                <a:sym typeface="Arvo"/>
              </a:defRPr>
            </a:lvl7pPr>
            <a:lvl8pPr lvl="7">
              <a:spcBef>
                <a:spcPts val="0"/>
              </a:spcBef>
              <a:buClr>
                <a:srgbClr val="999999"/>
              </a:buClr>
              <a:buSzPct val="100000"/>
              <a:buFont typeface="Arvo"/>
              <a:buNone/>
              <a:defRPr sz="1800">
                <a:solidFill>
                  <a:srgbClr val="999999"/>
                </a:solidFill>
                <a:latin typeface="Arvo"/>
                <a:ea typeface="Arvo"/>
                <a:cs typeface="Arvo"/>
                <a:sym typeface="Arvo"/>
              </a:defRPr>
            </a:lvl8pPr>
            <a:lvl9pPr lvl="8">
              <a:spcBef>
                <a:spcPts val="0"/>
              </a:spcBef>
              <a:buClr>
                <a:srgbClr val="999999"/>
              </a:buClr>
              <a:buSzPct val="100000"/>
              <a:buFont typeface="Arvo"/>
              <a:buNone/>
              <a:defRPr sz="1800">
                <a:solidFill>
                  <a:srgbClr val="999999"/>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211185" y="2001611"/>
            <a:ext cx="4710546" cy="2118650"/>
          </a:xfrm>
          <a:prstGeom prst="rect">
            <a:avLst/>
          </a:prstGeom>
        </p:spPr>
        <p:txBody>
          <a:bodyPr lIns="91425" tIns="91425" rIns="91425" bIns="91425" anchor="ctr" anchorCtr="0">
            <a:noAutofit/>
          </a:bodyPr>
          <a:lstStyle/>
          <a:p>
            <a:pPr lvl="0">
              <a:spcBef>
                <a:spcPts val="4200"/>
              </a:spcBef>
              <a:spcAft>
                <a:spcPts val="4200"/>
              </a:spcAft>
              <a:buNone/>
            </a:pPr>
            <a:r>
              <a:rPr lang="en-US" sz="2400" dirty="0" smtClean="0"/>
              <a:t>New Recruiter Training</a:t>
            </a:r>
            <a:r>
              <a:rPr lang="en" sz="2400" dirty="0" smtClean="0"/>
              <a:t>: </a:t>
            </a:r>
            <a:br>
              <a:rPr lang="en" sz="2400" dirty="0" smtClean="0"/>
            </a:br>
            <a:r>
              <a:rPr lang="en" sz="2000" i="1" dirty="0" smtClean="0"/>
              <a:t>Completing the ECOE</a:t>
            </a:r>
            <a:r>
              <a:rPr lang="en" sz="3200" dirty="0" smtClean="0"/>
              <a:t/>
            </a:r>
            <a:br>
              <a:rPr lang="en" sz="3200" dirty="0" smtClean="0"/>
            </a:br>
            <a:r>
              <a:rPr lang="en" sz="1200" dirty="0" smtClean="0"/>
              <a:t/>
            </a:r>
            <a:br>
              <a:rPr lang="en" sz="1200" dirty="0" smtClean="0"/>
            </a:br>
            <a:r>
              <a:rPr lang="en" sz="1050" b="1" dirty="0" smtClean="0"/>
              <a:t/>
            </a:r>
            <a:br>
              <a:rPr lang="en" sz="1050" b="1" dirty="0" smtClean="0"/>
            </a:br>
            <a:r>
              <a:rPr lang="en" sz="1050" b="1" dirty="0" smtClean="0"/>
              <a:t>NYS Migrant Education- Identification and Recruitment</a:t>
            </a:r>
            <a:br>
              <a:rPr lang="en" sz="1050" b="1" dirty="0" smtClean="0"/>
            </a:br>
            <a:r>
              <a:rPr lang="en" sz="1200" dirty="0" smtClean="0"/>
              <a:t/>
            </a:r>
            <a:br>
              <a:rPr lang="en" sz="1200" dirty="0" smtClean="0"/>
            </a:br>
            <a:endParaRPr lang="en"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49531" y="1123785"/>
            <a:ext cx="833854" cy="833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Qualifying Moves and Work Data</a:t>
            </a:r>
            <a:endParaRPr lang="en" sz="2800" b="1" dirty="0"/>
          </a:p>
        </p:txBody>
      </p:sp>
      <p:sp>
        <p:nvSpPr>
          <p:cNvPr id="126" name="Shape 126"/>
          <p:cNvSpPr txBox="1">
            <a:spLocks noGrp="1"/>
          </p:cNvSpPr>
          <p:nvPr>
            <p:ph type="body" idx="1"/>
          </p:nvPr>
        </p:nvSpPr>
        <p:spPr>
          <a:xfrm>
            <a:off x="958795" y="1412815"/>
            <a:ext cx="7198761" cy="2518630"/>
          </a:xfrm>
          <a:prstGeom prst="rect">
            <a:avLst/>
          </a:prstGeom>
        </p:spPr>
        <p:txBody>
          <a:bodyPr lIns="91425" tIns="91425" rIns="91425" bIns="91425" anchor="t" anchorCtr="0">
            <a:noAutofit/>
          </a:bodyPr>
          <a:lstStyle/>
          <a:p>
            <a:pPr>
              <a:buClr>
                <a:schemeClr val="tx2">
                  <a:lumMod val="25000"/>
                </a:schemeClr>
              </a:buClr>
              <a:buNone/>
            </a:pPr>
            <a:r>
              <a:rPr lang="en-US" sz="1800" b="1" i="1" u="sng" dirty="0">
                <a:latin typeface="Calibri" panose="020F0502020204030204" pitchFamily="34" charset="0"/>
                <a:cs typeface="Calibri" panose="020F0502020204030204" pitchFamily="34" charset="0"/>
              </a:rPr>
              <a:t>Section 2</a:t>
            </a:r>
            <a:endParaRPr lang="en-US" sz="1800" dirty="0">
              <a:latin typeface="Calibri" panose="020F0502020204030204" pitchFamily="34" charset="0"/>
              <a:cs typeface="Calibri" panose="020F0502020204030204" pitchFamily="34" charset="0"/>
            </a:endParaRPr>
          </a:p>
          <a:p>
            <a:pPr marL="285750" lvl="0" indent="-285750">
              <a:buClr>
                <a:schemeClr val="tx2">
                  <a:lumMod val="25000"/>
                </a:schemeClr>
              </a:buClr>
              <a:buFont typeface="Wingdings" panose="05000000000000000000" pitchFamily="2" charset="2"/>
              <a:buChar char="Ø"/>
            </a:pPr>
            <a:r>
              <a:rPr lang="en-US" sz="1800" dirty="0">
                <a:latin typeface="Calibri" panose="020F0502020204030204" pitchFamily="34" charset="0"/>
                <a:cs typeface="Calibri" panose="020F0502020204030204" pitchFamily="34" charset="0"/>
              </a:rPr>
              <a:t>The Child/Migratory Agricultural Worker move information. Mark if the child moved as the worker, with, or to join or precede the Migratory Agricultural Worker. If you mark “to join or precede the worker” in section 2a, you must also complete section 2bi and provide a comment in the “Eligibility Comments” data section. </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372" t="47196" r="43902" b="43806"/>
          <a:stretch/>
        </p:blipFill>
        <p:spPr bwMode="auto">
          <a:xfrm>
            <a:off x="572250" y="3363199"/>
            <a:ext cx="7971850" cy="9634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0349453"/>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Qualifying Moves and Work Data</a:t>
            </a:r>
            <a:endParaRPr lang="en" sz="2800" b="1" dirty="0"/>
          </a:p>
        </p:txBody>
      </p:sp>
      <p:sp>
        <p:nvSpPr>
          <p:cNvPr id="126" name="Shape 126"/>
          <p:cNvSpPr txBox="1">
            <a:spLocks noGrp="1"/>
          </p:cNvSpPr>
          <p:nvPr>
            <p:ph type="body" idx="1"/>
          </p:nvPr>
        </p:nvSpPr>
        <p:spPr>
          <a:xfrm>
            <a:off x="958795" y="1412815"/>
            <a:ext cx="7198761" cy="2518630"/>
          </a:xfrm>
          <a:prstGeom prst="rect">
            <a:avLst/>
          </a:prstGeom>
        </p:spPr>
        <p:txBody>
          <a:bodyPr lIns="91425" tIns="91425" rIns="91425" bIns="91425" anchor="t" anchorCtr="0">
            <a:noAutofit/>
          </a:bodyPr>
          <a:lstStyle/>
          <a:p>
            <a:pPr>
              <a:buClr>
                <a:schemeClr val="tx2">
                  <a:lumMod val="25000"/>
                </a:schemeClr>
              </a:buClr>
              <a:buNone/>
            </a:pPr>
            <a:r>
              <a:rPr lang="en-US" sz="1800" b="1" i="1" u="sng" dirty="0">
                <a:latin typeface="Calibri" panose="020F0502020204030204" pitchFamily="34" charset="0"/>
                <a:cs typeface="Calibri" panose="020F0502020204030204" pitchFamily="34" charset="0"/>
              </a:rPr>
              <a:t>Section </a:t>
            </a:r>
            <a:r>
              <a:rPr lang="en-US" sz="1800" b="1" i="1" u="sng" dirty="0" smtClean="0">
                <a:latin typeface="Calibri" panose="020F0502020204030204" pitchFamily="34" charset="0"/>
                <a:cs typeface="Calibri" panose="020F0502020204030204" pitchFamily="34" charset="0"/>
              </a:rPr>
              <a:t>3</a:t>
            </a:r>
            <a:endParaRPr lang="en-US" sz="1800" dirty="0">
              <a:latin typeface="Calibri" panose="020F0502020204030204" pitchFamily="34" charset="0"/>
              <a:cs typeface="Calibri" panose="020F0502020204030204" pitchFamily="34" charset="0"/>
            </a:endParaRPr>
          </a:p>
          <a:p>
            <a:pPr marL="285750" lvl="0" indent="-285750">
              <a:buClr>
                <a:schemeClr val="tx2">
                  <a:lumMod val="25000"/>
                </a:schemeClr>
              </a:buClr>
              <a:buFont typeface="Wingdings" panose="05000000000000000000" pitchFamily="2" charset="2"/>
              <a:buChar char="Ø"/>
            </a:pPr>
            <a:r>
              <a:rPr lang="en-US" sz="1800" dirty="0">
                <a:latin typeface="Calibri" panose="020F0502020204030204" pitchFamily="34" charset="0"/>
                <a:cs typeface="Calibri" panose="020F0502020204030204" pitchFamily="34" charset="0"/>
              </a:rPr>
              <a:t>The Qualifying Arrival Date (QAD) is the date that both the child and the Migratory Agricultural Worker completed the Qualifying Move. </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243" t="56234" r="44031" b="40246"/>
          <a:stretch/>
        </p:blipFill>
        <p:spPr bwMode="auto">
          <a:xfrm>
            <a:off x="572250" y="4176584"/>
            <a:ext cx="7971850" cy="376882"/>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5"/>
          <a:srcRect l="26616" t="41321" r="23734" b="38018"/>
          <a:stretch/>
        </p:blipFill>
        <p:spPr>
          <a:xfrm>
            <a:off x="1800836" y="2401567"/>
            <a:ext cx="5514677" cy="1529878"/>
          </a:xfrm>
          <a:prstGeom prst="rect">
            <a:avLst/>
          </a:prstGeom>
        </p:spPr>
      </p:pic>
    </p:spTree>
    <p:extLst>
      <p:ext uri="{BB962C8B-B14F-4D97-AF65-F5344CB8AC3E}">
        <p14:creationId xmlns:p14="http://schemas.microsoft.com/office/powerpoint/2010/main" val="1359140414"/>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Qualifying Moves and Work Data</a:t>
            </a:r>
            <a:endParaRPr lang="en" sz="2800" b="1" dirty="0"/>
          </a:p>
        </p:txBody>
      </p:sp>
      <p:sp>
        <p:nvSpPr>
          <p:cNvPr id="126" name="Shape 126"/>
          <p:cNvSpPr txBox="1">
            <a:spLocks noGrp="1"/>
          </p:cNvSpPr>
          <p:nvPr>
            <p:ph type="body" idx="1"/>
          </p:nvPr>
        </p:nvSpPr>
        <p:spPr>
          <a:xfrm>
            <a:off x="958795" y="1326899"/>
            <a:ext cx="7198761" cy="2518630"/>
          </a:xfrm>
          <a:prstGeom prst="rect">
            <a:avLst/>
          </a:prstGeom>
        </p:spPr>
        <p:txBody>
          <a:bodyPr lIns="91425" tIns="91425" rIns="91425" bIns="91425" anchor="t" anchorCtr="0">
            <a:noAutofit/>
          </a:bodyPr>
          <a:lstStyle/>
          <a:p>
            <a:pPr>
              <a:buClr>
                <a:schemeClr val="tx2">
                  <a:lumMod val="25000"/>
                </a:schemeClr>
              </a:buClr>
              <a:buNone/>
            </a:pPr>
            <a:r>
              <a:rPr lang="en-US" sz="1600" b="1" i="1" u="sng" dirty="0">
                <a:latin typeface="Calibri" panose="020F0502020204030204" pitchFamily="34" charset="0"/>
                <a:cs typeface="Calibri" panose="020F0502020204030204" pitchFamily="34" charset="0"/>
              </a:rPr>
              <a:t>Section 4</a:t>
            </a:r>
            <a:endParaRPr lang="en-US" sz="1600" dirty="0">
              <a:latin typeface="Calibri" panose="020F0502020204030204" pitchFamily="34" charset="0"/>
              <a:cs typeface="Calibri" panose="020F0502020204030204" pitchFamily="34" charset="0"/>
            </a:endParaRPr>
          </a:p>
          <a:p>
            <a:pPr marL="285750" lvl="0" indent="-285750">
              <a:buClr>
                <a:schemeClr val="bg2">
                  <a:lumMod val="75000"/>
                </a:schemeClr>
              </a:buClr>
              <a:buFont typeface="Wingdings" panose="05000000000000000000" pitchFamily="2" charset="2"/>
              <a:buChar char="Ø"/>
            </a:pPr>
            <a:r>
              <a:rPr lang="en-US" sz="1600" dirty="0" smtClean="0">
                <a:latin typeface="Calibri" panose="020F0502020204030204" pitchFamily="34" charset="0"/>
                <a:cs typeface="Calibri" panose="020F0502020204030204" pitchFamily="34" charset="0"/>
              </a:rPr>
              <a:t>Describe the Qualifying Move the worker made in order to become a Migratory Agricultural Worker. </a:t>
            </a:r>
          </a:p>
          <a:p>
            <a:pPr marL="285750" lvl="0" indent="-285750">
              <a:buClr>
                <a:schemeClr val="bg2">
                  <a:lumMod val="75000"/>
                </a:schemeClr>
              </a:buClr>
              <a:buFont typeface="Wingdings" panose="05000000000000000000" pitchFamily="2" charset="2"/>
              <a:buChar char="Ø"/>
            </a:pPr>
            <a:r>
              <a:rPr lang="en-US" sz="1600" dirty="0" smtClean="0">
                <a:latin typeface="Calibri" panose="020F0502020204030204" pitchFamily="34" charset="0"/>
                <a:cs typeface="Calibri" panose="020F0502020204030204" pitchFamily="34" charset="0"/>
              </a:rPr>
              <a:t>Include the date the Migratory Agricultural Worker completed the Qualifying Move, and where he moved to/from. </a:t>
            </a:r>
          </a:p>
          <a:p>
            <a:pPr marL="285750" lvl="0" indent="-285750">
              <a:buClr>
                <a:schemeClr val="bg2">
                  <a:lumMod val="75000"/>
                </a:schemeClr>
              </a:buClr>
              <a:buFont typeface="Wingdings" panose="05000000000000000000" pitchFamily="2" charset="2"/>
              <a:buChar char="Ø"/>
            </a:pPr>
            <a:r>
              <a:rPr lang="en-US" sz="1600" dirty="0" smtClean="0">
                <a:latin typeface="Calibri" panose="020F0502020204030204" pitchFamily="34" charset="0"/>
                <a:cs typeface="Calibri" panose="020F0502020204030204" pitchFamily="34" charset="0"/>
              </a:rPr>
              <a:t>If the worker engaged in qualifying work soon after the move (within 60 days) mark 4a. </a:t>
            </a:r>
            <a:endParaRPr lang="en-US" sz="1600" dirty="0">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416" t="59350" r="32588" b="30031"/>
          <a:stretch/>
        </p:blipFill>
        <p:spPr bwMode="auto">
          <a:xfrm>
            <a:off x="546503" y="3375739"/>
            <a:ext cx="8023344" cy="9395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1004686"/>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Qualifying Moves and Work Data</a:t>
            </a:r>
            <a:endParaRPr lang="en" sz="2800" b="1" dirty="0"/>
          </a:p>
        </p:txBody>
      </p:sp>
      <p:sp>
        <p:nvSpPr>
          <p:cNvPr id="126" name="Shape 126"/>
          <p:cNvSpPr txBox="1">
            <a:spLocks noGrp="1"/>
          </p:cNvSpPr>
          <p:nvPr>
            <p:ph type="body" idx="1"/>
          </p:nvPr>
        </p:nvSpPr>
        <p:spPr>
          <a:xfrm>
            <a:off x="958794" y="1271017"/>
            <a:ext cx="7198761" cy="2518630"/>
          </a:xfrm>
          <a:prstGeom prst="rect">
            <a:avLst/>
          </a:prstGeom>
        </p:spPr>
        <p:txBody>
          <a:bodyPr lIns="91425" tIns="91425" rIns="91425" bIns="91425" anchor="t" anchorCtr="0">
            <a:noAutofit/>
          </a:bodyPr>
          <a:lstStyle/>
          <a:p>
            <a:pPr>
              <a:buClr>
                <a:schemeClr val="tx2">
                  <a:lumMod val="25000"/>
                </a:schemeClr>
              </a:buClr>
              <a:buNone/>
            </a:pPr>
            <a:r>
              <a:rPr lang="en-US" sz="1600" b="1" i="1" u="sng" dirty="0">
                <a:latin typeface="Calibri" panose="020F0502020204030204" pitchFamily="34" charset="0"/>
                <a:cs typeface="Calibri" panose="020F0502020204030204" pitchFamily="34" charset="0"/>
              </a:rPr>
              <a:t>Section 4</a:t>
            </a:r>
            <a:endParaRPr lang="en-US" sz="1600" dirty="0">
              <a:latin typeface="Calibri" panose="020F0502020204030204" pitchFamily="34" charset="0"/>
              <a:cs typeface="Calibri" panose="020F0502020204030204" pitchFamily="34" charset="0"/>
            </a:endParaRPr>
          </a:p>
          <a:p>
            <a:pPr marL="285750" lvl="0" indent="-285750">
              <a:buClr>
                <a:schemeClr val="tx2">
                  <a:lumMod val="25000"/>
                </a:schemeClr>
              </a:buClr>
              <a:buFont typeface="Wingdings" panose="05000000000000000000" pitchFamily="2" charset="2"/>
              <a:buChar char="Ø"/>
            </a:pPr>
            <a:r>
              <a:rPr lang="en-US" sz="1600" dirty="0" smtClean="0">
                <a:latin typeface="Calibri" panose="020F0502020204030204" pitchFamily="34" charset="0"/>
                <a:cs typeface="Calibri" panose="020F0502020204030204" pitchFamily="34" charset="0"/>
              </a:rPr>
              <a:t>If </a:t>
            </a:r>
            <a:r>
              <a:rPr lang="en-US" sz="1600" dirty="0">
                <a:latin typeface="Calibri" panose="020F0502020204030204" pitchFamily="34" charset="0"/>
                <a:cs typeface="Calibri" panose="020F0502020204030204" pitchFamily="34" charset="0"/>
              </a:rPr>
              <a:t>the worker did not engage in qualifying work soon after the move, mark 4b if the following conditions are met:</a:t>
            </a:r>
          </a:p>
          <a:p>
            <a:pPr lvl="1">
              <a:buClr>
                <a:schemeClr val="tx2">
                  <a:lumMod val="25000"/>
                </a:schemeClr>
              </a:buClr>
              <a:buNone/>
            </a:pPr>
            <a:r>
              <a:rPr lang="en-US" sz="1600" dirty="0" smtClean="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 The </a:t>
            </a:r>
            <a:r>
              <a:rPr lang="en-US" sz="1400" dirty="0">
                <a:latin typeface="Calibri" panose="020F0502020204030204" pitchFamily="34" charset="0"/>
                <a:cs typeface="Calibri" panose="020F0502020204030204" pitchFamily="34" charset="0"/>
              </a:rPr>
              <a:t>worker actively sought new qualifying work, AND</a:t>
            </a:r>
          </a:p>
          <a:p>
            <a:pPr lvl="1">
              <a:buClr>
                <a:schemeClr val="tx2">
                  <a:lumMod val="25000"/>
                </a:schemeClr>
              </a:buClr>
              <a:buNone/>
            </a:pPr>
            <a:r>
              <a:rPr lang="en-US" sz="1400" dirty="0" smtClean="0">
                <a:latin typeface="Calibri" panose="020F0502020204030204" pitchFamily="34" charset="0"/>
                <a:cs typeface="Calibri" panose="020F0502020204030204" pitchFamily="34" charset="0"/>
              </a:rPr>
              <a:t>	- Has </a:t>
            </a:r>
            <a:r>
              <a:rPr lang="en-US" sz="1400" dirty="0">
                <a:latin typeface="Calibri" panose="020F0502020204030204" pitchFamily="34" charset="0"/>
                <a:cs typeface="Calibri" panose="020F0502020204030204" pitchFamily="34" charset="0"/>
              </a:rPr>
              <a:t>a recent history of moves for new qualifying work (2 moves in the </a:t>
            </a:r>
            <a:r>
              <a:rPr lang="en-US" sz="1400" dirty="0" smtClean="0">
                <a:latin typeface="Calibri" panose="020F0502020204030204" pitchFamily="34" charset="0"/>
                <a:cs typeface="Calibri" panose="020F0502020204030204" pitchFamily="34" charset="0"/>
              </a:rPr>
              <a:t>past </a:t>
            </a:r>
            <a:r>
              <a:rPr lang="en-US" sz="1400" dirty="0">
                <a:latin typeface="Calibri" panose="020F0502020204030204" pitchFamily="34" charset="0"/>
                <a:cs typeface="Calibri" panose="020F0502020204030204" pitchFamily="34" charset="0"/>
              </a:rPr>
              <a:t>36 </a:t>
            </a:r>
            <a:r>
              <a:rPr lang="en-US" sz="1400" dirty="0" smtClean="0">
                <a:latin typeface="Calibri" panose="020F0502020204030204" pitchFamily="34" charset="0"/>
                <a:cs typeface="Calibri" panose="020F0502020204030204" pitchFamily="34" charset="0"/>
              </a:rPr>
              <a:t>	months</a:t>
            </a:r>
            <a:r>
              <a:rPr lang="en-US" sz="1400" dirty="0">
                <a:latin typeface="Calibri" panose="020F0502020204030204" pitchFamily="34" charset="0"/>
                <a:cs typeface="Calibri" panose="020F0502020204030204" pitchFamily="34" charset="0"/>
              </a:rPr>
              <a:t>). </a:t>
            </a:r>
          </a:p>
          <a:p>
            <a:pPr marL="285750" lvl="0" indent="-285750">
              <a:buClr>
                <a:schemeClr val="tx2">
                  <a:lumMod val="25000"/>
                </a:schemeClr>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If you mark 4b, or if you mark 4a and the worker engaged in qualifying work more than 60 days after the move, provide a comment in the “Eligibility Comments” data section. </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416" t="59350" r="32588" b="30031"/>
          <a:stretch/>
        </p:blipFill>
        <p:spPr bwMode="auto">
          <a:xfrm>
            <a:off x="546503" y="3586329"/>
            <a:ext cx="8023344" cy="9395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9687824"/>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Qualifying Moves and Work Data</a:t>
            </a:r>
            <a:endParaRPr lang="en" sz="2800" b="1" dirty="0"/>
          </a:p>
        </p:txBody>
      </p:sp>
      <p:sp>
        <p:nvSpPr>
          <p:cNvPr id="126" name="Shape 126"/>
          <p:cNvSpPr txBox="1">
            <a:spLocks noGrp="1"/>
          </p:cNvSpPr>
          <p:nvPr>
            <p:ph type="body" idx="1"/>
          </p:nvPr>
        </p:nvSpPr>
        <p:spPr>
          <a:xfrm>
            <a:off x="958795" y="1325906"/>
            <a:ext cx="7198761" cy="2518630"/>
          </a:xfrm>
          <a:prstGeom prst="rect">
            <a:avLst/>
          </a:prstGeom>
        </p:spPr>
        <p:txBody>
          <a:bodyPr lIns="91425" tIns="91425" rIns="91425" bIns="91425" anchor="t" anchorCtr="0">
            <a:noAutofit/>
          </a:bodyPr>
          <a:lstStyle/>
          <a:p>
            <a:pPr>
              <a:buClr>
                <a:schemeClr val="tx2">
                  <a:lumMod val="25000"/>
                </a:schemeClr>
              </a:buClr>
              <a:buNone/>
            </a:pPr>
            <a:r>
              <a:rPr lang="en-US" sz="1600" b="1" i="1" u="sng" dirty="0">
                <a:latin typeface="Calibri" panose="020F0502020204030204" pitchFamily="34" charset="0"/>
                <a:cs typeface="Calibri" panose="020F0502020204030204" pitchFamily="34" charset="0"/>
              </a:rPr>
              <a:t>Section </a:t>
            </a:r>
            <a:r>
              <a:rPr lang="en-US" sz="1600" b="1" i="1" u="sng" dirty="0" smtClean="0">
                <a:latin typeface="Calibri" panose="020F0502020204030204" pitchFamily="34" charset="0"/>
                <a:cs typeface="Calibri" panose="020F0502020204030204" pitchFamily="34" charset="0"/>
              </a:rPr>
              <a:t>5</a:t>
            </a:r>
            <a:endParaRPr lang="en-US" sz="1600" dirty="0">
              <a:latin typeface="Calibri" panose="020F0502020204030204" pitchFamily="34" charset="0"/>
              <a:cs typeface="Calibri" panose="020F0502020204030204" pitchFamily="34" charset="0"/>
            </a:endParaRPr>
          </a:p>
          <a:p>
            <a:pPr marL="285750" lvl="0" indent="-285750">
              <a:buClr>
                <a:schemeClr val="tx2">
                  <a:lumMod val="25000"/>
                </a:schemeClr>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Describe the agriculture or fishing work the Migratory Agricultural Worker performed or sought.</a:t>
            </a:r>
          </a:p>
          <a:p>
            <a:pPr marL="285750" lvl="0" indent="-285750">
              <a:buClr>
                <a:schemeClr val="tx2">
                  <a:lumMod val="25000"/>
                </a:schemeClr>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Include the worker’s action (verb) and the agriculture or fishing product (noun).  Example: Picking apples, milking cows, cutting chicken, etc.  </a:t>
            </a:r>
          </a:p>
          <a:p>
            <a:pPr marL="285750" lvl="1" indent="-285750">
              <a:buClr>
                <a:schemeClr val="tx2">
                  <a:lumMod val="25000"/>
                </a:schemeClr>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Include enough information so that a third party can look at the COE and know that the worker is engaged in agricultural work. </a:t>
            </a:r>
          </a:p>
          <a:p>
            <a:pPr marL="285750" lvl="0" indent="-285750">
              <a:buClr>
                <a:schemeClr val="tx2">
                  <a:lumMod val="25000"/>
                </a:schemeClr>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Choose if the work was temporary or seasonal, and agriculture or fishing.</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223" t="70208" r="41856" b="23813"/>
          <a:stretch/>
        </p:blipFill>
        <p:spPr bwMode="auto">
          <a:xfrm>
            <a:off x="561372" y="3637884"/>
            <a:ext cx="7992319" cy="7489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909391"/>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Qualifying Moves and Work Data</a:t>
            </a:r>
            <a:endParaRPr lang="en" sz="2800" b="1" dirty="0"/>
          </a:p>
        </p:txBody>
      </p:sp>
      <p:sp>
        <p:nvSpPr>
          <p:cNvPr id="126" name="Shape 126"/>
          <p:cNvSpPr txBox="1">
            <a:spLocks noGrp="1"/>
          </p:cNvSpPr>
          <p:nvPr>
            <p:ph type="body" idx="1"/>
          </p:nvPr>
        </p:nvSpPr>
        <p:spPr>
          <a:xfrm>
            <a:off x="958793" y="1282080"/>
            <a:ext cx="7198761" cy="2518630"/>
          </a:xfrm>
          <a:prstGeom prst="rect">
            <a:avLst/>
          </a:prstGeom>
        </p:spPr>
        <p:txBody>
          <a:bodyPr lIns="91425" tIns="91425" rIns="91425" bIns="91425" anchor="t" anchorCtr="0">
            <a:noAutofit/>
          </a:bodyPr>
          <a:lstStyle/>
          <a:p>
            <a:pPr>
              <a:buClr>
                <a:schemeClr val="tx2">
                  <a:lumMod val="25000"/>
                </a:schemeClr>
              </a:buClr>
              <a:buNone/>
            </a:pPr>
            <a:r>
              <a:rPr lang="en-US" sz="1600" b="1" i="1" u="sng" dirty="0">
                <a:latin typeface="Calibri" panose="020F0502020204030204" pitchFamily="34" charset="0"/>
                <a:cs typeface="Calibri" panose="020F0502020204030204" pitchFamily="34" charset="0"/>
              </a:rPr>
              <a:t>Section 6</a:t>
            </a:r>
            <a:endParaRPr lang="en-US" sz="1600" dirty="0">
              <a:latin typeface="Calibri" panose="020F0502020204030204" pitchFamily="34" charset="0"/>
              <a:cs typeface="Calibri" panose="020F0502020204030204" pitchFamily="34" charset="0"/>
            </a:endParaRPr>
          </a:p>
          <a:p>
            <a:pPr>
              <a:buNone/>
            </a:pPr>
            <a:r>
              <a:rPr lang="en-US" sz="1600" i="1" dirty="0">
                <a:latin typeface="Calibri" panose="020F0502020204030204" pitchFamily="34" charset="0"/>
                <a:cs typeface="Calibri" panose="020F0502020204030204" pitchFamily="34" charset="0"/>
              </a:rPr>
              <a:t>If you selected temporary employment </a:t>
            </a:r>
            <a:r>
              <a:rPr lang="en-US" sz="1600" i="1" dirty="0" smtClean="0">
                <a:latin typeface="Calibri" panose="020F0502020204030204" pitchFamily="34" charset="0"/>
                <a:cs typeface="Calibri" panose="020F0502020204030204" pitchFamily="34" charset="0"/>
              </a:rPr>
              <a:t>in Section </a:t>
            </a:r>
            <a:r>
              <a:rPr lang="en-US" sz="1600" i="1" dirty="0">
                <a:latin typeface="Calibri" panose="020F0502020204030204" pitchFamily="34" charset="0"/>
                <a:cs typeface="Calibri" panose="020F0502020204030204" pitchFamily="34" charset="0"/>
              </a:rPr>
              <a:t>5a:</a:t>
            </a:r>
            <a:endParaRPr lang="en-US" sz="1600" dirty="0">
              <a:latin typeface="Calibri" panose="020F0502020204030204" pitchFamily="34" charset="0"/>
              <a:cs typeface="Calibri" panose="020F0502020204030204" pitchFamily="34" charset="0"/>
            </a:endParaRPr>
          </a:p>
          <a:p>
            <a:pPr marL="285750" lvl="0" indent="-285750">
              <a:buClr>
                <a:schemeClr val="tx2">
                  <a:lumMod val="25000"/>
                </a:schemeClr>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Mark if you determined the work was temporary based on: </a:t>
            </a:r>
          </a:p>
          <a:p>
            <a:pPr lvl="1">
              <a:buClr>
                <a:schemeClr val="tx2">
                  <a:lumMod val="25000"/>
                </a:schemeClr>
              </a:buClr>
              <a:buNone/>
            </a:pPr>
            <a:r>
              <a:rPr lang="en-US" sz="1600" dirty="0" smtClean="0">
                <a:latin typeface="Calibri" panose="020F0502020204030204" pitchFamily="34" charset="0"/>
                <a:cs typeface="Calibri" panose="020F0502020204030204" pitchFamily="34" charset="0"/>
              </a:rPr>
              <a:t>	- 6a: </a:t>
            </a:r>
            <a:r>
              <a:rPr lang="en-US" sz="1600" dirty="0">
                <a:latin typeface="Calibri" panose="020F0502020204030204" pitchFamily="34" charset="0"/>
                <a:cs typeface="Calibri" panose="020F0502020204030204" pitchFamily="34" charset="0"/>
              </a:rPr>
              <a:t>Worker’s statement or a statement by a member of the worker’s </a:t>
            </a:r>
            <a:r>
              <a:rPr lang="en-US" sz="1600" dirty="0" smtClean="0">
                <a:latin typeface="Calibri" panose="020F0502020204030204" pitchFamily="34" charset="0"/>
                <a:cs typeface="Calibri" panose="020F0502020204030204" pitchFamily="34" charset="0"/>
              </a:rPr>
              <a:t>	family</a:t>
            </a:r>
            <a:r>
              <a:rPr lang="en-US" sz="1600" dirty="0">
                <a:latin typeface="Calibri" panose="020F0502020204030204" pitchFamily="34" charset="0"/>
                <a:cs typeface="Calibri" panose="020F0502020204030204" pitchFamily="34" charset="0"/>
              </a:rPr>
              <a:t>. </a:t>
            </a:r>
          </a:p>
          <a:p>
            <a:pPr lvl="1">
              <a:buClr>
                <a:schemeClr val="tx2">
                  <a:lumMod val="25000"/>
                </a:schemeClr>
              </a:buClr>
              <a:buNone/>
            </a:pPr>
            <a:r>
              <a:rPr lang="en-US" sz="1600" dirty="0" smtClean="0">
                <a:latin typeface="Calibri" panose="020F0502020204030204" pitchFamily="34" charset="0"/>
                <a:cs typeface="Calibri" panose="020F0502020204030204" pitchFamily="34" charset="0"/>
              </a:rPr>
              <a:t>	- 6b: </a:t>
            </a:r>
            <a:r>
              <a:rPr lang="en-US" sz="1600" dirty="0">
                <a:latin typeface="Calibri" panose="020F0502020204030204" pitchFamily="34" charset="0"/>
                <a:cs typeface="Calibri" panose="020F0502020204030204" pitchFamily="34" charset="0"/>
              </a:rPr>
              <a:t>Employer statement or documentation provided by employer. </a:t>
            </a:r>
          </a:p>
          <a:p>
            <a:pPr marL="285750" indent="-285750">
              <a:buClr>
                <a:schemeClr val="tx2">
                  <a:lumMod val="25000"/>
                </a:schemeClr>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Mark the amount of time (less than 12 months) the worker or employer states the work will last based on the options listed in the “Eligibility Comments” data section.</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264" t="76137" r="40228" b="15654"/>
          <a:stretch/>
        </p:blipFill>
        <p:spPr bwMode="auto">
          <a:xfrm>
            <a:off x="590233" y="3657600"/>
            <a:ext cx="7935883" cy="847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8977388"/>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Qualifying Moves and Work Data</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372" t="34549" r="35424" b="14686"/>
          <a:stretch/>
        </p:blipFill>
        <p:spPr bwMode="auto">
          <a:xfrm>
            <a:off x="786939" y="1384964"/>
            <a:ext cx="7525788" cy="31537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4292738"/>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Signature Section</a:t>
            </a:r>
            <a:endParaRPr lang="en" sz="2800" b="1" dirty="0"/>
          </a:p>
        </p:txBody>
      </p:sp>
      <p:sp>
        <p:nvSpPr>
          <p:cNvPr id="126" name="Shape 126"/>
          <p:cNvSpPr txBox="1">
            <a:spLocks noGrp="1"/>
          </p:cNvSpPr>
          <p:nvPr>
            <p:ph type="body" idx="1"/>
          </p:nvPr>
        </p:nvSpPr>
        <p:spPr>
          <a:xfrm>
            <a:off x="843623" y="1470737"/>
            <a:ext cx="7446364" cy="2518630"/>
          </a:xfrm>
          <a:prstGeom prst="rect">
            <a:avLst/>
          </a:prstGeom>
        </p:spPr>
        <p:txBody>
          <a:bodyPr lIns="91425" tIns="91425" rIns="91425" bIns="91425" anchor="t" anchorCtr="0">
            <a:noAutofit/>
          </a:bodyPr>
          <a:lstStyle/>
          <a:p>
            <a:pPr marL="285750" lvl="0" indent="-285750">
              <a:buClr>
                <a:schemeClr val="tx2">
                  <a:lumMod val="25000"/>
                </a:schemeClr>
              </a:buClr>
              <a:buFont typeface="Wingdings" panose="05000000000000000000" pitchFamily="2" charset="2"/>
              <a:buChar char="Ø"/>
            </a:pPr>
            <a:r>
              <a:rPr lang="en-US" sz="1800" dirty="0">
                <a:latin typeface="Calibri" panose="020F0502020204030204" pitchFamily="34" charset="0"/>
                <a:cs typeface="Calibri" panose="020F0502020204030204" pitchFamily="34" charset="0"/>
              </a:rPr>
              <a:t>Read the Health and FERPA Statements to the interviewee, or allow the interviewee to read the statements in his/her own language. </a:t>
            </a:r>
          </a:p>
          <a:p>
            <a:pPr marL="285750" lvl="0" indent="-285750">
              <a:buClr>
                <a:schemeClr val="tx2">
                  <a:lumMod val="25000"/>
                </a:schemeClr>
              </a:buClr>
              <a:buFont typeface="Wingdings" panose="05000000000000000000" pitchFamily="2" charset="2"/>
              <a:buChar char="Ø"/>
            </a:pPr>
            <a:r>
              <a:rPr lang="en-US" sz="1800" dirty="0">
                <a:latin typeface="Calibri" panose="020F0502020204030204" pitchFamily="34" charset="0"/>
                <a:cs typeface="Calibri" panose="020F0502020204030204" pitchFamily="34" charset="0"/>
              </a:rPr>
              <a:t>The interviewee should sign and date the COE on the day the interview is conducted. Record the interviewee’s relationship to the child. </a:t>
            </a:r>
          </a:p>
          <a:p>
            <a:pPr marL="285750" lvl="0" indent="-285750">
              <a:buClr>
                <a:schemeClr val="tx2">
                  <a:lumMod val="25000"/>
                </a:schemeClr>
              </a:buClr>
              <a:buFont typeface="Wingdings" panose="05000000000000000000" pitchFamily="2" charset="2"/>
              <a:buChar char="Ø"/>
            </a:pPr>
            <a:r>
              <a:rPr lang="en-US" sz="1800" dirty="0">
                <a:latin typeface="Calibri" panose="020F0502020204030204" pitchFamily="34" charset="0"/>
                <a:cs typeface="Calibri" panose="020F0502020204030204" pitchFamily="34" charset="0"/>
              </a:rPr>
              <a:t>If the interviewee cannot sign his/her name, he/she must mark an “x” in the signature section. </a:t>
            </a:r>
          </a:p>
          <a:p>
            <a:pPr marL="285750" lvl="0" indent="-285750">
              <a:buClr>
                <a:schemeClr val="tx2">
                  <a:lumMod val="25000"/>
                </a:schemeClr>
              </a:buClr>
              <a:buFont typeface="Wingdings" panose="05000000000000000000" pitchFamily="2" charset="2"/>
              <a:buChar char="Ø"/>
            </a:pPr>
            <a:r>
              <a:rPr lang="en-US" sz="1800" dirty="0">
                <a:latin typeface="Calibri" panose="020F0502020204030204" pitchFamily="34" charset="0"/>
                <a:cs typeface="Calibri" panose="020F0502020204030204" pitchFamily="34" charset="0"/>
              </a:rPr>
              <a:t>If the parent refuses to sign, recruiter must document this in the comments section.</a:t>
            </a:r>
          </a:p>
          <a:p>
            <a:pPr marL="285750" lvl="0" indent="-285750">
              <a:buClr>
                <a:schemeClr val="tx2">
                  <a:lumMod val="25000"/>
                </a:schemeClr>
              </a:buClr>
              <a:buFont typeface="Wingdings" panose="05000000000000000000" pitchFamily="2" charset="2"/>
              <a:buChar char="Ø"/>
            </a:pPr>
            <a:r>
              <a:rPr lang="en-US" sz="1800" dirty="0">
                <a:latin typeface="Calibri" panose="020F0502020204030204" pitchFamily="34" charset="0"/>
                <a:cs typeface="Calibri" panose="020F0502020204030204" pitchFamily="34" charset="0"/>
              </a:rPr>
              <a:t>Sign the COE immediately after the form is completed. </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111640"/>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Signature Section</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1025" t="37063" r="33146" b="23916"/>
          <a:stretch/>
        </p:blipFill>
        <p:spPr bwMode="auto">
          <a:xfrm>
            <a:off x="1129001" y="1734604"/>
            <a:ext cx="6885998" cy="2177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8419012"/>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Eligibility Comments</a:t>
            </a:r>
            <a:endParaRPr lang="en" sz="2800" b="1" dirty="0"/>
          </a:p>
        </p:txBody>
      </p:sp>
      <p:sp>
        <p:nvSpPr>
          <p:cNvPr id="126" name="Shape 126"/>
          <p:cNvSpPr txBox="1">
            <a:spLocks noGrp="1"/>
          </p:cNvSpPr>
          <p:nvPr>
            <p:ph type="body" idx="1"/>
          </p:nvPr>
        </p:nvSpPr>
        <p:spPr>
          <a:xfrm>
            <a:off x="843623" y="1470737"/>
            <a:ext cx="7446364" cy="2518630"/>
          </a:xfrm>
          <a:prstGeom prst="rect">
            <a:avLst/>
          </a:prstGeom>
        </p:spPr>
        <p:txBody>
          <a:bodyPr lIns="91425" tIns="91425" rIns="91425" bIns="91425" anchor="t" anchorCtr="0">
            <a:noAutofit/>
          </a:bodyPr>
          <a:lstStyle/>
          <a:p>
            <a:pPr marL="342900" lvl="0" indent="-34290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The recruiter should write clear and detailed comments so an independent party who has no prior knowledge of the eligibility determination can understand the recruiter’s reasoning for determining that the child(</a:t>
            </a:r>
            <a:r>
              <a:rPr lang="en-US" dirty="0" err="1">
                <a:latin typeface="Calibri" panose="020F0502020204030204" pitchFamily="34" charset="0"/>
                <a:cs typeface="Calibri" panose="020F0502020204030204" pitchFamily="34" charset="0"/>
              </a:rPr>
              <a:t>ren</a:t>
            </a:r>
            <a:r>
              <a:rPr lang="en-US" dirty="0">
                <a:latin typeface="Calibri" panose="020F0502020204030204" pitchFamily="34" charset="0"/>
                <a:cs typeface="Calibri" panose="020F0502020204030204" pitchFamily="34" charset="0"/>
              </a:rPr>
              <a:t>) is eligible. </a:t>
            </a:r>
          </a:p>
          <a:p>
            <a:pPr marL="342900" lvl="0" indent="-34290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The recruiter must provide comments that clearly explain items 2bi, 4a, 4b, 5, 6a and 6b of the Qualifying Move &amp; Work Section, if applicable. </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955534"/>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The Electronic COE</a:t>
            </a:r>
            <a:endParaRPr lang="en" sz="2800" b="1" dirty="0"/>
          </a:p>
        </p:txBody>
      </p:sp>
      <p:sp>
        <p:nvSpPr>
          <p:cNvPr id="126" name="Shape 126"/>
          <p:cNvSpPr txBox="1">
            <a:spLocks noGrp="1"/>
          </p:cNvSpPr>
          <p:nvPr>
            <p:ph type="body" idx="1"/>
          </p:nvPr>
        </p:nvSpPr>
        <p:spPr>
          <a:xfrm>
            <a:off x="958795" y="1326899"/>
            <a:ext cx="7198761" cy="2518630"/>
          </a:xfrm>
          <a:prstGeom prst="rect">
            <a:avLst/>
          </a:prstGeom>
        </p:spPr>
        <p:txBody>
          <a:bodyPr lIns="91425" tIns="91425" rIns="91425" bIns="91425" anchor="t" anchorCtr="0">
            <a:noAutofit/>
          </a:bodyPr>
          <a:lstStyle/>
          <a:p>
            <a:pPr marL="38100">
              <a:spcAft>
                <a:spcPts val="1200"/>
              </a:spcAft>
              <a:buClr>
                <a:schemeClr val="tx2">
                  <a:lumMod val="25000"/>
                </a:schemeClr>
              </a:buClr>
              <a:buNone/>
            </a:pPr>
            <a:r>
              <a:rPr lang="en-US" dirty="0" smtClean="0">
                <a:latin typeface="Calibri" panose="020F0502020204030204" pitchFamily="34" charset="0"/>
                <a:cs typeface="Calibri" panose="020F0502020204030204" pitchFamily="34" charset="0"/>
              </a:rPr>
              <a:t>In New York </a:t>
            </a:r>
            <a:r>
              <a:rPr lang="en-US" dirty="0">
                <a:latin typeface="Calibri" panose="020F0502020204030204" pitchFamily="34" charset="0"/>
                <a:cs typeface="Calibri" panose="020F0502020204030204" pitchFamily="34" charset="0"/>
              </a:rPr>
              <a:t>State we use the National COE, and our recruiters use tablets to fill out Electronic COEs. </a:t>
            </a:r>
            <a:r>
              <a:rPr lang="en-US" dirty="0" smtClean="0">
                <a:latin typeface="Calibri" panose="020F0502020204030204" pitchFamily="34" charset="0"/>
                <a:cs typeface="Calibri" panose="020F0502020204030204" pitchFamily="34" charset="0"/>
              </a:rPr>
              <a:t>Each COE consists of the following sections: </a:t>
            </a:r>
          </a:p>
          <a:p>
            <a:pPr marL="381000" indent="-342900">
              <a:buClr>
                <a:schemeClr val="tx2">
                  <a:lumMod val="25000"/>
                </a:schemeClr>
              </a:buClr>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Heading				</a:t>
            </a:r>
          </a:p>
          <a:p>
            <a:pPr marL="381000" indent="-342900">
              <a:buClr>
                <a:schemeClr val="tx2">
                  <a:lumMod val="25000"/>
                </a:schemeClr>
              </a:buClr>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Census </a:t>
            </a:r>
            <a:r>
              <a:rPr lang="en-US" dirty="0" smtClean="0">
                <a:latin typeface="Calibri" panose="020F0502020204030204" pitchFamily="34" charset="0"/>
                <a:cs typeface="Calibri" panose="020F0502020204030204" pitchFamily="34" charset="0"/>
              </a:rPr>
              <a:t>Data</a:t>
            </a:r>
          </a:p>
          <a:p>
            <a:pPr marL="381000" indent="-34290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Child(</a:t>
            </a:r>
            <a:r>
              <a:rPr lang="en-US" dirty="0" err="1">
                <a:latin typeface="Calibri" panose="020F0502020204030204" pitchFamily="34" charset="0"/>
                <a:cs typeface="Calibri" panose="020F0502020204030204" pitchFamily="34" charset="0"/>
              </a:rPr>
              <a:t>ren</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Data</a:t>
            </a:r>
            <a:endParaRPr lang="en-US" dirty="0" smtClean="0">
              <a:latin typeface="Calibri" panose="020F0502020204030204" pitchFamily="34" charset="0"/>
              <a:cs typeface="Calibri" panose="020F0502020204030204" pitchFamily="34" charset="0"/>
            </a:endParaRPr>
          </a:p>
          <a:p>
            <a:pPr marL="381000" indent="-342900">
              <a:buClr>
                <a:schemeClr val="tx2">
                  <a:lumMod val="25000"/>
                </a:schemeClr>
              </a:buClr>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Qualifying Moves and Work Data</a:t>
            </a:r>
          </a:p>
          <a:p>
            <a:pPr marL="381000" indent="-342900">
              <a:buClr>
                <a:schemeClr val="tx2">
                  <a:lumMod val="25000"/>
                </a:schemeClr>
              </a:buClr>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Signatures</a:t>
            </a:r>
            <a:endParaRPr lang="en-US" dirty="0" smtClean="0">
              <a:latin typeface="Calibri" panose="020F0502020204030204" pitchFamily="34" charset="0"/>
              <a:cs typeface="Calibri" panose="020F0502020204030204" pitchFamily="34" charset="0"/>
            </a:endParaRPr>
          </a:p>
          <a:p>
            <a:pPr marL="381000" indent="-342900">
              <a:buClr>
                <a:schemeClr val="tx2">
                  <a:lumMod val="25000"/>
                </a:schemeClr>
              </a:buClr>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Eligibility Comments</a:t>
            </a:r>
          </a:p>
          <a:p>
            <a:pPr marL="38100">
              <a:buClr>
                <a:schemeClr val="tx2">
                  <a:lumMod val="25000"/>
                </a:schemeClr>
              </a:buClr>
              <a:buNone/>
            </a:pPr>
            <a:endParaRPr lang="en-US" dirty="0">
              <a:solidFill>
                <a:schemeClr val="tx1"/>
              </a:solidFill>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486401"/>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Eligibility Comments</a:t>
            </a:r>
            <a:endParaRPr lang="en" sz="2800" b="1" dirty="0"/>
          </a:p>
        </p:txBody>
      </p:sp>
      <p:sp>
        <p:nvSpPr>
          <p:cNvPr id="126" name="Shape 126"/>
          <p:cNvSpPr txBox="1">
            <a:spLocks noGrp="1"/>
          </p:cNvSpPr>
          <p:nvPr>
            <p:ph type="body" idx="1"/>
          </p:nvPr>
        </p:nvSpPr>
        <p:spPr>
          <a:xfrm>
            <a:off x="843623" y="1470737"/>
            <a:ext cx="7446364" cy="2518630"/>
          </a:xfrm>
          <a:prstGeom prst="rect">
            <a:avLst/>
          </a:prstGeom>
        </p:spPr>
        <p:txBody>
          <a:bodyPr lIns="91425" tIns="91425" rIns="91425" bIns="91425" anchor="t" anchorCtr="0">
            <a:noAutofit/>
          </a:bodyPr>
          <a:lstStyle/>
          <a:p>
            <a:pPr lvl="0">
              <a:buClr>
                <a:schemeClr val="tx2">
                  <a:lumMod val="25000"/>
                </a:schemeClr>
              </a:buClr>
              <a:buNone/>
            </a:pPr>
            <a:endParaRPr lang="en-US" sz="1800" dirty="0">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4">
            <a:extLst>
              <a:ext uri="{28A0092B-C50C-407E-A947-70E740481C1C}">
                <a14:useLocalDpi xmlns:a14="http://schemas.microsoft.com/office/drawing/2010/main" val="0"/>
              </a:ext>
            </a:extLst>
          </a:blip>
          <a:srcRect l="435" t="34458" r="32101" b="18370"/>
          <a:stretch/>
        </p:blipFill>
        <p:spPr bwMode="auto">
          <a:xfrm>
            <a:off x="734601" y="1378269"/>
            <a:ext cx="7664522" cy="32399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832768"/>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Eligibility Comments</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436" t="39566" r="32244" b="22100"/>
          <a:stretch/>
        </p:blipFill>
        <p:spPr bwMode="auto">
          <a:xfrm>
            <a:off x="821933" y="1440690"/>
            <a:ext cx="7470006" cy="27203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1776175"/>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Keep in Mind</a:t>
            </a:r>
            <a:endParaRPr lang="en" sz="2800" b="1" dirty="0"/>
          </a:p>
        </p:txBody>
      </p:sp>
      <p:sp>
        <p:nvSpPr>
          <p:cNvPr id="126" name="Shape 126"/>
          <p:cNvSpPr txBox="1">
            <a:spLocks noGrp="1"/>
          </p:cNvSpPr>
          <p:nvPr>
            <p:ph type="body" idx="1"/>
          </p:nvPr>
        </p:nvSpPr>
        <p:spPr>
          <a:xfrm>
            <a:off x="843623" y="1470737"/>
            <a:ext cx="7446364" cy="2518630"/>
          </a:xfrm>
          <a:prstGeom prst="rect">
            <a:avLst/>
          </a:prstGeom>
        </p:spPr>
        <p:txBody>
          <a:bodyPr lIns="91425" tIns="91425" rIns="91425" bIns="91425" anchor="t" anchorCtr="0">
            <a:noAutofit/>
          </a:bodyPr>
          <a:lstStyle/>
          <a:p>
            <a:pPr marL="285750" lvl="0" indent="-28575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The COE should be submitted within 48 hours of the interview. </a:t>
            </a:r>
          </a:p>
          <a:p>
            <a:pPr marL="285750" lvl="0" indent="-28575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Any referrals received from the METS or ID&amp;R offices should be followed up on within 48 hours. Update the referral source on the results of the interview, even if the family or student does not qualify for MEP services. </a:t>
            </a:r>
          </a:p>
          <a:p>
            <a:pPr marL="285750" lvl="0" indent="-28575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Contact the ID&amp;R office immediately if you have any questions concerning the eligibility of a child</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013432"/>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Heading</a:t>
            </a:r>
            <a:endParaRPr lang="en" sz="2800" b="1" dirty="0"/>
          </a:p>
        </p:txBody>
      </p:sp>
      <p:sp>
        <p:nvSpPr>
          <p:cNvPr id="126" name="Shape 126"/>
          <p:cNvSpPr txBox="1">
            <a:spLocks noGrp="1"/>
          </p:cNvSpPr>
          <p:nvPr>
            <p:ph type="body" idx="1"/>
          </p:nvPr>
        </p:nvSpPr>
        <p:spPr>
          <a:xfrm>
            <a:off x="958795" y="1326899"/>
            <a:ext cx="7198761" cy="2518630"/>
          </a:xfrm>
          <a:prstGeom prst="rect">
            <a:avLst/>
          </a:prstGeom>
        </p:spPr>
        <p:txBody>
          <a:bodyPr lIns="91425" tIns="91425" rIns="91425" bIns="91425" anchor="t" anchorCtr="0">
            <a:noAutofit/>
          </a:bodyPr>
          <a:lstStyle/>
          <a:p>
            <a:pPr marL="38100">
              <a:spcAft>
                <a:spcPts val="1200"/>
              </a:spcAft>
              <a:buClr>
                <a:schemeClr val="tx2">
                  <a:lumMod val="25000"/>
                </a:schemeClr>
              </a:buClr>
              <a:buNone/>
            </a:pPr>
            <a:r>
              <a:rPr lang="en-US" dirty="0" smtClean="0">
                <a:latin typeface="Calibri" panose="020F0502020204030204" pitchFamily="34" charset="0"/>
                <a:cs typeface="Calibri" panose="020F0502020204030204" pitchFamily="34" charset="0"/>
              </a:rPr>
              <a:t>Fill out the Heading section with the following information: </a:t>
            </a:r>
          </a:p>
          <a:p>
            <a:pPr marL="342900" lvl="0" indent="-34290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Program/METS</a:t>
            </a:r>
          </a:p>
          <a:p>
            <a:pPr marL="342900" lvl="0" indent="-34290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County </a:t>
            </a:r>
          </a:p>
          <a:p>
            <a:pPr marL="342900" lvl="0" indent="-34290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School District </a:t>
            </a:r>
          </a:p>
          <a:p>
            <a:pPr marL="342900" lvl="0" indent="-342900">
              <a:buClr>
                <a:schemeClr val="tx2">
                  <a:lumMod val="25000"/>
                </a:schemeClr>
              </a:buClr>
              <a:buFont typeface="Wingdings" panose="05000000000000000000" pitchFamily="2" charset="2"/>
              <a:buChar char="Ø"/>
            </a:pPr>
            <a:r>
              <a:rPr lang="en-US" u="sng" dirty="0">
                <a:latin typeface="Calibri" panose="020F0502020204030204" pitchFamily="34" charset="0"/>
                <a:cs typeface="Calibri" panose="020F0502020204030204" pitchFamily="34" charset="0"/>
              </a:rPr>
              <a:t>Residency Date- </a:t>
            </a:r>
            <a:r>
              <a:rPr lang="en-US" dirty="0">
                <a:latin typeface="Calibri" panose="020F0502020204030204" pitchFamily="34" charset="0"/>
                <a:cs typeface="Calibri" panose="020F0502020204030204" pitchFamily="34" charset="0"/>
              </a:rPr>
              <a:t>The date that the child entered the current school district.</a:t>
            </a:r>
          </a:p>
          <a:p>
            <a:pPr>
              <a:buNone/>
            </a:pPr>
            <a:r>
              <a:rPr lang="en-US" dirty="0"/>
              <a:t/>
            </a:r>
            <a:br>
              <a:rPr lang="en-US" dirty="0"/>
            </a:br>
            <a:endParaRPr lang="en-US" dirty="0">
              <a:solidFill>
                <a:schemeClr val="tx1"/>
              </a:solidFill>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462" t="22609" r="44832" b="65708"/>
          <a:stretch/>
        </p:blipFill>
        <p:spPr bwMode="auto">
          <a:xfrm>
            <a:off x="576379" y="3496688"/>
            <a:ext cx="7963592" cy="10469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7332089"/>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Census Data</a:t>
            </a:r>
            <a:endParaRPr lang="en" sz="2800" b="1" dirty="0"/>
          </a:p>
        </p:txBody>
      </p:sp>
      <p:sp>
        <p:nvSpPr>
          <p:cNvPr id="126" name="Shape 126"/>
          <p:cNvSpPr txBox="1">
            <a:spLocks noGrp="1"/>
          </p:cNvSpPr>
          <p:nvPr>
            <p:ph type="body" idx="1"/>
          </p:nvPr>
        </p:nvSpPr>
        <p:spPr>
          <a:xfrm>
            <a:off x="958795" y="1326899"/>
            <a:ext cx="7198761" cy="2518630"/>
          </a:xfrm>
          <a:prstGeom prst="rect">
            <a:avLst/>
          </a:prstGeom>
        </p:spPr>
        <p:txBody>
          <a:bodyPr lIns="91425" tIns="91425" rIns="91425" bIns="91425" anchor="t" anchorCtr="0">
            <a:noAutofit/>
          </a:bodyPr>
          <a:lstStyle/>
          <a:p>
            <a:pPr marL="342900" lvl="0" indent="-34290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List the names of the child’s current parents or guardians.</a:t>
            </a:r>
          </a:p>
          <a:p>
            <a:pPr marL="342900" lvl="0" indent="-34290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If the student is an OSY leave the parent section blank.</a:t>
            </a:r>
          </a:p>
          <a:p>
            <a:pPr marL="342900" lvl="0" indent="-34290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Fill in current address and other contact information.</a:t>
            </a:r>
          </a:p>
          <a:p>
            <a:pPr marL="342900" lvl="0" indent="-342900">
              <a:buClr>
                <a:schemeClr val="tx2">
                  <a:lumMod val="25000"/>
                </a:schemeClr>
              </a:buClr>
              <a:buFont typeface="Wingdings" panose="05000000000000000000" pitchFamily="2" charset="2"/>
              <a:buChar char="Ø"/>
            </a:pPr>
            <a:r>
              <a:rPr lang="en-US" dirty="0">
                <a:latin typeface="Calibri" panose="020F0502020204030204" pitchFamily="34" charset="0"/>
                <a:cs typeface="Calibri" panose="020F0502020204030204" pitchFamily="34" charset="0"/>
              </a:rPr>
              <a:t>Complete each field, as applicable. </a:t>
            </a:r>
          </a:p>
          <a:p>
            <a:pPr marL="342900" indent="-342900">
              <a:buClr>
                <a:schemeClr val="tx2">
                  <a:lumMod val="25000"/>
                </a:schemeClr>
              </a:buClr>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If a response is not required or does not apply, leave blank. </a:t>
            </a:r>
            <a:r>
              <a:rPr lang="en-US" dirty="0"/>
              <a:t/>
            </a:r>
            <a:br>
              <a:rPr lang="en-US" dirty="0"/>
            </a:br>
            <a:endParaRPr lang="en-US" dirty="0" smtClean="0"/>
          </a:p>
          <a:p>
            <a:pPr>
              <a:buClr>
                <a:schemeClr val="tx2">
                  <a:lumMod val="25000"/>
                </a:schemeClr>
              </a:buClr>
              <a:buNone/>
            </a:pPr>
            <a:r>
              <a:rPr lang="en-US" sz="1800" b="1" i="1" dirty="0" smtClean="0">
                <a:solidFill>
                  <a:schemeClr val="tx1"/>
                </a:solidFill>
                <a:latin typeface="Calibri" panose="020F0502020204030204" pitchFamily="34" charset="0"/>
                <a:cs typeface="Calibri" panose="020F0502020204030204" pitchFamily="34" charset="0"/>
              </a:rPr>
              <a:t>Tip</a:t>
            </a:r>
            <a:r>
              <a:rPr lang="en-US" sz="1800" i="1" dirty="0" smtClean="0">
                <a:solidFill>
                  <a:schemeClr val="tx1"/>
                </a:solidFill>
                <a:latin typeface="Calibri" panose="020F0502020204030204" pitchFamily="34" charset="0"/>
                <a:cs typeface="Calibri" panose="020F0502020204030204" pitchFamily="34" charset="0"/>
              </a:rPr>
              <a:t>: </a:t>
            </a:r>
            <a:r>
              <a:rPr lang="en-US" sz="1800" i="1" dirty="0">
                <a:latin typeface="Calibri" panose="020F0502020204030204" pitchFamily="34" charset="0"/>
                <a:cs typeface="Calibri" panose="020F0502020204030204" pitchFamily="34" charset="0"/>
              </a:rPr>
              <a:t>A Residency Move is when </a:t>
            </a:r>
            <a:r>
              <a:rPr lang="en-US" sz="1800" i="1" dirty="0" smtClean="0">
                <a:latin typeface="Calibri" panose="020F0502020204030204" pitchFamily="34" charset="0"/>
                <a:cs typeface="Calibri" panose="020F0502020204030204" pitchFamily="34" charset="0"/>
              </a:rPr>
              <a:t>a currently eligible child </a:t>
            </a:r>
            <a:r>
              <a:rPr lang="en-US" sz="1800" i="1" dirty="0">
                <a:latin typeface="Calibri" panose="020F0502020204030204" pitchFamily="34" charset="0"/>
                <a:cs typeface="Calibri" panose="020F0502020204030204" pitchFamily="34" charset="0"/>
              </a:rPr>
              <a:t>moves across school district lines, but didn’t complete a Qualifying Move with a Migratory Agricultural Worker. In this case the recruiter will update the Census Data, and issue a new Residency Date. The Qualifying Section will remain the same.</a:t>
            </a:r>
          </a:p>
          <a:p>
            <a:pPr>
              <a:buClr>
                <a:schemeClr val="tx2">
                  <a:lumMod val="25000"/>
                </a:schemeClr>
              </a:buClr>
              <a:buNone/>
            </a:pPr>
            <a:endParaRPr lang="en-US" dirty="0">
              <a:solidFill>
                <a:schemeClr val="tx1"/>
              </a:solidFill>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861814"/>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Census Data</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462" t="22609" r="44832" b="41502"/>
          <a:stretch/>
        </p:blipFill>
        <p:spPr bwMode="auto">
          <a:xfrm>
            <a:off x="570808" y="1372553"/>
            <a:ext cx="7963592" cy="3216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4809137"/>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Child Data</a:t>
            </a:r>
            <a:endParaRPr lang="en" sz="2800" b="1" dirty="0"/>
          </a:p>
        </p:txBody>
      </p:sp>
      <p:sp>
        <p:nvSpPr>
          <p:cNvPr id="126" name="Shape 126"/>
          <p:cNvSpPr txBox="1">
            <a:spLocks noGrp="1"/>
          </p:cNvSpPr>
          <p:nvPr>
            <p:ph type="body" idx="1"/>
          </p:nvPr>
        </p:nvSpPr>
        <p:spPr>
          <a:xfrm>
            <a:off x="958795" y="1326899"/>
            <a:ext cx="7198761" cy="2518630"/>
          </a:xfrm>
          <a:prstGeom prst="rect">
            <a:avLst/>
          </a:prstGeom>
        </p:spPr>
        <p:txBody>
          <a:bodyPr lIns="91425" tIns="91425" rIns="91425" bIns="91425" anchor="t" anchorCtr="0">
            <a:noAutofit/>
          </a:bodyPr>
          <a:lstStyle/>
          <a:p>
            <a:pPr marL="342900" lvl="0" indent="-342900">
              <a:buClr>
                <a:schemeClr val="tx2">
                  <a:lumMod val="25000"/>
                </a:schemeClr>
              </a:buClr>
              <a:buFont typeface="Wingdings" panose="05000000000000000000" pitchFamily="2" charset="2"/>
              <a:buChar char="Ø"/>
            </a:pPr>
            <a:r>
              <a:rPr lang="en-US" sz="1800" dirty="0">
                <a:latin typeface="Calibri" panose="020F0502020204030204" pitchFamily="34" charset="0"/>
                <a:cs typeface="Calibri" panose="020F0502020204030204" pitchFamily="34" charset="0"/>
              </a:rPr>
              <a:t>Complete a separate COE for any child with different current family info or different eligibility info (including a different QAD). </a:t>
            </a:r>
          </a:p>
          <a:p>
            <a:pPr marL="342900" lvl="0" indent="-342900">
              <a:buClr>
                <a:schemeClr val="tx2">
                  <a:lumMod val="25000"/>
                </a:schemeClr>
              </a:buClr>
              <a:buFont typeface="Wingdings" panose="05000000000000000000" pitchFamily="2" charset="2"/>
              <a:buChar char="Ø"/>
            </a:pPr>
            <a:r>
              <a:rPr lang="en-US" sz="1800" dirty="0">
                <a:latin typeface="Calibri" panose="020F0502020204030204" pitchFamily="34" charset="0"/>
                <a:cs typeface="Calibri" panose="020F0502020204030204" pitchFamily="34" charset="0"/>
              </a:rPr>
              <a:t>To answer the Multiple Birth Question (MB) write (N) for No and (Y) for Yes. Answer yes if there are multiple children on the COE born on the same date (twins, triplets, etc.) </a:t>
            </a:r>
          </a:p>
          <a:p>
            <a:pPr marL="342900" indent="-342900">
              <a:buClr>
                <a:schemeClr val="tx2">
                  <a:lumMod val="25000"/>
                </a:schemeClr>
              </a:buClr>
              <a:buFont typeface="Wingdings" panose="05000000000000000000" pitchFamily="2" charset="2"/>
              <a:buChar char="Ø"/>
            </a:pPr>
            <a:r>
              <a:rPr lang="en-US" sz="1800" dirty="0">
                <a:latin typeface="Calibri" panose="020F0502020204030204" pitchFamily="34" charset="0"/>
                <a:cs typeface="Calibri" panose="020F0502020204030204" pitchFamily="34" charset="0"/>
              </a:rPr>
              <a:t>To complete the Birth Date Verification Code: Record the four number code that corresponds to the evidence used to confirm each child’s birth date. If written evidence is not available, the recruiter may rely on a parent or emancipated youth’s verbal statement. In such cases, you should record </a:t>
            </a:r>
            <a:r>
              <a:rPr lang="en-US" sz="1800" dirty="0" smtClean="0">
                <a:latin typeface="Calibri" panose="020F0502020204030204" pitchFamily="34" charset="0"/>
                <a:cs typeface="Calibri" panose="020F0502020204030204" pitchFamily="34" charset="0"/>
              </a:rPr>
              <a:t>“1007</a:t>
            </a:r>
            <a:r>
              <a:rPr lang="en-US" sz="1800" dirty="0">
                <a:latin typeface="Calibri" panose="020F0502020204030204" pitchFamily="34" charset="0"/>
                <a:cs typeface="Calibri" panose="020F0502020204030204" pitchFamily="34" charset="0"/>
              </a:rPr>
              <a:t>” – the number that corresponds to “parent’s affidavit</a:t>
            </a:r>
            <a:r>
              <a:rPr lang="en-US" sz="1800" dirty="0" smtClean="0">
                <a:latin typeface="Calibri" panose="020F0502020204030204" pitchFamily="34" charset="0"/>
                <a:cs typeface="Calibri" panose="020F0502020204030204" pitchFamily="34" charset="0"/>
              </a:rPr>
              <a:t>.”</a:t>
            </a:r>
            <a:endParaRPr lang="en-US" sz="1800" dirty="0">
              <a:solidFill>
                <a:schemeClr val="tx1"/>
              </a:solidFill>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219391"/>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Child Data</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484" t="34494" r="44347" b="46956"/>
          <a:stretch/>
        </p:blipFill>
        <p:spPr bwMode="auto">
          <a:xfrm>
            <a:off x="567950" y="1692387"/>
            <a:ext cx="8042177" cy="22321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512898"/>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Child Data</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457" t="34611" r="45160" b="46956"/>
          <a:stretch/>
        </p:blipFill>
        <p:spPr bwMode="auto">
          <a:xfrm>
            <a:off x="781492" y="2628871"/>
            <a:ext cx="7553366" cy="1852257"/>
          </a:xfrm>
          <a:prstGeom prst="rect">
            <a:avLst/>
          </a:prstGeom>
          <a:ln>
            <a:noFill/>
          </a:ln>
          <a:extLst>
            <a:ext uri="{53640926-AAD7-44D8-BBD7-CCE9431645EC}">
              <a14:shadowObscured xmlns:a14="http://schemas.microsoft.com/office/drawing/2010/main"/>
            </a:ext>
          </a:extLst>
        </p:spPr>
      </p:pic>
      <p:sp>
        <p:nvSpPr>
          <p:cNvPr id="7" name="Shape 126"/>
          <p:cNvSpPr txBox="1">
            <a:spLocks noGrp="1"/>
          </p:cNvSpPr>
          <p:nvPr>
            <p:ph type="body" idx="1"/>
          </p:nvPr>
        </p:nvSpPr>
        <p:spPr>
          <a:xfrm>
            <a:off x="958795" y="1408882"/>
            <a:ext cx="7198761" cy="1138005"/>
          </a:xfrm>
          <a:prstGeom prst="rect">
            <a:avLst/>
          </a:prstGeom>
        </p:spPr>
        <p:txBody>
          <a:bodyPr lIns="91425" tIns="91425" rIns="91425" bIns="91425" anchor="t" anchorCtr="0">
            <a:noAutofit/>
          </a:bodyPr>
          <a:lstStyle/>
          <a:p>
            <a:pPr marL="342900" indent="-342900">
              <a:buClr>
                <a:schemeClr val="tx2">
                  <a:lumMod val="25000"/>
                </a:schemeClr>
              </a:buClr>
              <a:buFont typeface="Wingdings" panose="05000000000000000000" pitchFamily="2" charset="2"/>
              <a:buChar char="Ø"/>
            </a:pPr>
            <a:r>
              <a:rPr lang="en-US" sz="1800" b="1" i="1" dirty="0" smtClean="0">
                <a:latin typeface="Calibri" panose="020F0502020204030204" pitchFamily="34" charset="0"/>
                <a:cs typeface="Calibri" panose="020F0502020204030204" pitchFamily="34" charset="0"/>
              </a:rPr>
              <a:t>Tip:</a:t>
            </a:r>
            <a:r>
              <a:rPr lang="en-US" sz="1800" i="1" dirty="0" smtClean="0">
                <a:latin typeface="Calibri" panose="020F0502020204030204" pitchFamily="34" charset="0"/>
                <a:cs typeface="Calibri" panose="020F0502020204030204" pitchFamily="34" charset="0"/>
              </a:rPr>
              <a:t> If </a:t>
            </a:r>
            <a:r>
              <a:rPr lang="en-US" sz="1800" i="1" dirty="0">
                <a:latin typeface="Calibri" panose="020F0502020204030204" pitchFamily="34" charset="0"/>
                <a:cs typeface="Calibri" panose="020F0502020204030204" pitchFamily="34" charset="0"/>
              </a:rPr>
              <a:t>the student is an OSY write code OS, DO, or D+ in the grade </a:t>
            </a:r>
            <a:r>
              <a:rPr lang="en-US" sz="1800" i="1" dirty="0" smtClean="0">
                <a:latin typeface="Calibri" panose="020F0502020204030204" pitchFamily="34" charset="0"/>
                <a:cs typeface="Calibri" panose="020F0502020204030204" pitchFamily="34" charset="0"/>
              </a:rPr>
              <a:t>section. </a:t>
            </a:r>
            <a:r>
              <a:rPr lang="en-US" sz="1800" i="1" dirty="0">
                <a:latin typeface="Calibri" panose="020F0502020204030204" pitchFamily="34" charset="0"/>
                <a:cs typeface="Calibri" panose="020F0502020204030204" pitchFamily="34" charset="0"/>
              </a:rPr>
              <a:t>Also record the last grade attended. </a:t>
            </a:r>
          </a:p>
          <a:p>
            <a:pPr lvl="0">
              <a:buClr>
                <a:schemeClr val="tx2">
                  <a:lumMod val="25000"/>
                </a:schemeClr>
              </a:buClr>
              <a:buNone/>
            </a:pPr>
            <a:r>
              <a:rPr lang="en-US" sz="1800" dirty="0" smtClean="0">
                <a:latin typeface="Calibri" panose="020F0502020204030204" pitchFamily="34" charset="0"/>
                <a:cs typeface="Calibri" panose="020F0502020204030204" pitchFamily="34" charset="0"/>
              </a:rPr>
              <a:t> </a:t>
            </a:r>
            <a:endParaRPr lang="en-US"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890122"/>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Qualifying Moves and Work Data</a:t>
            </a:r>
            <a:endParaRPr lang="en" sz="2800" b="1" dirty="0"/>
          </a:p>
        </p:txBody>
      </p:sp>
      <p:sp>
        <p:nvSpPr>
          <p:cNvPr id="126" name="Shape 126"/>
          <p:cNvSpPr txBox="1">
            <a:spLocks noGrp="1"/>
          </p:cNvSpPr>
          <p:nvPr>
            <p:ph type="body" idx="1"/>
          </p:nvPr>
        </p:nvSpPr>
        <p:spPr>
          <a:xfrm>
            <a:off x="958795" y="1428552"/>
            <a:ext cx="7198761" cy="2518630"/>
          </a:xfrm>
          <a:prstGeom prst="rect">
            <a:avLst/>
          </a:prstGeom>
        </p:spPr>
        <p:txBody>
          <a:bodyPr lIns="91425" tIns="91425" rIns="91425" bIns="91425" anchor="t" anchorCtr="0">
            <a:noAutofit/>
          </a:bodyPr>
          <a:lstStyle/>
          <a:p>
            <a:pPr>
              <a:buClr>
                <a:schemeClr val="tx2">
                  <a:lumMod val="25000"/>
                </a:schemeClr>
              </a:buClr>
              <a:buNone/>
            </a:pPr>
            <a:r>
              <a:rPr lang="en-US" sz="1800" b="1" i="1" u="sng" dirty="0">
                <a:latin typeface="Calibri" panose="020F0502020204030204" pitchFamily="34" charset="0"/>
                <a:cs typeface="Calibri" panose="020F0502020204030204" pitchFamily="34" charset="0"/>
              </a:rPr>
              <a:t>Section 1</a:t>
            </a:r>
            <a:endParaRPr lang="en-US" sz="1800" dirty="0">
              <a:latin typeface="Calibri" panose="020F0502020204030204" pitchFamily="34" charset="0"/>
              <a:cs typeface="Calibri" panose="020F0502020204030204" pitchFamily="34" charset="0"/>
            </a:endParaRPr>
          </a:p>
          <a:p>
            <a:pPr marL="285750" indent="-285750">
              <a:buClr>
                <a:schemeClr val="tx2">
                  <a:lumMod val="25000"/>
                </a:schemeClr>
              </a:buClr>
              <a:buFont typeface="Wingdings" panose="05000000000000000000" pitchFamily="2" charset="2"/>
              <a:buChar char="Ø"/>
            </a:pPr>
            <a:r>
              <a:rPr lang="en-US" sz="1800" dirty="0">
                <a:latin typeface="Calibri" panose="020F0502020204030204" pitchFamily="34" charset="0"/>
                <a:cs typeface="Calibri" panose="020F0502020204030204" pitchFamily="34" charset="0"/>
              </a:rPr>
              <a:t>Document the Qualifying Move across school district boundaries</a:t>
            </a:r>
            <a:r>
              <a:rPr lang="en-US" sz="1800" dirty="0" smtClean="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372" t="34549" r="46325" b="52914"/>
          <a:stretch/>
        </p:blipFill>
        <p:spPr bwMode="auto">
          <a:xfrm>
            <a:off x="729049" y="2884449"/>
            <a:ext cx="7648666" cy="12626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0946860"/>
      </p:ext>
    </p:extLst>
  </p:cSld>
  <p:clrMapOvr>
    <a:masterClrMapping/>
  </p:clrMapOvr>
  <p:transition spd="slow">
    <p:cut/>
  </p:transition>
</p:sld>
</file>

<file path=ppt/theme/theme1.xml><?xml version="1.0" encoding="utf-8"?>
<a:theme xmlns:a="http://schemas.openxmlformats.org/drawingml/2006/main" name="Jourdain temp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874</Words>
  <Application>Microsoft Office PowerPoint</Application>
  <PresentationFormat>On-screen Show (16:9)</PresentationFormat>
  <Paragraphs>97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Arvo</vt:lpstr>
      <vt:lpstr>Calibri</vt:lpstr>
      <vt:lpstr>Wingdings</vt:lpstr>
      <vt:lpstr>Arial</vt:lpstr>
      <vt:lpstr>Bitter</vt:lpstr>
      <vt:lpstr>Jourdain template</vt:lpstr>
      <vt:lpstr>New Recruiter Training:  Completing the ECOE   NYS Migrant Education- Identification and Recruitment  </vt:lpstr>
      <vt:lpstr>The Electronic COE</vt:lpstr>
      <vt:lpstr>Heading</vt:lpstr>
      <vt:lpstr>Census Data</vt:lpstr>
      <vt:lpstr>Census Data</vt:lpstr>
      <vt:lpstr>Child Data</vt:lpstr>
      <vt:lpstr>Child Data</vt:lpstr>
      <vt:lpstr>Child Data</vt:lpstr>
      <vt:lpstr>Qualifying Moves and Work Data</vt:lpstr>
      <vt:lpstr>Qualifying Moves and Work Data</vt:lpstr>
      <vt:lpstr>Qualifying Moves and Work Data</vt:lpstr>
      <vt:lpstr>Qualifying Moves and Work Data</vt:lpstr>
      <vt:lpstr>Qualifying Moves and Work Data</vt:lpstr>
      <vt:lpstr>Qualifying Moves and Work Data</vt:lpstr>
      <vt:lpstr>Qualifying Moves and Work Data</vt:lpstr>
      <vt:lpstr>Qualifying Moves and Work Data</vt:lpstr>
      <vt:lpstr>Signature Section</vt:lpstr>
      <vt:lpstr>Signature Section</vt:lpstr>
      <vt:lpstr>Eligibility Comments</vt:lpstr>
      <vt:lpstr>Eligibility Comments</vt:lpstr>
      <vt:lpstr>Eligibility Comments</vt:lpstr>
      <vt:lpstr>Keep in Mind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Reinterview: Lessons Learned  Emily Hanehan and Will Messier  New York State Migrant Education Program Florida ID&amp;R Training- April 2016</dc:title>
  <dc:creator>Recruiter Account</dc:creator>
  <cp:lastModifiedBy>Emily Hanehan</cp:lastModifiedBy>
  <cp:revision>66</cp:revision>
  <dcterms:modified xsi:type="dcterms:W3CDTF">2018-01-14T00:35:34Z</dcterms:modified>
</cp:coreProperties>
</file>