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Lst>
  <p:sldSz cx="9144000" cy="5143500" type="screen16x9"/>
  <p:notesSz cx="6858000" cy="9144000"/>
  <p:embeddedFontLst>
    <p:embeddedFont>
      <p:font typeface="Arvo"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Bitter" panose="020B0604020202020204" charset="0"/>
      <p:bold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6D2"/>
    <a:srgbClr val="C5A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2D333-DB87-4133-A3E2-3CB6BC9762C0}">
  <a:tblStyle styleId="{1232D333-DB87-4133-A3E2-3CB6BC9762C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0" d="100"/>
          <a:sy n="110" d="100"/>
        </p:scale>
        <p:origin x="35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04E7F4-0759-4C0C-AB15-34BB48FDB6FB}"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n-US"/>
        </a:p>
      </dgm:t>
    </dgm:pt>
    <dgm:pt modelId="{D6278904-9C03-4422-9553-2F4A5ADC4F00}">
      <dgm:prSet phldrT="[Text]"/>
      <dgm:spPr/>
      <dgm:t>
        <a:bodyPr/>
        <a:lstStyle/>
        <a:p>
          <a:r>
            <a:rPr lang="en-US" dirty="0" smtClean="0"/>
            <a:t>Student Data</a:t>
          </a:r>
          <a:endParaRPr lang="en-US" dirty="0"/>
        </a:p>
      </dgm:t>
    </dgm:pt>
    <dgm:pt modelId="{B82F4E95-6D3B-40B2-8DE9-E7DA2E97E0B2}" type="parTrans" cxnId="{7F3A5E5D-D63E-48B4-9FC9-91F65CD722C6}">
      <dgm:prSet/>
      <dgm:spPr/>
      <dgm:t>
        <a:bodyPr/>
        <a:lstStyle/>
        <a:p>
          <a:endParaRPr lang="en-US"/>
        </a:p>
      </dgm:t>
    </dgm:pt>
    <dgm:pt modelId="{45B2EBC9-BCA4-4FB5-AFFB-B6785B51D778}" type="sibTrans" cxnId="{7F3A5E5D-D63E-48B4-9FC9-91F65CD722C6}">
      <dgm:prSet/>
      <dgm:spPr/>
      <dgm:t>
        <a:bodyPr/>
        <a:lstStyle/>
        <a:p>
          <a:endParaRPr lang="en-US"/>
        </a:p>
      </dgm:t>
    </dgm:pt>
    <dgm:pt modelId="{2DDBC97A-31F2-4E52-A23A-D30BD7447C16}">
      <dgm:prSet phldrT="[Text]"/>
      <dgm:spPr/>
      <dgm:t>
        <a:bodyPr/>
        <a:lstStyle/>
        <a:p>
          <a:r>
            <a:rPr lang="en-US" dirty="0" smtClean="0"/>
            <a:t>Demographics</a:t>
          </a:r>
          <a:endParaRPr lang="en-US" dirty="0"/>
        </a:p>
      </dgm:t>
    </dgm:pt>
    <dgm:pt modelId="{620AEAC6-EA07-4468-9D9B-14C3F7FD6495}" type="parTrans" cxnId="{4C53A75A-8115-436B-8DE8-723C84536BCF}">
      <dgm:prSet/>
      <dgm:spPr/>
      <dgm:t>
        <a:bodyPr/>
        <a:lstStyle/>
        <a:p>
          <a:endParaRPr lang="en-US"/>
        </a:p>
      </dgm:t>
    </dgm:pt>
    <dgm:pt modelId="{F12DAC8F-E1CC-4823-989F-CFB46C063BDA}" type="sibTrans" cxnId="{4C53A75A-8115-436B-8DE8-723C84536BCF}">
      <dgm:prSet/>
      <dgm:spPr/>
      <dgm:t>
        <a:bodyPr/>
        <a:lstStyle/>
        <a:p>
          <a:endParaRPr lang="en-US"/>
        </a:p>
      </dgm:t>
    </dgm:pt>
    <dgm:pt modelId="{133A94EA-9510-499C-9EF0-7E777AE13C87}">
      <dgm:prSet phldrT="[Text]"/>
      <dgm:spPr/>
      <dgm:t>
        <a:bodyPr/>
        <a:lstStyle/>
        <a:p>
          <a:r>
            <a:rPr lang="en-US" dirty="0" smtClean="0"/>
            <a:t>Course History</a:t>
          </a:r>
          <a:endParaRPr lang="en-US" dirty="0"/>
        </a:p>
      </dgm:t>
    </dgm:pt>
    <dgm:pt modelId="{33D0A2FD-F1DC-42FE-B792-8FB9738B5994}" type="parTrans" cxnId="{941CDB42-C169-47E4-853A-C2259AAFAB70}">
      <dgm:prSet/>
      <dgm:spPr/>
      <dgm:t>
        <a:bodyPr/>
        <a:lstStyle/>
        <a:p>
          <a:endParaRPr lang="en-US"/>
        </a:p>
      </dgm:t>
    </dgm:pt>
    <dgm:pt modelId="{BE71A285-A4B9-4343-B859-252188154061}" type="sibTrans" cxnId="{941CDB42-C169-47E4-853A-C2259AAFAB70}">
      <dgm:prSet/>
      <dgm:spPr/>
      <dgm:t>
        <a:bodyPr/>
        <a:lstStyle/>
        <a:p>
          <a:endParaRPr lang="en-US"/>
        </a:p>
      </dgm:t>
    </dgm:pt>
    <dgm:pt modelId="{CC4DF459-2190-4183-BFF0-EFF52AAA3A98}">
      <dgm:prSet phldrT="[Text]"/>
      <dgm:spPr/>
      <dgm:t>
        <a:bodyPr/>
        <a:lstStyle/>
        <a:p>
          <a:r>
            <a:rPr lang="en-US" dirty="0" smtClean="0"/>
            <a:t>Assessments</a:t>
          </a:r>
          <a:endParaRPr lang="en-US" dirty="0"/>
        </a:p>
      </dgm:t>
    </dgm:pt>
    <dgm:pt modelId="{2406F129-53E5-4AC4-8580-5DC4977C33F9}" type="parTrans" cxnId="{94638CD0-0912-41CB-B93D-D4BD43E65AE0}">
      <dgm:prSet/>
      <dgm:spPr/>
      <dgm:t>
        <a:bodyPr/>
        <a:lstStyle/>
        <a:p>
          <a:endParaRPr lang="en-US"/>
        </a:p>
      </dgm:t>
    </dgm:pt>
    <dgm:pt modelId="{4A375111-A44B-415E-8E49-DDB21D361230}" type="sibTrans" cxnId="{94638CD0-0912-41CB-B93D-D4BD43E65AE0}">
      <dgm:prSet/>
      <dgm:spPr/>
      <dgm:t>
        <a:bodyPr/>
        <a:lstStyle/>
        <a:p>
          <a:endParaRPr lang="en-US"/>
        </a:p>
      </dgm:t>
    </dgm:pt>
    <dgm:pt modelId="{9D98CB52-E49C-48AB-8CD9-39FE062318E9}">
      <dgm:prSet phldrT="[Text]"/>
      <dgm:spPr/>
      <dgm:t>
        <a:bodyPr/>
        <a:lstStyle/>
        <a:p>
          <a:r>
            <a:rPr lang="en-US" dirty="0" smtClean="0"/>
            <a:t>Enrollments</a:t>
          </a:r>
          <a:endParaRPr lang="en-US" dirty="0"/>
        </a:p>
      </dgm:t>
    </dgm:pt>
    <dgm:pt modelId="{FCE89184-0FD1-42E7-83A5-D3A929C6FE6E}" type="parTrans" cxnId="{29B421DA-91F8-49FA-84DE-D3542DB5D649}">
      <dgm:prSet/>
      <dgm:spPr/>
      <dgm:t>
        <a:bodyPr/>
        <a:lstStyle/>
        <a:p>
          <a:endParaRPr lang="en-US"/>
        </a:p>
      </dgm:t>
    </dgm:pt>
    <dgm:pt modelId="{9C5F0789-E39D-4772-BD3A-CD521559BEDA}" type="sibTrans" cxnId="{29B421DA-91F8-49FA-84DE-D3542DB5D649}">
      <dgm:prSet/>
      <dgm:spPr/>
      <dgm:t>
        <a:bodyPr/>
        <a:lstStyle/>
        <a:p>
          <a:endParaRPr lang="en-US"/>
        </a:p>
      </dgm:t>
    </dgm:pt>
    <dgm:pt modelId="{0FEEEE43-CAFD-453F-9131-8EECE9984C77}" type="pres">
      <dgm:prSet presAssocID="{BB04E7F4-0759-4C0C-AB15-34BB48FDB6FB}" presName="Name0" presStyleCnt="0">
        <dgm:presLayoutVars>
          <dgm:chMax val="1"/>
          <dgm:dir/>
          <dgm:animLvl val="ctr"/>
          <dgm:resizeHandles val="exact"/>
        </dgm:presLayoutVars>
      </dgm:prSet>
      <dgm:spPr/>
      <dgm:t>
        <a:bodyPr/>
        <a:lstStyle/>
        <a:p>
          <a:endParaRPr lang="en-US"/>
        </a:p>
      </dgm:t>
    </dgm:pt>
    <dgm:pt modelId="{93ACC26B-1550-43E7-A7F2-DFE441A3857D}" type="pres">
      <dgm:prSet presAssocID="{D6278904-9C03-4422-9553-2F4A5ADC4F00}" presName="centerShape" presStyleLbl="node0" presStyleIdx="0" presStyleCnt="1"/>
      <dgm:spPr/>
      <dgm:t>
        <a:bodyPr/>
        <a:lstStyle/>
        <a:p>
          <a:endParaRPr lang="en-US"/>
        </a:p>
      </dgm:t>
    </dgm:pt>
    <dgm:pt modelId="{A695B5DF-3350-4B95-89F9-410FC9A64B54}" type="pres">
      <dgm:prSet presAssocID="{2DDBC97A-31F2-4E52-A23A-D30BD7447C16}" presName="node" presStyleLbl="node1" presStyleIdx="0" presStyleCnt="4">
        <dgm:presLayoutVars>
          <dgm:bulletEnabled val="1"/>
        </dgm:presLayoutVars>
      </dgm:prSet>
      <dgm:spPr/>
      <dgm:t>
        <a:bodyPr/>
        <a:lstStyle/>
        <a:p>
          <a:endParaRPr lang="en-US"/>
        </a:p>
      </dgm:t>
    </dgm:pt>
    <dgm:pt modelId="{62B5CA67-276B-4DB8-B303-13680C970DF7}" type="pres">
      <dgm:prSet presAssocID="{2DDBC97A-31F2-4E52-A23A-D30BD7447C16}" presName="dummy" presStyleCnt="0"/>
      <dgm:spPr/>
    </dgm:pt>
    <dgm:pt modelId="{EB0942A2-5E2A-4B26-A9A9-6BFEF37C620E}" type="pres">
      <dgm:prSet presAssocID="{F12DAC8F-E1CC-4823-989F-CFB46C063BDA}" presName="sibTrans" presStyleLbl="sibTrans2D1" presStyleIdx="0" presStyleCnt="4"/>
      <dgm:spPr/>
      <dgm:t>
        <a:bodyPr/>
        <a:lstStyle/>
        <a:p>
          <a:endParaRPr lang="en-US"/>
        </a:p>
      </dgm:t>
    </dgm:pt>
    <dgm:pt modelId="{FF24AC5D-DEBB-4D43-B8AA-AC90F00870FD}" type="pres">
      <dgm:prSet presAssocID="{133A94EA-9510-499C-9EF0-7E777AE13C87}" presName="node" presStyleLbl="node1" presStyleIdx="1" presStyleCnt="4">
        <dgm:presLayoutVars>
          <dgm:bulletEnabled val="1"/>
        </dgm:presLayoutVars>
      </dgm:prSet>
      <dgm:spPr/>
      <dgm:t>
        <a:bodyPr/>
        <a:lstStyle/>
        <a:p>
          <a:endParaRPr lang="en-US"/>
        </a:p>
      </dgm:t>
    </dgm:pt>
    <dgm:pt modelId="{4E34A029-134C-4C64-92CA-439FD296ED58}" type="pres">
      <dgm:prSet presAssocID="{133A94EA-9510-499C-9EF0-7E777AE13C87}" presName="dummy" presStyleCnt="0"/>
      <dgm:spPr/>
    </dgm:pt>
    <dgm:pt modelId="{880AFA24-953E-4D41-805C-BEF46F091F75}" type="pres">
      <dgm:prSet presAssocID="{BE71A285-A4B9-4343-B859-252188154061}" presName="sibTrans" presStyleLbl="sibTrans2D1" presStyleIdx="1" presStyleCnt="4"/>
      <dgm:spPr/>
      <dgm:t>
        <a:bodyPr/>
        <a:lstStyle/>
        <a:p>
          <a:endParaRPr lang="en-US"/>
        </a:p>
      </dgm:t>
    </dgm:pt>
    <dgm:pt modelId="{C6BDA4AB-F872-41A9-9F11-7FEA12D45BFC}" type="pres">
      <dgm:prSet presAssocID="{CC4DF459-2190-4183-BFF0-EFF52AAA3A98}" presName="node" presStyleLbl="node1" presStyleIdx="2" presStyleCnt="4">
        <dgm:presLayoutVars>
          <dgm:bulletEnabled val="1"/>
        </dgm:presLayoutVars>
      </dgm:prSet>
      <dgm:spPr/>
      <dgm:t>
        <a:bodyPr/>
        <a:lstStyle/>
        <a:p>
          <a:endParaRPr lang="en-US"/>
        </a:p>
      </dgm:t>
    </dgm:pt>
    <dgm:pt modelId="{D6290A50-B55F-4C52-8FEA-AFF082192CCD}" type="pres">
      <dgm:prSet presAssocID="{CC4DF459-2190-4183-BFF0-EFF52AAA3A98}" presName="dummy" presStyleCnt="0"/>
      <dgm:spPr/>
    </dgm:pt>
    <dgm:pt modelId="{6795C50D-3AB7-4591-A88B-13C52E9239AB}" type="pres">
      <dgm:prSet presAssocID="{4A375111-A44B-415E-8E49-DDB21D361230}" presName="sibTrans" presStyleLbl="sibTrans2D1" presStyleIdx="2" presStyleCnt="4"/>
      <dgm:spPr/>
      <dgm:t>
        <a:bodyPr/>
        <a:lstStyle/>
        <a:p>
          <a:endParaRPr lang="en-US"/>
        </a:p>
      </dgm:t>
    </dgm:pt>
    <dgm:pt modelId="{75EB3514-1241-4685-8F36-D5F55D5A8A17}" type="pres">
      <dgm:prSet presAssocID="{9D98CB52-E49C-48AB-8CD9-39FE062318E9}" presName="node" presStyleLbl="node1" presStyleIdx="3" presStyleCnt="4">
        <dgm:presLayoutVars>
          <dgm:bulletEnabled val="1"/>
        </dgm:presLayoutVars>
      </dgm:prSet>
      <dgm:spPr/>
      <dgm:t>
        <a:bodyPr/>
        <a:lstStyle/>
        <a:p>
          <a:endParaRPr lang="en-US"/>
        </a:p>
      </dgm:t>
    </dgm:pt>
    <dgm:pt modelId="{7E91D6A2-169C-4F47-8F6A-CC7975F80CDC}" type="pres">
      <dgm:prSet presAssocID="{9D98CB52-E49C-48AB-8CD9-39FE062318E9}" presName="dummy" presStyleCnt="0"/>
      <dgm:spPr/>
    </dgm:pt>
    <dgm:pt modelId="{FF8697D0-65BD-4217-BA91-54119E6E4955}" type="pres">
      <dgm:prSet presAssocID="{9C5F0789-E39D-4772-BD3A-CD521559BEDA}" presName="sibTrans" presStyleLbl="sibTrans2D1" presStyleIdx="3" presStyleCnt="4"/>
      <dgm:spPr/>
      <dgm:t>
        <a:bodyPr/>
        <a:lstStyle/>
        <a:p>
          <a:endParaRPr lang="en-US"/>
        </a:p>
      </dgm:t>
    </dgm:pt>
  </dgm:ptLst>
  <dgm:cxnLst>
    <dgm:cxn modelId="{941CDB42-C169-47E4-853A-C2259AAFAB70}" srcId="{D6278904-9C03-4422-9553-2F4A5ADC4F00}" destId="{133A94EA-9510-499C-9EF0-7E777AE13C87}" srcOrd="1" destOrd="0" parTransId="{33D0A2FD-F1DC-42FE-B792-8FB9738B5994}" sibTransId="{BE71A285-A4B9-4343-B859-252188154061}"/>
    <dgm:cxn modelId="{D8124234-79B7-4CBA-95A1-7A33AC22CCF1}" type="presOf" srcId="{2DDBC97A-31F2-4E52-A23A-D30BD7447C16}" destId="{A695B5DF-3350-4B95-89F9-410FC9A64B54}" srcOrd="0" destOrd="0" presId="urn:microsoft.com/office/officeart/2005/8/layout/radial6"/>
    <dgm:cxn modelId="{A8CDA1AA-B260-4B89-ACD4-46230B749B3A}" type="presOf" srcId="{CC4DF459-2190-4183-BFF0-EFF52AAA3A98}" destId="{C6BDA4AB-F872-41A9-9F11-7FEA12D45BFC}" srcOrd="0" destOrd="0" presId="urn:microsoft.com/office/officeart/2005/8/layout/radial6"/>
    <dgm:cxn modelId="{0D1AC5D5-DC55-4274-B2DE-ACC06A098D65}" type="presOf" srcId="{4A375111-A44B-415E-8E49-DDB21D361230}" destId="{6795C50D-3AB7-4591-A88B-13C52E9239AB}" srcOrd="0" destOrd="0" presId="urn:microsoft.com/office/officeart/2005/8/layout/radial6"/>
    <dgm:cxn modelId="{7F3A5E5D-D63E-48B4-9FC9-91F65CD722C6}" srcId="{BB04E7F4-0759-4C0C-AB15-34BB48FDB6FB}" destId="{D6278904-9C03-4422-9553-2F4A5ADC4F00}" srcOrd="0" destOrd="0" parTransId="{B82F4E95-6D3B-40B2-8DE9-E7DA2E97E0B2}" sibTransId="{45B2EBC9-BCA4-4FB5-AFFB-B6785B51D778}"/>
    <dgm:cxn modelId="{8BE1C35E-C846-4031-857D-217FAACE30E3}" type="presOf" srcId="{9D98CB52-E49C-48AB-8CD9-39FE062318E9}" destId="{75EB3514-1241-4685-8F36-D5F55D5A8A17}" srcOrd="0" destOrd="0" presId="urn:microsoft.com/office/officeart/2005/8/layout/radial6"/>
    <dgm:cxn modelId="{29B421DA-91F8-49FA-84DE-D3542DB5D649}" srcId="{D6278904-9C03-4422-9553-2F4A5ADC4F00}" destId="{9D98CB52-E49C-48AB-8CD9-39FE062318E9}" srcOrd="3" destOrd="0" parTransId="{FCE89184-0FD1-42E7-83A5-D3A929C6FE6E}" sibTransId="{9C5F0789-E39D-4772-BD3A-CD521559BEDA}"/>
    <dgm:cxn modelId="{D4524CAE-663C-4655-8777-F7551433EBE6}" type="presOf" srcId="{F12DAC8F-E1CC-4823-989F-CFB46C063BDA}" destId="{EB0942A2-5E2A-4B26-A9A9-6BFEF37C620E}" srcOrd="0" destOrd="0" presId="urn:microsoft.com/office/officeart/2005/8/layout/radial6"/>
    <dgm:cxn modelId="{2853E956-8A90-47DD-B09E-6ED5DCFFC6C5}" type="presOf" srcId="{133A94EA-9510-499C-9EF0-7E777AE13C87}" destId="{FF24AC5D-DEBB-4D43-B8AA-AC90F00870FD}" srcOrd="0" destOrd="0" presId="urn:microsoft.com/office/officeart/2005/8/layout/radial6"/>
    <dgm:cxn modelId="{94638CD0-0912-41CB-B93D-D4BD43E65AE0}" srcId="{D6278904-9C03-4422-9553-2F4A5ADC4F00}" destId="{CC4DF459-2190-4183-BFF0-EFF52AAA3A98}" srcOrd="2" destOrd="0" parTransId="{2406F129-53E5-4AC4-8580-5DC4977C33F9}" sibTransId="{4A375111-A44B-415E-8E49-DDB21D361230}"/>
    <dgm:cxn modelId="{4C53A75A-8115-436B-8DE8-723C84536BCF}" srcId="{D6278904-9C03-4422-9553-2F4A5ADC4F00}" destId="{2DDBC97A-31F2-4E52-A23A-D30BD7447C16}" srcOrd="0" destOrd="0" parTransId="{620AEAC6-EA07-4468-9D9B-14C3F7FD6495}" sibTransId="{F12DAC8F-E1CC-4823-989F-CFB46C063BDA}"/>
    <dgm:cxn modelId="{F5915C94-0C96-45CA-A2C5-9FB17C4E53C8}" type="presOf" srcId="{BE71A285-A4B9-4343-B859-252188154061}" destId="{880AFA24-953E-4D41-805C-BEF46F091F75}" srcOrd="0" destOrd="0" presId="urn:microsoft.com/office/officeart/2005/8/layout/radial6"/>
    <dgm:cxn modelId="{B6358C03-95D6-4EE4-8FD1-101B41ECD05F}" type="presOf" srcId="{9C5F0789-E39D-4772-BD3A-CD521559BEDA}" destId="{FF8697D0-65BD-4217-BA91-54119E6E4955}" srcOrd="0" destOrd="0" presId="urn:microsoft.com/office/officeart/2005/8/layout/radial6"/>
    <dgm:cxn modelId="{0468611A-1C0A-4394-960A-D718D9FC4E50}" type="presOf" srcId="{BB04E7F4-0759-4C0C-AB15-34BB48FDB6FB}" destId="{0FEEEE43-CAFD-453F-9131-8EECE9984C77}" srcOrd="0" destOrd="0" presId="urn:microsoft.com/office/officeart/2005/8/layout/radial6"/>
    <dgm:cxn modelId="{68A912E0-B3FA-4C4B-8749-E46FB5D95ADE}" type="presOf" srcId="{D6278904-9C03-4422-9553-2F4A5ADC4F00}" destId="{93ACC26B-1550-43E7-A7F2-DFE441A3857D}" srcOrd="0" destOrd="0" presId="urn:microsoft.com/office/officeart/2005/8/layout/radial6"/>
    <dgm:cxn modelId="{CF03FB3F-F423-4157-B50D-DBB07726736F}" type="presParOf" srcId="{0FEEEE43-CAFD-453F-9131-8EECE9984C77}" destId="{93ACC26B-1550-43E7-A7F2-DFE441A3857D}" srcOrd="0" destOrd="0" presId="urn:microsoft.com/office/officeart/2005/8/layout/radial6"/>
    <dgm:cxn modelId="{A431A31E-9B08-43E0-AF28-35321FE15E9E}" type="presParOf" srcId="{0FEEEE43-CAFD-453F-9131-8EECE9984C77}" destId="{A695B5DF-3350-4B95-89F9-410FC9A64B54}" srcOrd="1" destOrd="0" presId="urn:microsoft.com/office/officeart/2005/8/layout/radial6"/>
    <dgm:cxn modelId="{2E298B12-5DB7-4308-9BD3-D62AA7E6FBE7}" type="presParOf" srcId="{0FEEEE43-CAFD-453F-9131-8EECE9984C77}" destId="{62B5CA67-276B-4DB8-B303-13680C970DF7}" srcOrd="2" destOrd="0" presId="urn:microsoft.com/office/officeart/2005/8/layout/radial6"/>
    <dgm:cxn modelId="{A034CA80-4235-4861-BACF-775EF2AAB217}" type="presParOf" srcId="{0FEEEE43-CAFD-453F-9131-8EECE9984C77}" destId="{EB0942A2-5E2A-4B26-A9A9-6BFEF37C620E}" srcOrd="3" destOrd="0" presId="urn:microsoft.com/office/officeart/2005/8/layout/radial6"/>
    <dgm:cxn modelId="{47D3869D-A5BA-4AB6-9FC0-B9778BD71D1D}" type="presParOf" srcId="{0FEEEE43-CAFD-453F-9131-8EECE9984C77}" destId="{FF24AC5D-DEBB-4D43-B8AA-AC90F00870FD}" srcOrd="4" destOrd="0" presId="urn:microsoft.com/office/officeart/2005/8/layout/radial6"/>
    <dgm:cxn modelId="{D3D6A946-FBAE-4679-B858-CACCE0480862}" type="presParOf" srcId="{0FEEEE43-CAFD-453F-9131-8EECE9984C77}" destId="{4E34A029-134C-4C64-92CA-439FD296ED58}" srcOrd="5" destOrd="0" presId="urn:microsoft.com/office/officeart/2005/8/layout/radial6"/>
    <dgm:cxn modelId="{824F5058-90DC-4FD8-A986-7C5D0EA10CB3}" type="presParOf" srcId="{0FEEEE43-CAFD-453F-9131-8EECE9984C77}" destId="{880AFA24-953E-4D41-805C-BEF46F091F75}" srcOrd="6" destOrd="0" presId="urn:microsoft.com/office/officeart/2005/8/layout/radial6"/>
    <dgm:cxn modelId="{310CCDE4-B8A8-4601-B00A-2079A8A3459F}" type="presParOf" srcId="{0FEEEE43-CAFD-453F-9131-8EECE9984C77}" destId="{C6BDA4AB-F872-41A9-9F11-7FEA12D45BFC}" srcOrd="7" destOrd="0" presId="urn:microsoft.com/office/officeart/2005/8/layout/radial6"/>
    <dgm:cxn modelId="{CEE4EC0E-0298-423F-9712-27DC0F00AA18}" type="presParOf" srcId="{0FEEEE43-CAFD-453F-9131-8EECE9984C77}" destId="{D6290A50-B55F-4C52-8FEA-AFF082192CCD}" srcOrd="8" destOrd="0" presId="urn:microsoft.com/office/officeart/2005/8/layout/radial6"/>
    <dgm:cxn modelId="{1F534C69-52E3-4EE4-972C-D872390401B2}" type="presParOf" srcId="{0FEEEE43-CAFD-453F-9131-8EECE9984C77}" destId="{6795C50D-3AB7-4591-A88B-13C52E9239AB}" srcOrd="9" destOrd="0" presId="urn:microsoft.com/office/officeart/2005/8/layout/radial6"/>
    <dgm:cxn modelId="{8CE83581-3E91-4CEA-A409-0F4703C28ADD}" type="presParOf" srcId="{0FEEEE43-CAFD-453F-9131-8EECE9984C77}" destId="{75EB3514-1241-4685-8F36-D5F55D5A8A17}" srcOrd="10" destOrd="0" presId="urn:microsoft.com/office/officeart/2005/8/layout/radial6"/>
    <dgm:cxn modelId="{D75D2EFF-417D-4B28-9727-6A67E65B3D30}" type="presParOf" srcId="{0FEEEE43-CAFD-453F-9131-8EECE9984C77}" destId="{7E91D6A2-169C-4F47-8F6A-CC7975F80CDC}" srcOrd="11" destOrd="0" presId="urn:microsoft.com/office/officeart/2005/8/layout/radial6"/>
    <dgm:cxn modelId="{29CD5D53-999F-4A5E-9B6F-92CD40B3B811}" type="presParOf" srcId="{0FEEEE43-CAFD-453F-9131-8EECE9984C77}" destId="{FF8697D0-65BD-4217-BA91-54119E6E4955}"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697D0-65BD-4217-BA91-54119E6E4955}">
      <dsp:nvSpPr>
        <dsp:cNvPr id="0" name=""/>
        <dsp:cNvSpPr/>
      </dsp:nvSpPr>
      <dsp:spPr>
        <a:xfrm>
          <a:off x="1044618" y="402721"/>
          <a:ext cx="2688176" cy="2688176"/>
        </a:xfrm>
        <a:prstGeom prst="blockArc">
          <a:avLst>
            <a:gd name="adj1" fmla="val 10800000"/>
            <a:gd name="adj2" fmla="val 16200000"/>
            <a:gd name="adj3" fmla="val 4636"/>
          </a:avLst>
        </a:prstGeom>
        <a:solidFill>
          <a:schemeClr val="accent4">
            <a:hueOff val="-1714266"/>
            <a:satOff val="14520"/>
            <a:lumOff val="-62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95C50D-3AB7-4591-A88B-13C52E9239AB}">
      <dsp:nvSpPr>
        <dsp:cNvPr id="0" name=""/>
        <dsp:cNvSpPr/>
      </dsp:nvSpPr>
      <dsp:spPr>
        <a:xfrm>
          <a:off x="1044618" y="402721"/>
          <a:ext cx="2688176" cy="2688176"/>
        </a:xfrm>
        <a:prstGeom prst="blockArc">
          <a:avLst>
            <a:gd name="adj1" fmla="val 5400000"/>
            <a:gd name="adj2" fmla="val 10800000"/>
            <a:gd name="adj3" fmla="val 4636"/>
          </a:avLst>
        </a:prstGeom>
        <a:solidFill>
          <a:schemeClr val="accent4">
            <a:hueOff val="-1142844"/>
            <a:satOff val="9680"/>
            <a:lumOff val="-41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0AFA24-953E-4D41-805C-BEF46F091F75}">
      <dsp:nvSpPr>
        <dsp:cNvPr id="0" name=""/>
        <dsp:cNvSpPr/>
      </dsp:nvSpPr>
      <dsp:spPr>
        <a:xfrm>
          <a:off x="1044618" y="402721"/>
          <a:ext cx="2688176" cy="2688176"/>
        </a:xfrm>
        <a:prstGeom prst="blockArc">
          <a:avLst>
            <a:gd name="adj1" fmla="val 0"/>
            <a:gd name="adj2" fmla="val 5400000"/>
            <a:gd name="adj3" fmla="val 4636"/>
          </a:avLst>
        </a:prstGeom>
        <a:solidFill>
          <a:schemeClr val="accent4">
            <a:hueOff val="-571422"/>
            <a:satOff val="4840"/>
            <a:lumOff val="-20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0942A2-5E2A-4B26-A9A9-6BFEF37C620E}">
      <dsp:nvSpPr>
        <dsp:cNvPr id="0" name=""/>
        <dsp:cNvSpPr/>
      </dsp:nvSpPr>
      <dsp:spPr>
        <a:xfrm>
          <a:off x="1044618" y="402721"/>
          <a:ext cx="2688176" cy="2688176"/>
        </a:xfrm>
        <a:prstGeom prst="blockArc">
          <a:avLst>
            <a:gd name="adj1" fmla="val 16200000"/>
            <a:gd name="adj2" fmla="val 0"/>
            <a:gd name="adj3" fmla="val 463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ACC26B-1550-43E7-A7F2-DFE441A3857D}">
      <dsp:nvSpPr>
        <dsp:cNvPr id="0" name=""/>
        <dsp:cNvSpPr/>
      </dsp:nvSpPr>
      <dsp:spPr>
        <a:xfrm>
          <a:off x="1770535" y="1128638"/>
          <a:ext cx="1236342" cy="123634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Student Data</a:t>
          </a:r>
          <a:endParaRPr lang="en-US" sz="1800" kern="1200" dirty="0"/>
        </a:p>
      </dsp:txBody>
      <dsp:txXfrm>
        <a:off x="1951593" y="1309696"/>
        <a:ext cx="874226" cy="874226"/>
      </dsp:txXfrm>
    </dsp:sp>
    <dsp:sp modelId="{A695B5DF-3350-4B95-89F9-410FC9A64B54}">
      <dsp:nvSpPr>
        <dsp:cNvPr id="0" name=""/>
        <dsp:cNvSpPr/>
      </dsp:nvSpPr>
      <dsp:spPr>
        <a:xfrm>
          <a:off x="1955987" y="1157"/>
          <a:ext cx="865439" cy="86543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Demographics</a:t>
          </a:r>
          <a:endParaRPr lang="en-US" sz="700" kern="1200" dirty="0"/>
        </a:p>
      </dsp:txBody>
      <dsp:txXfrm>
        <a:off x="2082728" y="127898"/>
        <a:ext cx="611957" cy="611957"/>
      </dsp:txXfrm>
    </dsp:sp>
    <dsp:sp modelId="{FF24AC5D-DEBB-4D43-B8AA-AC90F00870FD}">
      <dsp:nvSpPr>
        <dsp:cNvPr id="0" name=""/>
        <dsp:cNvSpPr/>
      </dsp:nvSpPr>
      <dsp:spPr>
        <a:xfrm>
          <a:off x="3268919" y="1314090"/>
          <a:ext cx="865439" cy="865439"/>
        </a:xfrm>
        <a:prstGeom prst="ellipse">
          <a:avLst/>
        </a:prstGeom>
        <a:solidFill>
          <a:schemeClr val="accent4">
            <a:hueOff val="-571422"/>
            <a:satOff val="4840"/>
            <a:lumOff val="-20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Course History</a:t>
          </a:r>
          <a:endParaRPr lang="en-US" sz="700" kern="1200" dirty="0"/>
        </a:p>
      </dsp:txBody>
      <dsp:txXfrm>
        <a:off x="3395660" y="1440831"/>
        <a:ext cx="611957" cy="611957"/>
      </dsp:txXfrm>
    </dsp:sp>
    <dsp:sp modelId="{C6BDA4AB-F872-41A9-9F11-7FEA12D45BFC}">
      <dsp:nvSpPr>
        <dsp:cNvPr id="0" name=""/>
        <dsp:cNvSpPr/>
      </dsp:nvSpPr>
      <dsp:spPr>
        <a:xfrm>
          <a:off x="1955987" y="2627022"/>
          <a:ext cx="865439" cy="865439"/>
        </a:xfrm>
        <a:prstGeom prst="ellipse">
          <a:avLst/>
        </a:prstGeom>
        <a:solidFill>
          <a:schemeClr val="accent4">
            <a:hueOff val="-1142844"/>
            <a:satOff val="9680"/>
            <a:lumOff val="-41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Assessments</a:t>
          </a:r>
          <a:endParaRPr lang="en-US" sz="700" kern="1200" dirty="0"/>
        </a:p>
      </dsp:txBody>
      <dsp:txXfrm>
        <a:off x="2082728" y="2753763"/>
        <a:ext cx="611957" cy="611957"/>
      </dsp:txXfrm>
    </dsp:sp>
    <dsp:sp modelId="{75EB3514-1241-4685-8F36-D5F55D5A8A17}">
      <dsp:nvSpPr>
        <dsp:cNvPr id="0" name=""/>
        <dsp:cNvSpPr/>
      </dsp:nvSpPr>
      <dsp:spPr>
        <a:xfrm>
          <a:off x="643054" y="1314090"/>
          <a:ext cx="865439" cy="865439"/>
        </a:xfrm>
        <a:prstGeom prst="ellipse">
          <a:avLst/>
        </a:prstGeom>
        <a:solidFill>
          <a:schemeClr val="accent4">
            <a:hueOff val="-1714266"/>
            <a:satOff val="14520"/>
            <a:lumOff val="-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Enrollments</a:t>
          </a:r>
          <a:endParaRPr lang="en-US" sz="700" kern="1200" dirty="0"/>
        </a:p>
      </dsp:txBody>
      <dsp:txXfrm>
        <a:off x="769795" y="1440831"/>
        <a:ext cx="611957" cy="61195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110434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5244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80812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66519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42529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571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62357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87418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9086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7195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0417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854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6298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3519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34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57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3081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8371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889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49638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78992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84826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3528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2219650" y="1232775"/>
            <a:ext cx="4704599" cy="2830499"/>
          </a:xfrm>
          <a:prstGeom prst="rect">
            <a:avLst/>
          </a:prstGeom>
          <a:solidFill>
            <a:srgbClr val="000000">
              <a:alpha val="20000"/>
            </a:srgbClr>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2219700" y="1156500"/>
            <a:ext cx="4704599" cy="28304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2436950" y="1860375"/>
            <a:ext cx="4270200" cy="1728600"/>
          </a:xfrm>
          <a:prstGeom prst="rect">
            <a:avLst/>
          </a:prstGeom>
        </p:spPr>
        <p:txBody>
          <a:bodyPr lIns="91425" tIns="91425" rIns="91425" bIns="91425" anchor="ctr" anchorCtr="0"/>
          <a:lstStyle>
            <a:lvl1pPr lvl="0" algn="ctr">
              <a:spcBef>
                <a:spcPts val="0"/>
              </a:spcBef>
              <a:buClr>
                <a:srgbClr val="434343"/>
              </a:buClr>
              <a:buSzPct val="100000"/>
              <a:defRPr sz="3600">
                <a:solidFill>
                  <a:srgbClr val="434343"/>
                </a:solidFill>
              </a:defRPr>
            </a:lvl1pPr>
            <a:lvl2pPr lvl="1" algn="ctr">
              <a:spcBef>
                <a:spcPts val="0"/>
              </a:spcBef>
              <a:buClr>
                <a:srgbClr val="434343"/>
              </a:buClr>
              <a:buSzPct val="100000"/>
              <a:defRPr sz="3600">
                <a:solidFill>
                  <a:srgbClr val="434343"/>
                </a:solidFill>
              </a:defRPr>
            </a:lvl2pPr>
            <a:lvl3pPr lvl="2" algn="ctr">
              <a:spcBef>
                <a:spcPts val="0"/>
              </a:spcBef>
              <a:buClr>
                <a:srgbClr val="434343"/>
              </a:buClr>
              <a:buSzPct val="100000"/>
              <a:defRPr sz="3600">
                <a:solidFill>
                  <a:srgbClr val="434343"/>
                </a:solidFill>
              </a:defRPr>
            </a:lvl3pPr>
            <a:lvl4pPr lvl="3" algn="ctr">
              <a:spcBef>
                <a:spcPts val="0"/>
              </a:spcBef>
              <a:buClr>
                <a:srgbClr val="434343"/>
              </a:buClr>
              <a:buSzPct val="100000"/>
              <a:defRPr sz="3600">
                <a:solidFill>
                  <a:srgbClr val="434343"/>
                </a:solidFill>
              </a:defRPr>
            </a:lvl4pPr>
            <a:lvl5pPr lvl="4" algn="ctr">
              <a:spcBef>
                <a:spcPts val="0"/>
              </a:spcBef>
              <a:buClr>
                <a:srgbClr val="434343"/>
              </a:buClr>
              <a:buSzPct val="100000"/>
              <a:defRPr sz="3600">
                <a:solidFill>
                  <a:srgbClr val="434343"/>
                </a:solidFill>
              </a:defRPr>
            </a:lvl5pPr>
            <a:lvl6pPr lvl="5" algn="ctr">
              <a:spcBef>
                <a:spcPts val="0"/>
              </a:spcBef>
              <a:buClr>
                <a:srgbClr val="434343"/>
              </a:buClr>
              <a:buSzPct val="100000"/>
              <a:defRPr sz="3600">
                <a:solidFill>
                  <a:srgbClr val="434343"/>
                </a:solidFill>
              </a:defRPr>
            </a:lvl6pPr>
            <a:lvl7pPr lvl="6" algn="ctr">
              <a:spcBef>
                <a:spcPts val="0"/>
              </a:spcBef>
              <a:buClr>
                <a:srgbClr val="434343"/>
              </a:buClr>
              <a:buSzPct val="100000"/>
              <a:defRPr sz="3600">
                <a:solidFill>
                  <a:srgbClr val="434343"/>
                </a:solidFill>
              </a:defRPr>
            </a:lvl7pPr>
            <a:lvl8pPr lvl="7" algn="ctr">
              <a:spcBef>
                <a:spcPts val="0"/>
              </a:spcBef>
              <a:buClr>
                <a:srgbClr val="434343"/>
              </a:buClr>
              <a:buSzPct val="100000"/>
              <a:defRPr sz="3600">
                <a:solidFill>
                  <a:srgbClr val="434343"/>
                </a:solidFill>
              </a:defRPr>
            </a:lvl8pPr>
            <a:lvl9pPr lvl="8" algn="ctr">
              <a:spcBef>
                <a:spcPts val="0"/>
              </a:spcBef>
              <a:buClr>
                <a:srgbClr val="434343"/>
              </a:buClr>
              <a:buSzPct val="100000"/>
              <a:defRPr sz="3600">
                <a:solidFill>
                  <a:srgbClr val="434343"/>
                </a:solidFill>
              </a:defRPr>
            </a:lvl9pPr>
          </a:lstStyle>
          <a:p>
            <a:endParaRPr/>
          </a:p>
        </p:txBody>
      </p:sp>
      <p:cxnSp>
        <p:nvCxnSpPr>
          <p:cNvPr id="12" name="Shape 12"/>
          <p:cNvCxnSpPr/>
          <p:nvPr/>
        </p:nvCxnSpPr>
        <p:spPr>
          <a:xfrm>
            <a:off x="2222700" y="1860375"/>
            <a:ext cx="46986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30" name="Shape 30"/>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cxnSp>
        <p:nvCxnSpPr>
          <p:cNvPr id="31" name="Shape 31"/>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32" name="Shape 32"/>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
        <p:nvSpPr>
          <p:cNvPr id="33" name="Shape 33"/>
          <p:cNvSpPr txBox="1">
            <a:spLocks noGrp="1"/>
          </p:cNvSpPr>
          <p:nvPr>
            <p:ph type="title"/>
          </p:nvPr>
        </p:nvSpPr>
        <p:spPr>
          <a:xfrm>
            <a:off x="1379650" y="530100"/>
            <a:ext cx="6725400" cy="7967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body" idx="1"/>
          </p:nvPr>
        </p:nvSpPr>
        <p:spPr>
          <a:xfrm>
            <a:off x="1379650" y="1502273"/>
            <a:ext cx="6725400" cy="2804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with horizontal divider">
    <p:spTree>
      <p:nvGrpSpPr>
        <p:cNvPr id="1" name="Shape 63"/>
        <p:cNvGrpSpPr/>
        <p:nvPr/>
      </p:nvGrpSpPr>
      <p:grpSpPr>
        <a:xfrm>
          <a:off x="0" y="0"/>
          <a:ext cx="0" cy="0"/>
          <a:chOff x="0" y="0"/>
          <a:chExt cx="0" cy="0"/>
        </a:xfrm>
      </p:grpSpPr>
      <p:grpSp>
        <p:nvGrpSpPr>
          <p:cNvPr id="64" name="Shape 64"/>
          <p:cNvGrpSpPr/>
          <p:nvPr/>
        </p:nvGrpSpPr>
        <p:grpSpPr>
          <a:xfrm>
            <a:off x="543000" y="530100"/>
            <a:ext cx="8058000" cy="4159499"/>
            <a:chOff x="543000" y="530100"/>
            <a:chExt cx="8058000" cy="4159499"/>
          </a:xfrm>
        </p:grpSpPr>
        <p:sp>
          <p:nvSpPr>
            <p:cNvPr id="65" name="Shape 65"/>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66" name="Shape 66"/>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cxnSp>
        <p:nvCxnSpPr>
          <p:cNvPr id="67" name="Shape 67"/>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68" name="Shape 68"/>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79650" y="1502273"/>
            <a:ext cx="6725400" cy="2804400"/>
          </a:xfrm>
          <a:prstGeom prst="rect">
            <a:avLst/>
          </a:prstGeom>
          <a:noFill/>
          <a:ln>
            <a:noFill/>
          </a:ln>
        </p:spPr>
        <p:txBody>
          <a:bodyPr lIns="91425" tIns="91425" rIns="91425" bIns="91425" anchor="t" anchorCtr="0"/>
          <a:lstStyle>
            <a:lvl1pPr lvl="0">
              <a:spcBef>
                <a:spcPts val="600"/>
              </a:spcBef>
              <a:buClr>
                <a:srgbClr val="D9D9D9"/>
              </a:buClr>
              <a:buSzPct val="100000"/>
              <a:buFont typeface="Bitter"/>
              <a:buChar char="■"/>
              <a:defRPr sz="3000">
                <a:solidFill>
                  <a:srgbClr val="434343"/>
                </a:solidFill>
                <a:latin typeface="Bitter"/>
                <a:ea typeface="Bitter"/>
                <a:cs typeface="Bitter"/>
                <a:sym typeface="Bitter"/>
              </a:defRPr>
            </a:lvl1pPr>
            <a:lvl2pPr lvl="1">
              <a:spcBef>
                <a:spcPts val="480"/>
              </a:spcBef>
              <a:buClr>
                <a:srgbClr val="D9D9D9"/>
              </a:buClr>
              <a:buSzPct val="100000"/>
              <a:buFont typeface="Bitter"/>
              <a:buChar char="■"/>
              <a:defRPr sz="2400">
                <a:solidFill>
                  <a:srgbClr val="434343"/>
                </a:solidFill>
                <a:latin typeface="Bitter"/>
                <a:ea typeface="Bitter"/>
                <a:cs typeface="Bitter"/>
                <a:sym typeface="Bitter"/>
              </a:defRPr>
            </a:lvl2pPr>
            <a:lvl3pPr lvl="2">
              <a:spcBef>
                <a:spcPts val="480"/>
              </a:spcBef>
              <a:buClr>
                <a:srgbClr val="D9D9D9"/>
              </a:buClr>
              <a:buSzPct val="100000"/>
              <a:buFont typeface="Bitter"/>
              <a:defRPr sz="2400">
                <a:solidFill>
                  <a:srgbClr val="434343"/>
                </a:solidFill>
                <a:latin typeface="Bitter"/>
                <a:ea typeface="Bitter"/>
                <a:cs typeface="Bitter"/>
                <a:sym typeface="Bitter"/>
              </a:defRPr>
            </a:lvl3pPr>
            <a:lvl4pPr lvl="3">
              <a:spcBef>
                <a:spcPts val="360"/>
              </a:spcBef>
              <a:buClr>
                <a:srgbClr val="D9D9D9"/>
              </a:buClr>
              <a:buSzPct val="100000"/>
              <a:buFont typeface="Bitter"/>
              <a:buChar char="■"/>
              <a:defRPr sz="1800">
                <a:solidFill>
                  <a:srgbClr val="434343"/>
                </a:solidFill>
                <a:latin typeface="Bitter"/>
                <a:ea typeface="Bitter"/>
                <a:cs typeface="Bitter"/>
                <a:sym typeface="Bitter"/>
              </a:defRPr>
            </a:lvl4pPr>
            <a:lvl5pPr lvl="4">
              <a:spcBef>
                <a:spcPts val="360"/>
              </a:spcBef>
              <a:buClr>
                <a:srgbClr val="434343"/>
              </a:buClr>
              <a:buSzPct val="100000"/>
              <a:buFont typeface="Bitter"/>
              <a:defRPr sz="1800">
                <a:solidFill>
                  <a:srgbClr val="434343"/>
                </a:solidFill>
                <a:latin typeface="Bitter"/>
                <a:ea typeface="Bitter"/>
                <a:cs typeface="Bitter"/>
                <a:sym typeface="Bitter"/>
              </a:defRPr>
            </a:lvl5pPr>
            <a:lvl6pPr lvl="5">
              <a:spcBef>
                <a:spcPts val="360"/>
              </a:spcBef>
              <a:buClr>
                <a:srgbClr val="434343"/>
              </a:buClr>
              <a:buSzPct val="100000"/>
              <a:buFont typeface="Bitter"/>
              <a:defRPr sz="1800">
                <a:solidFill>
                  <a:srgbClr val="434343"/>
                </a:solidFill>
                <a:latin typeface="Bitter"/>
                <a:ea typeface="Bitter"/>
                <a:cs typeface="Bitter"/>
                <a:sym typeface="Bitter"/>
              </a:defRPr>
            </a:lvl6pPr>
            <a:lvl7pPr lvl="6">
              <a:spcBef>
                <a:spcPts val="360"/>
              </a:spcBef>
              <a:buClr>
                <a:srgbClr val="434343"/>
              </a:buClr>
              <a:buSzPct val="100000"/>
              <a:buFont typeface="Bitter"/>
              <a:defRPr sz="1800">
                <a:solidFill>
                  <a:srgbClr val="434343"/>
                </a:solidFill>
                <a:latin typeface="Bitter"/>
                <a:ea typeface="Bitter"/>
                <a:cs typeface="Bitter"/>
                <a:sym typeface="Bitter"/>
              </a:defRPr>
            </a:lvl7pPr>
            <a:lvl8pPr lvl="7">
              <a:spcBef>
                <a:spcPts val="360"/>
              </a:spcBef>
              <a:buClr>
                <a:srgbClr val="434343"/>
              </a:buClr>
              <a:buSzPct val="100000"/>
              <a:buFont typeface="Bitter"/>
              <a:defRPr sz="1800">
                <a:solidFill>
                  <a:srgbClr val="434343"/>
                </a:solidFill>
                <a:latin typeface="Bitter"/>
                <a:ea typeface="Bitter"/>
                <a:cs typeface="Bitter"/>
                <a:sym typeface="Bitter"/>
              </a:defRPr>
            </a:lvl8pPr>
            <a:lvl9pPr lvl="8">
              <a:spcBef>
                <a:spcPts val="360"/>
              </a:spcBef>
              <a:buClr>
                <a:srgbClr val="434343"/>
              </a:buClr>
              <a:buSzPct val="100000"/>
              <a:buFont typeface="Bitter"/>
              <a:defRPr sz="1800">
                <a:solidFill>
                  <a:srgbClr val="434343"/>
                </a:solidFill>
                <a:latin typeface="Bitter"/>
                <a:ea typeface="Bitter"/>
                <a:cs typeface="Bitter"/>
                <a:sym typeface="Bitter"/>
              </a:defRPr>
            </a:lvl9pPr>
          </a:lstStyle>
          <a:p>
            <a:endParaRPr/>
          </a:p>
        </p:txBody>
      </p:sp>
      <p:sp>
        <p:nvSpPr>
          <p:cNvPr id="7" name="Shape 7"/>
          <p:cNvSpPr txBox="1">
            <a:spLocks noGrp="1"/>
          </p:cNvSpPr>
          <p:nvPr>
            <p:ph type="title"/>
          </p:nvPr>
        </p:nvSpPr>
        <p:spPr>
          <a:xfrm>
            <a:off x="1379650" y="530100"/>
            <a:ext cx="6725400" cy="796799"/>
          </a:xfrm>
          <a:prstGeom prst="rect">
            <a:avLst/>
          </a:prstGeom>
          <a:noFill/>
          <a:ln>
            <a:noFill/>
          </a:ln>
        </p:spPr>
        <p:txBody>
          <a:bodyPr lIns="91425" tIns="91425" rIns="91425" bIns="91425" anchor="ctr" anchorCtr="0"/>
          <a:lstStyle>
            <a:lvl1pPr lvl="0">
              <a:spcBef>
                <a:spcPts val="0"/>
              </a:spcBef>
              <a:buClr>
                <a:srgbClr val="999999"/>
              </a:buClr>
              <a:buSzPct val="100000"/>
              <a:buFont typeface="Arvo"/>
              <a:buNone/>
              <a:defRPr sz="1800">
                <a:solidFill>
                  <a:srgbClr val="999999"/>
                </a:solidFill>
                <a:latin typeface="Arvo"/>
                <a:ea typeface="Arvo"/>
                <a:cs typeface="Arvo"/>
                <a:sym typeface="Arvo"/>
              </a:defRPr>
            </a:lvl1pPr>
            <a:lvl2pPr lvl="1">
              <a:spcBef>
                <a:spcPts val="0"/>
              </a:spcBef>
              <a:buClr>
                <a:srgbClr val="999999"/>
              </a:buClr>
              <a:buSzPct val="100000"/>
              <a:buFont typeface="Arvo"/>
              <a:buNone/>
              <a:defRPr sz="1800">
                <a:solidFill>
                  <a:srgbClr val="999999"/>
                </a:solidFill>
                <a:latin typeface="Arvo"/>
                <a:ea typeface="Arvo"/>
                <a:cs typeface="Arvo"/>
                <a:sym typeface="Arvo"/>
              </a:defRPr>
            </a:lvl2pPr>
            <a:lvl3pPr lvl="2">
              <a:spcBef>
                <a:spcPts val="0"/>
              </a:spcBef>
              <a:buClr>
                <a:srgbClr val="999999"/>
              </a:buClr>
              <a:buSzPct val="100000"/>
              <a:buFont typeface="Arvo"/>
              <a:buNone/>
              <a:defRPr sz="1800">
                <a:solidFill>
                  <a:srgbClr val="999999"/>
                </a:solidFill>
                <a:latin typeface="Arvo"/>
                <a:ea typeface="Arvo"/>
                <a:cs typeface="Arvo"/>
                <a:sym typeface="Arvo"/>
              </a:defRPr>
            </a:lvl3pPr>
            <a:lvl4pPr lvl="3">
              <a:spcBef>
                <a:spcPts val="0"/>
              </a:spcBef>
              <a:buClr>
                <a:srgbClr val="999999"/>
              </a:buClr>
              <a:buSzPct val="100000"/>
              <a:buFont typeface="Arvo"/>
              <a:buNone/>
              <a:defRPr sz="1800">
                <a:solidFill>
                  <a:srgbClr val="999999"/>
                </a:solidFill>
                <a:latin typeface="Arvo"/>
                <a:ea typeface="Arvo"/>
                <a:cs typeface="Arvo"/>
                <a:sym typeface="Arvo"/>
              </a:defRPr>
            </a:lvl4pPr>
            <a:lvl5pPr lvl="4">
              <a:spcBef>
                <a:spcPts val="0"/>
              </a:spcBef>
              <a:buClr>
                <a:srgbClr val="999999"/>
              </a:buClr>
              <a:buSzPct val="100000"/>
              <a:buFont typeface="Arvo"/>
              <a:buNone/>
              <a:defRPr sz="1800">
                <a:solidFill>
                  <a:srgbClr val="999999"/>
                </a:solidFill>
                <a:latin typeface="Arvo"/>
                <a:ea typeface="Arvo"/>
                <a:cs typeface="Arvo"/>
                <a:sym typeface="Arvo"/>
              </a:defRPr>
            </a:lvl5pPr>
            <a:lvl6pPr lvl="5">
              <a:spcBef>
                <a:spcPts val="0"/>
              </a:spcBef>
              <a:buClr>
                <a:srgbClr val="999999"/>
              </a:buClr>
              <a:buSzPct val="100000"/>
              <a:buFont typeface="Arvo"/>
              <a:buNone/>
              <a:defRPr sz="1800">
                <a:solidFill>
                  <a:srgbClr val="999999"/>
                </a:solidFill>
                <a:latin typeface="Arvo"/>
                <a:ea typeface="Arvo"/>
                <a:cs typeface="Arvo"/>
                <a:sym typeface="Arvo"/>
              </a:defRPr>
            </a:lvl6pPr>
            <a:lvl7pPr lvl="6">
              <a:spcBef>
                <a:spcPts val="0"/>
              </a:spcBef>
              <a:buClr>
                <a:srgbClr val="999999"/>
              </a:buClr>
              <a:buSzPct val="100000"/>
              <a:buFont typeface="Arvo"/>
              <a:buNone/>
              <a:defRPr sz="1800">
                <a:solidFill>
                  <a:srgbClr val="999999"/>
                </a:solidFill>
                <a:latin typeface="Arvo"/>
                <a:ea typeface="Arvo"/>
                <a:cs typeface="Arvo"/>
                <a:sym typeface="Arvo"/>
              </a:defRPr>
            </a:lvl7pPr>
            <a:lvl8pPr lvl="7">
              <a:spcBef>
                <a:spcPts val="0"/>
              </a:spcBef>
              <a:buClr>
                <a:srgbClr val="999999"/>
              </a:buClr>
              <a:buSzPct val="100000"/>
              <a:buFont typeface="Arvo"/>
              <a:buNone/>
              <a:defRPr sz="1800">
                <a:solidFill>
                  <a:srgbClr val="999999"/>
                </a:solidFill>
                <a:latin typeface="Arvo"/>
                <a:ea typeface="Arvo"/>
                <a:cs typeface="Arvo"/>
                <a:sym typeface="Arvo"/>
              </a:defRPr>
            </a:lvl8pPr>
            <a:lvl9pPr lvl="8">
              <a:spcBef>
                <a:spcPts val="0"/>
              </a:spcBef>
              <a:buClr>
                <a:srgbClr val="999999"/>
              </a:buClr>
              <a:buSzPct val="100000"/>
              <a:buFont typeface="Arvo"/>
              <a:buNone/>
              <a:defRPr sz="1800">
                <a:solidFill>
                  <a:srgbClr val="999999"/>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tel:(518)%20289-561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tel:(518)%20265-020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2211185" y="2001611"/>
            <a:ext cx="4710546" cy="2118650"/>
          </a:xfrm>
          <a:prstGeom prst="rect">
            <a:avLst/>
          </a:prstGeom>
        </p:spPr>
        <p:txBody>
          <a:bodyPr lIns="91425" tIns="91425" rIns="91425" bIns="91425" anchor="ctr" anchorCtr="0">
            <a:noAutofit/>
          </a:bodyPr>
          <a:lstStyle/>
          <a:p>
            <a:pPr lvl="0">
              <a:spcBef>
                <a:spcPts val="4200"/>
              </a:spcBef>
              <a:spcAft>
                <a:spcPts val="4200"/>
              </a:spcAft>
              <a:buNone/>
            </a:pPr>
            <a:r>
              <a:rPr lang="en-US" sz="2400" dirty="0" smtClean="0"/>
              <a:t>New Recruiter Training</a:t>
            </a:r>
            <a:r>
              <a:rPr lang="en" sz="2400" dirty="0" smtClean="0"/>
              <a:t>: </a:t>
            </a:r>
            <a:br>
              <a:rPr lang="en" sz="2400" dirty="0" smtClean="0"/>
            </a:br>
            <a:r>
              <a:rPr lang="en" sz="2000" i="1" dirty="0" smtClean="0"/>
              <a:t>MSIX: Migrant Student Information Exchange</a:t>
            </a:r>
            <a:r>
              <a:rPr lang="en" sz="3200" dirty="0" smtClean="0"/>
              <a:t/>
            </a:r>
            <a:br>
              <a:rPr lang="en" sz="3200" dirty="0" smtClean="0"/>
            </a:br>
            <a:r>
              <a:rPr lang="en" sz="1200" dirty="0" smtClean="0"/>
              <a:t/>
            </a:r>
            <a:br>
              <a:rPr lang="en" sz="1200" dirty="0" smtClean="0"/>
            </a:br>
            <a:r>
              <a:rPr lang="en" sz="1050" b="1" dirty="0" smtClean="0"/>
              <a:t/>
            </a:r>
            <a:br>
              <a:rPr lang="en" sz="1050" b="1" dirty="0" smtClean="0"/>
            </a:br>
            <a:r>
              <a:rPr lang="en" sz="1050" b="1" dirty="0" smtClean="0"/>
              <a:t>NYS Migrant Education- Identification and Recruitment</a:t>
            </a:r>
            <a:br>
              <a:rPr lang="en" sz="1050" b="1" dirty="0" smtClean="0"/>
            </a:br>
            <a:r>
              <a:rPr lang="en" sz="1200" dirty="0" smtClean="0"/>
              <a:t/>
            </a:r>
            <a:br>
              <a:rPr lang="en" sz="1200" dirty="0" smtClean="0"/>
            </a:br>
            <a:endParaRPr lang="en"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49531" y="1123785"/>
            <a:ext cx="833854" cy="833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7110300" cy="796799"/>
          </a:xfrm>
          <a:prstGeom prst="rect">
            <a:avLst/>
          </a:prstGeom>
        </p:spPr>
        <p:txBody>
          <a:bodyPr lIns="91425" tIns="91425" rIns="91425" bIns="91425" anchor="ctr" anchorCtr="0">
            <a:noAutofit/>
          </a:bodyPr>
          <a:lstStyle/>
          <a:p>
            <a:pPr lvl="0" algn="ctr">
              <a:spcBef>
                <a:spcPts val="0"/>
              </a:spcBef>
              <a:buNone/>
            </a:pPr>
            <a:r>
              <a:rPr lang="en-US" sz="2800" b="1" dirty="0" smtClean="0"/>
              <a:t>Reviewing Your Account Information</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39390" t="-2727" r="1" b="-1"/>
          <a:stretch/>
        </p:blipFill>
        <p:spPr>
          <a:xfrm>
            <a:off x="2002142" y="1441199"/>
            <a:ext cx="5139716" cy="2953580"/>
          </a:xfrm>
          <a:prstGeom prst="rect">
            <a:avLst/>
          </a:prstGeom>
        </p:spPr>
      </p:pic>
    </p:spTree>
    <p:extLst>
      <p:ext uri="{BB962C8B-B14F-4D97-AF65-F5344CB8AC3E}">
        <p14:creationId xmlns:p14="http://schemas.microsoft.com/office/powerpoint/2010/main" val="1172981386"/>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50800"/>
            <a:ext cx="9144000" cy="5194300"/>
          </a:xfrm>
          <a:prstGeom prst="rect">
            <a:avLst/>
          </a:prstGeom>
        </p:spPr>
      </p:pic>
    </p:spTree>
    <p:extLst>
      <p:ext uri="{BB962C8B-B14F-4D97-AF65-F5344CB8AC3E}">
        <p14:creationId xmlns:p14="http://schemas.microsoft.com/office/powerpoint/2010/main" val="995713369"/>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7868027"/>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US" sz="2800" b="1" dirty="0" smtClean="0"/>
              <a:t>Dashboard</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1508063" y="1326899"/>
            <a:ext cx="6127875" cy="3215722"/>
          </a:xfrm>
          <a:prstGeom prst="rect">
            <a:avLst/>
          </a:prstGeom>
        </p:spPr>
      </p:pic>
    </p:spTree>
    <p:extLst>
      <p:ext uri="{BB962C8B-B14F-4D97-AF65-F5344CB8AC3E}">
        <p14:creationId xmlns:p14="http://schemas.microsoft.com/office/powerpoint/2010/main" val="3740213519"/>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US" sz="2800" b="1" dirty="0" smtClean="0"/>
              <a:t>Student Search</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61975" y="2131924"/>
            <a:ext cx="8020051" cy="1160721"/>
          </a:xfrm>
          <a:prstGeom prst="rect">
            <a:avLst/>
          </a:prstGeom>
        </p:spPr>
      </p:pic>
    </p:spTree>
    <p:extLst>
      <p:ext uri="{BB962C8B-B14F-4D97-AF65-F5344CB8AC3E}">
        <p14:creationId xmlns:p14="http://schemas.microsoft.com/office/powerpoint/2010/main" val="1972640936"/>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US" sz="2800" b="1" dirty="0" smtClean="0"/>
              <a:t>Dashboard</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b="37627"/>
          <a:stretch/>
        </p:blipFill>
        <p:spPr>
          <a:xfrm>
            <a:off x="739921" y="1572411"/>
            <a:ext cx="7664159" cy="2508592"/>
          </a:xfrm>
          <a:prstGeom prst="rect">
            <a:avLst/>
          </a:prstGeom>
        </p:spPr>
      </p:pic>
    </p:spTree>
    <p:extLst>
      <p:ext uri="{BB962C8B-B14F-4D97-AF65-F5344CB8AC3E}">
        <p14:creationId xmlns:p14="http://schemas.microsoft.com/office/powerpoint/2010/main" val="2726937503"/>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9143999" cy="5143499"/>
          </a:xfrm>
          <a:prstGeom prst="rect">
            <a:avLst/>
          </a:prstGeom>
        </p:spPr>
      </p:pic>
    </p:spTree>
    <p:extLst>
      <p:ext uri="{BB962C8B-B14F-4D97-AF65-F5344CB8AC3E}">
        <p14:creationId xmlns:p14="http://schemas.microsoft.com/office/powerpoint/2010/main" val="690592468"/>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US" sz="2800" b="1" dirty="0" smtClean="0"/>
              <a:t>MSIX Student Data</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4255246168"/>
              </p:ext>
            </p:extLst>
          </p:nvPr>
        </p:nvGraphicFramePr>
        <p:xfrm>
          <a:off x="2178050" y="1244366"/>
          <a:ext cx="4777414" cy="3493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9093301"/>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US" sz="2800" b="1" dirty="0" smtClean="0"/>
              <a:t>Demographics</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774354" y="1479990"/>
            <a:ext cx="7595293" cy="2884550"/>
          </a:xfrm>
          <a:prstGeom prst="rect">
            <a:avLst/>
          </a:prstGeom>
        </p:spPr>
      </p:pic>
    </p:spTree>
    <p:extLst>
      <p:ext uri="{BB962C8B-B14F-4D97-AF65-F5344CB8AC3E}">
        <p14:creationId xmlns:p14="http://schemas.microsoft.com/office/powerpoint/2010/main" val="3896336495"/>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US" sz="2800" b="1" dirty="0" smtClean="0"/>
              <a:t>Enrollments</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771233" y="1371233"/>
            <a:ext cx="7623702" cy="3213372"/>
          </a:xfrm>
          <a:prstGeom prst="rect">
            <a:avLst/>
          </a:prstGeom>
        </p:spPr>
      </p:pic>
    </p:spTree>
    <p:extLst>
      <p:ext uri="{BB962C8B-B14F-4D97-AF65-F5344CB8AC3E}">
        <p14:creationId xmlns:p14="http://schemas.microsoft.com/office/powerpoint/2010/main" val="1143223029"/>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Legal Reference</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69"/>
          <p:cNvGrpSpPr>
            <a:grpSpLocks/>
          </p:cNvGrpSpPr>
          <p:nvPr/>
        </p:nvGrpSpPr>
        <p:grpSpPr bwMode="auto">
          <a:xfrm>
            <a:off x="1118119" y="1326899"/>
            <a:ext cx="6799247" cy="3150104"/>
            <a:chOff x="748" y="1162"/>
            <a:chExt cx="5384" cy="2676"/>
          </a:xfrm>
          <a:solidFill>
            <a:schemeClr val="accent1">
              <a:lumMod val="75000"/>
            </a:schemeClr>
          </a:solidFill>
        </p:grpSpPr>
        <p:sp>
          <p:nvSpPr>
            <p:cNvPr id="7" name="Rectangle 70"/>
            <p:cNvSpPr>
              <a:spLocks noChangeArrowheads="1"/>
            </p:cNvSpPr>
            <p:nvPr/>
          </p:nvSpPr>
          <p:spPr bwMode="auto">
            <a:xfrm>
              <a:off x="1756" y="3127"/>
              <a:ext cx="4376" cy="586"/>
            </a:xfrm>
            <a:prstGeom prst="rect">
              <a:avLst/>
            </a:prstGeom>
            <a:grpFill/>
            <a:ln w="9525">
              <a:solidFill>
                <a:sysClr val="window" lastClr="FFFFFF"/>
              </a:solidFill>
              <a:miter lim="800000"/>
              <a:headEnd/>
              <a:tailEnd/>
            </a:ln>
            <a:effectLst/>
          </p:spPr>
          <p:txBody>
            <a:bodyPr wrap="none" anchor="ctr"/>
            <a:lstStyle/>
            <a:p>
              <a:pPr defTabSz="914400">
                <a:defRPr/>
              </a:pPr>
              <a:r>
                <a:rPr lang="en-US" kern="0" dirty="0">
                  <a:solidFill>
                    <a:prstClr val="white"/>
                  </a:solidFill>
                  <a:latin typeface="Arial"/>
                  <a:cs typeface="Arial" pitchFamily="34" charset="0"/>
                </a:rPr>
                <a:t>Non-Regulatory Guidance for Title I, Part C,</a:t>
              </a:r>
            </a:p>
            <a:p>
              <a:pPr defTabSz="914400">
                <a:defRPr/>
              </a:pPr>
              <a:r>
                <a:rPr lang="en-US" kern="0" dirty="0">
                  <a:solidFill>
                    <a:prstClr val="white"/>
                  </a:solidFill>
                  <a:latin typeface="Arial"/>
                  <a:cs typeface="Arial" pitchFamily="34" charset="0"/>
                </a:rPr>
                <a:t>Education of Migratory Children </a:t>
              </a:r>
            </a:p>
            <a:p>
              <a:pPr defTabSz="914400">
                <a:defRPr/>
              </a:pPr>
              <a:r>
                <a:rPr lang="en-US" kern="0" dirty="0">
                  <a:solidFill>
                    <a:prstClr val="white"/>
                  </a:solidFill>
                  <a:latin typeface="Arial"/>
                  <a:cs typeface="Arial" pitchFamily="34" charset="0"/>
                </a:rPr>
                <a:t>October 2010,  VI (D).</a:t>
              </a:r>
            </a:p>
          </p:txBody>
        </p:sp>
        <p:sp>
          <p:nvSpPr>
            <p:cNvPr id="8" name="Rectangle 71"/>
            <p:cNvSpPr>
              <a:spLocks noChangeArrowheads="1"/>
            </p:cNvSpPr>
            <p:nvPr/>
          </p:nvSpPr>
          <p:spPr bwMode="auto">
            <a:xfrm>
              <a:off x="1756" y="2203"/>
              <a:ext cx="4376" cy="586"/>
            </a:xfrm>
            <a:prstGeom prst="rect">
              <a:avLst/>
            </a:prstGeom>
            <a:grpFill/>
            <a:ln w="9525">
              <a:solidFill>
                <a:sysClr val="window" lastClr="FFFFFF"/>
              </a:solidFill>
              <a:miter lim="800000"/>
              <a:headEnd/>
              <a:tailEnd/>
            </a:ln>
            <a:effectLst/>
          </p:spPr>
          <p:txBody>
            <a:bodyPr wrap="none" anchor="ctr"/>
            <a:lstStyle/>
            <a:p>
              <a:pPr defTabSz="914400">
                <a:defRPr/>
              </a:pPr>
              <a:r>
                <a:rPr lang="en-US" kern="0" dirty="0">
                  <a:solidFill>
                    <a:prstClr val="white"/>
                  </a:solidFill>
                  <a:latin typeface="Arial"/>
                </a:rPr>
                <a:t>34 CFR 200.82(c) </a:t>
              </a:r>
            </a:p>
          </p:txBody>
        </p:sp>
        <p:sp>
          <p:nvSpPr>
            <p:cNvPr id="9" name="Rectangle 72"/>
            <p:cNvSpPr>
              <a:spLocks noChangeArrowheads="1"/>
            </p:cNvSpPr>
            <p:nvPr/>
          </p:nvSpPr>
          <p:spPr bwMode="auto">
            <a:xfrm>
              <a:off x="1756" y="1328"/>
              <a:ext cx="4376" cy="586"/>
            </a:xfrm>
            <a:prstGeom prst="rect">
              <a:avLst/>
            </a:prstGeom>
            <a:grpFill/>
            <a:ln w="9525">
              <a:solidFill>
                <a:sysClr val="window" lastClr="FFFFFF"/>
              </a:solidFill>
              <a:miter lim="800000"/>
              <a:headEnd/>
              <a:tailEnd/>
            </a:ln>
            <a:effectLst/>
          </p:spPr>
          <p:txBody>
            <a:bodyPr wrap="none" anchor="ctr"/>
            <a:lstStyle/>
            <a:p>
              <a:pPr defTabSz="914400">
                <a:defRPr/>
              </a:pPr>
              <a:r>
                <a:rPr lang="en-US" kern="0" dirty="0">
                  <a:solidFill>
                    <a:prstClr val="white"/>
                  </a:solidFill>
                  <a:latin typeface="Arial"/>
                  <a:cs typeface="Arial" pitchFamily="34" charset="0"/>
                </a:rPr>
                <a:t>Part C of Title I of the Elementary and Secondary </a:t>
              </a:r>
            </a:p>
            <a:p>
              <a:pPr defTabSz="914400">
                <a:defRPr/>
              </a:pPr>
              <a:r>
                <a:rPr lang="en-US" kern="0" dirty="0">
                  <a:solidFill>
                    <a:prstClr val="white"/>
                  </a:solidFill>
                  <a:latin typeface="Arial"/>
                  <a:cs typeface="Arial" pitchFamily="34" charset="0"/>
                </a:rPr>
                <a:t>Education Act (ESEA) of 1965</a:t>
              </a:r>
            </a:p>
            <a:p>
              <a:pPr defTabSz="914400">
                <a:defRPr/>
              </a:pPr>
              <a:r>
                <a:rPr lang="en-US" kern="0" dirty="0">
                  <a:solidFill>
                    <a:prstClr val="white"/>
                  </a:solidFill>
                  <a:latin typeface="Arial"/>
                  <a:cs typeface="Arial" pitchFamily="34" charset="0"/>
                </a:rPr>
                <a:t> – Sections 1304(b)(3) and 1308(b).</a:t>
              </a:r>
              <a:endParaRPr lang="en-US" u="sng" kern="0" dirty="0">
                <a:solidFill>
                  <a:prstClr val="white"/>
                </a:solidFill>
                <a:latin typeface="Arial"/>
                <a:cs typeface="Arial" pitchFamily="34" charset="0"/>
              </a:endParaRPr>
            </a:p>
          </p:txBody>
        </p:sp>
        <p:grpSp>
          <p:nvGrpSpPr>
            <p:cNvPr id="10" name="Group 73"/>
            <p:cNvGrpSpPr>
              <a:grpSpLocks/>
            </p:cNvGrpSpPr>
            <p:nvPr/>
          </p:nvGrpSpPr>
          <p:grpSpPr bwMode="auto">
            <a:xfrm>
              <a:off x="748" y="1162"/>
              <a:ext cx="836" cy="836"/>
              <a:chOff x="612" y="1162"/>
              <a:chExt cx="1224" cy="1224"/>
            </a:xfrm>
            <a:grpFill/>
          </p:grpSpPr>
          <p:sp>
            <p:nvSpPr>
              <p:cNvPr id="19" name="Oval 74"/>
              <p:cNvSpPr>
                <a:spLocks noChangeArrowheads="1"/>
              </p:cNvSpPr>
              <p:nvPr/>
            </p:nvSpPr>
            <p:spPr bwMode="auto">
              <a:xfrm>
                <a:off x="612" y="1162"/>
                <a:ext cx="1223" cy="1225"/>
              </a:xfrm>
              <a:prstGeom prst="ellipse">
                <a:avLst/>
              </a:prstGeom>
              <a:grpFill/>
              <a:ln w="9525">
                <a:noFill/>
                <a:round/>
                <a:headEnd/>
                <a:tailEnd/>
              </a:ln>
              <a:effectLst/>
            </p:spPr>
            <p:txBody>
              <a:bodyPr wrap="none" anchor="ctr"/>
              <a:lstStyle/>
              <a:p>
                <a:pPr defTabSz="914400">
                  <a:defRPr/>
                </a:pPr>
                <a:endParaRPr lang="ko-KR" altLang="en-US" sz="1400" kern="0">
                  <a:solidFill>
                    <a:srgbClr val="000066"/>
                  </a:solidFill>
                </a:endParaRPr>
              </a:p>
            </p:txBody>
          </p:sp>
          <p:sp>
            <p:nvSpPr>
              <p:cNvPr id="20" name="Oval 75"/>
              <p:cNvSpPr>
                <a:spLocks noChangeArrowheads="1"/>
              </p:cNvSpPr>
              <p:nvPr/>
            </p:nvSpPr>
            <p:spPr bwMode="auto">
              <a:xfrm>
                <a:off x="793" y="1342"/>
                <a:ext cx="862" cy="864"/>
              </a:xfrm>
              <a:prstGeom prst="ellipse">
                <a:avLst/>
              </a:prstGeom>
              <a:grpFill/>
              <a:ln w="9525">
                <a:noFill/>
                <a:round/>
                <a:headEnd/>
                <a:tailEnd/>
              </a:ln>
              <a:effectLst/>
            </p:spPr>
            <p:txBody>
              <a:bodyPr wrap="none" anchor="ctr"/>
              <a:lstStyle/>
              <a:p>
                <a:pPr defTabSz="914400">
                  <a:defRPr/>
                </a:pPr>
                <a:endParaRPr lang="ko-KR" altLang="en-US" sz="1400" kern="0">
                  <a:solidFill>
                    <a:srgbClr val="000066"/>
                  </a:solidFill>
                </a:endParaRPr>
              </a:p>
            </p:txBody>
          </p:sp>
        </p:grpSp>
        <p:sp>
          <p:nvSpPr>
            <p:cNvPr id="11" name="Rectangle 76"/>
            <p:cNvSpPr>
              <a:spLocks noChangeArrowheads="1"/>
            </p:cNvSpPr>
            <p:nvPr/>
          </p:nvSpPr>
          <p:spPr bwMode="auto">
            <a:xfrm>
              <a:off x="810" y="1474"/>
              <a:ext cx="711" cy="221"/>
            </a:xfrm>
            <a:prstGeom prst="rect">
              <a:avLst/>
            </a:prstGeom>
            <a:grpFill/>
            <a:ln w="9525">
              <a:noFill/>
              <a:miter lim="800000"/>
              <a:headEnd/>
              <a:tailEnd/>
            </a:ln>
            <a:effectLst/>
          </p:spPr>
          <p:txBody>
            <a:bodyPr lIns="92075" tIns="46038" rIns="92075" bIns="46038">
              <a:spAutoFit/>
            </a:bodyPr>
            <a:lstStyle/>
            <a:p>
              <a:pPr algn="ctr" defTabSz="914400">
                <a:defRPr/>
              </a:pPr>
              <a:r>
                <a:rPr lang="en-US" altLang="ko-KR" sz="1400" b="1" kern="0" dirty="0">
                  <a:solidFill>
                    <a:srgbClr val="FFFFFF"/>
                  </a:solidFill>
                  <a:latin typeface="Arial"/>
                </a:rPr>
                <a:t>Statute</a:t>
              </a:r>
              <a:endParaRPr lang="en-US" altLang="ko-KR" sz="1400" b="1" kern="0" dirty="0">
                <a:solidFill>
                  <a:srgbClr val="FFFFFF"/>
                </a:solidFill>
                <a:effectLst>
                  <a:outerShdw blurRad="38100" dist="38100" dir="2700000" algn="tl">
                    <a:srgbClr val="000000"/>
                  </a:outerShdw>
                </a:effectLst>
                <a:latin typeface="Arial"/>
              </a:endParaRPr>
            </a:p>
          </p:txBody>
        </p:sp>
        <p:sp>
          <p:nvSpPr>
            <p:cNvPr id="12" name="Oval 77"/>
            <p:cNvSpPr>
              <a:spLocks noChangeArrowheads="1"/>
            </p:cNvSpPr>
            <p:nvPr/>
          </p:nvSpPr>
          <p:spPr bwMode="auto">
            <a:xfrm>
              <a:off x="748" y="2082"/>
              <a:ext cx="836" cy="837"/>
            </a:xfrm>
            <a:prstGeom prst="ellipse">
              <a:avLst/>
            </a:prstGeom>
            <a:grpFill/>
            <a:ln w="9525">
              <a:noFill/>
              <a:round/>
              <a:headEnd/>
              <a:tailEnd/>
            </a:ln>
            <a:effectLst/>
          </p:spPr>
          <p:txBody>
            <a:bodyPr wrap="none" anchor="ctr"/>
            <a:lstStyle/>
            <a:p>
              <a:pPr defTabSz="914400">
                <a:defRPr/>
              </a:pPr>
              <a:endParaRPr lang="ko-KR" altLang="en-US" sz="1400" kern="0">
                <a:solidFill>
                  <a:srgbClr val="000066"/>
                </a:solidFill>
              </a:endParaRPr>
            </a:p>
          </p:txBody>
        </p:sp>
        <p:sp>
          <p:nvSpPr>
            <p:cNvPr id="13" name="Oval 78"/>
            <p:cNvSpPr>
              <a:spLocks noChangeArrowheads="1"/>
            </p:cNvSpPr>
            <p:nvPr/>
          </p:nvSpPr>
          <p:spPr bwMode="auto">
            <a:xfrm>
              <a:off x="871" y="2205"/>
              <a:ext cx="589" cy="590"/>
            </a:xfrm>
            <a:prstGeom prst="ellipse">
              <a:avLst/>
            </a:prstGeom>
            <a:grpFill/>
            <a:ln w="9525">
              <a:noFill/>
              <a:round/>
              <a:headEnd/>
              <a:tailEnd/>
            </a:ln>
            <a:effectLst/>
          </p:spPr>
          <p:txBody>
            <a:bodyPr wrap="none" anchor="ctr"/>
            <a:lstStyle/>
            <a:p>
              <a:pPr defTabSz="914400">
                <a:defRPr/>
              </a:pPr>
              <a:endParaRPr lang="ko-KR" altLang="en-US" sz="1400" kern="0">
                <a:solidFill>
                  <a:srgbClr val="000066"/>
                </a:solidFill>
                <a:latin typeface="Arial"/>
              </a:endParaRPr>
            </a:p>
          </p:txBody>
        </p:sp>
        <p:sp>
          <p:nvSpPr>
            <p:cNvPr id="14" name="Rectangle 79"/>
            <p:cNvSpPr>
              <a:spLocks noChangeArrowheads="1"/>
            </p:cNvSpPr>
            <p:nvPr/>
          </p:nvSpPr>
          <p:spPr bwMode="auto">
            <a:xfrm>
              <a:off x="856" y="2394"/>
              <a:ext cx="618" cy="221"/>
            </a:xfrm>
            <a:prstGeom prst="rect">
              <a:avLst/>
            </a:prstGeom>
            <a:grpFill/>
            <a:ln w="9525">
              <a:noFill/>
              <a:miter lim="800000"/>
              <a:headEnd/>
              <a:tailEnd/>
            </a:ln>
            <a:effectLst/>
          </p:spPr>
          <p:txBody>
            <a:bodyPr lIns="92075" tIns="46038" rIns="92075" bIns="46038">
              <a:spAutoFit/>
            </a:bodyPr>
            <a:lstStyle/>
            <a:p>
              <a:pPr algn="ctr" defTabSz="914400">
                <a:defRPr/>
              </a:pPr>
              <a:r>
                <a:rPr lang="en-US" altLang="ko-KR" sz="1400" b="1" kern="0" dirty="0">
                  <a:solidFill>
                    <a:srgbClr val="FFFFFF"/>
                  </a:solidFill>
                  <a:latin typeface="Arial" pitchFamily="34" charset="0"/>
                </a:rPr>
                <a:t>CFR</a:t>
              </a:r>
              <a:endParaRPr lang="en-US" altLang="ko-KR" sz="1400" b="1" kern="0" dirty="0">
                <a:solidFill>
                  <a:srgbClr val="FFFFFF"/>
                </a:solidFill>
                <a:effectLst>
                  <a:outerShdw blurRad="38100" dist="38100" dir="2700000" algn="tl">
                    <a:srgbClr val="000000"/>
                  </a:outerShdw>
                </a:effectLst>
              </a:endParaRPr>
            </a:p>
          </p:txBody>
        </p:sp>
        <p:sp>
          <p:nvSpPr>
            <p:cNvPr id="15" name="Oval 80"/>
            <p:cNvSpPr>
              <a:spLocks noChangeArrowheads="1"/>
            </p:cNvSpPr>
            <p:nvPr/>
          </p:nvSpPr>
          <p:spPr bwMode="auto">
            <a:xfrm>
              <a:off x="748" y="3001"/>
              <a:ext cx="836" cy="837"/>
            </a:xfrm>
            <a:prstGeom prst="ellipse">
              <a:avLst/>
            </a:prstGeom>
            <a:grpFill/>
            <a:ln w="9525">
              <a:noFill/>
              <a:round/>
              <a:headEnd/>
              <a:tailEnd/>
            </a:ln>
            <a:effectLst/>
          </p:spPr>
          <p:txBody>
            <a:bodyPr wrap="none" anchor="ctr"/>
            <a:lstStyle/>
            <a:p>
              <a:pPr defTabSz="914400">
                <a:defRPr/>
              </a:pPr>
              <a:endParaRPr lang="ko-KR" altLang="en-US" sz="1400" kern="0">
                <a:solidFill>
                  <a:srgbClr val="000066"/>
                </a:solidFill>
              </a:endParaRPr>
            </a:p>
          </p:txBody>
        </p:sp>
        <p:sp>
          <p:nvSpPr>
            <p:cNvPr id="17" name="Oval 81"/>
            <p:cNvSpPr>
              <a:spLocks noChangeArrowheads="1"/>
            </p:cNvSpPr>
            <p:nvPr/>
          </p:nvSpPr>
          <p:spPr bwMode="auto">
            <a:xfrm>
              <a:off x="871" y="3125"/>
              <a:ext cx="589" cy="589"/>
            </a:xfrm>
            <a:prstGeom prst="ellipse">
              <a:avLst/>
            </a:prstGeom>
            <a:grpFill/>
            <a:ln w="9525">
              <a:noFill/>
              <a:round/>
              <a:headEnd/>
              <a:tailEnd/>
            </a:ln>
            <a:effectLst/>
          </p:spPr>
          <p:txBody>
            <a:bodyPr wrap="none" anchor="ctr"/>
            <a:lstStyle/>
            <a:p>
              <a:pPr defTabSz="914400">
                <a:defRPr/>
              </a:pPr>
              <a:endParaRPr lang="ko-KR" altLang="en-US" sz="1400" kern="0">
                <a:solidFill>
                  <a:srgbClr val="000066"/>
                </a:solidFill>
              </a:endParaRPr>
            </a:p>
          </p:txBody>
        </p:sp>
        <p:sp>
          <p:nvSpPr>
            <p:cNvPr id="18" name="Rectangle 82"/>
            <p:cNvSpPr>
              <a:spLocks noChangeArrowheads="1"/>
            </p:cNvSpPr>
            <p:nvPr/>
          </p:nvSpPr>
          <p:spPr bwMode="auto">
            <a:xfrm>
              <a:off x="962" y="3291"/>
              <a:ext cx="459" cy="2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defTabSz="914400" fontAlgn="base">
                <a:spcBef>
                  <a:spcPct val="0"/>
                </a:spcBef>
                <a:spcAft>
                  <a:spcPct val="0"/>
                </a:spcAft>
                <a:defRPr/>
              </a:pPr>
              <a:r>
                <a:rPr lang="en-US" altLang="ko-KR" sz="1400" b="1" kern="0" dirty="0">
                  <a:solidFill>
                    <a:srgbClr val="FFFFFF"/>
                  </a:solidFill>
                  <a:latin typeface="Arial"/>
                </a:rPr>
                <a:t>NRG</a:t>
              </a:r>
            </a:p>
          </p:txBody>
        </p:sp>
      </p:grpSp>
    </p:spTree>
    <p:extLst>
      <p:ext uri="{BB962C8B-B14F-4D97-AF65-F5344CB8AC3E}">
        <p14:creationId xmlns:p14="http://schemas.microsoft.com/office/powerpoint/2010/main" val="4125486401"/>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US" sz="2800" b="1" dirty="0" smtClean="0"/>
              <a:t>Assessments</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704258" y="1373160"/>
            <a:ext cx="7735484" cy="3210199"/>
          </a:xfrm>
          <a:prstGeom prst="rect">
            <a:avLst/>
          </a:prstGeom>
        </p:spPr>
      </p:pic>
    </p:spTree>
    <p:extLst>
      <p:ext uri="{BB962C8B-B14F-4D97-AF65-F5344CB8AC3E}">
        <p14:creationId xmlns:p14="http://schemas.microsoft.com/office/powerpoint/2010/main" val="2777748119"/>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US" sz="2800" b="1" dirty="0" smtClean="0"/>
              <a:t>Course History</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65477" y="1388961"/>
            <a:ext cx="7813046" cy="3142528"/>
          </a:xfrm>
          <a:prstGeom prst="rect">
            <a:avLst/>
          </a:prstGeom>
        </p:spPr>
      </p:pic>
    </p:spTree>
    <p:extLst>
      <p:ext uri="{BB962C8B-B14F-4D97-AF65-F5344CB8AC3E}">
        <p14:creationId xmlns:p14="http://schemas.microsoft.com/office/powerpoint/2010/main" val="1097918221"/>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If you need an account: </a:t>
            </a:r>
            <a:endParaRPr lang="en" sz="2800" b="1" dirty="0"/>
          </a:p>
        </p:txBody>
      </p:sp>
      <p:sp>
        <p:nvSpPr>
          <p:cNvPr id="126" name="Shape 126"/>
          <p:cNvSpPr txBox="1">
            <a:spLocks noGrp="1"/>
          </p:cNvSpPr>
          <p:nvPr>
            <p:ph type="body" idx="1"/>
          </p:nvPr>
        </p:nvSpPr>
        <p:spPr>
          <a:xfrm>
            <a:off x="958795" y="1326899"/>
            <a:ext cx="7198761" cy="2518630"/>
          </a:xfrm>
          <a:prstGeom prst="rect">
            <a:avLst/>
          </a:prstGeom>
        </p:spPr>
        <p:txBody>
          <a:bodyPr lIns="91425" tIns="91425" rIns="91425" bIns="91425" anchor="t" anchorCtr="0">
            <a:noAutofit/>
          </a:bodyPr>
          <a:lstStyle/>
          <a:p>
            <a:pPr>
              <a:buClr>
                <a:schemeClr val="tx2">
                  <a:lumMod val="25000"/>
                </a:schemeClr>
              </a:buClr>
              <a:buFont typeface="+mj-lt"/>
              <a:buAutoNum type="arabicPeriod"/>
            </a:pPr>
            <a:r>
              <a:rPr lang="en-US" sz="1800" dirty="0">
                <a:solidFill>
                  <a:srgbClr val="4A4A4A"/>
                </a:solidFill>
                <a:latin typeface="Calibri" panose="020F0502020204030204" pitchFamily="34" charset="0"/>
                <a:cs typeface="Calibri" panose="020F0502020204030204" pitchFamily="34" charset="0"/>
              </a:rPr>
              <a:t>Download the MSIX User Access Guide and Application and complete the </a:t>
            </a:r>
            <a:r>
              <a:rPr lang="en-US" sz="1800" dirty="0" smtClean="0">
                <a:solidFill>
                  <a:srgbClr val="4A4A4A"/>
                </a:solidFill>
                <a:latin typeface="Calibri" panose="020F0502020204030204" pitchFamily="34" charset="0"/>
                <a:cs typeface="Calibri" panose="020F0502020204030204" pitchFamily="34" charset="0"/>
              </a:rPr>
              <a:t>  User </a:t>
            </a:r>
            <a:r>
              <a:rPr lang="en-US" sz="1800" dirty="0">
                <a:solidFill>
                  <a:srgbClr val="4A4A4A"/>
                </a:solidFill>
                <a:latin typeface="Calibri" panose="020F0502020204030204" pitchFamily="34" charset="0"/>
                <a:cs typeface="Calibri" panose="020F0502020204030204" pitchFamily="34" charset="0"/>
              </a:rPr>
              <a:t>Access Application here: https://msix.ed.gov/msix/#/requestAccount</a:t>
            </a:r>
          </a:p>
          <a:p>
            <a:pPr>
              <a:buClr>
                <a:schemeClr val="tx2">
                  <a:lumMod val="25000"/>
                </a:schemeClr>
              </a:buClr>
              <a:buFont typeface="+mj-lt"/>
              <a:buAutoNum type="arabicPeriod"/>
            </a:pPr>
            <a:r>
              <a:rPr lang="en-US" sz="1800" dirty="0">
                <a:solidFill>
                  <a:srgbClr val="4A4A4A"/>
                </a:solidFill>
                <a:latin typeface="Calibri" panose="020F0502020204030204" pitchFamily="34" charset="0"/>
                <a:cs typeface="Calibri" panose="020F0502020204030204" pitchFamily="34" charset="0"/>
              </a:rPr>
              <a:t>Submit your application to Will Messier, ID&amp;R/MIS2000/MSIX Director</a:t>
            </a:r>
          </a:p>
          <a:p>
            <a:pPr>
              <a:buClr>
                <a:schemeClr val="tx2">
                  <a:lumMod val="25000"/>
                </a:schemeClr>
              </a:buClr>
              <a:buFont typeface="+mj-lt"/>
              <a:buAutoNum type="arabicPeriod"/>
            </a:pPr>
            <a:r>
              <a:rPr lang="en-US" sz="1800" dirty="0">
                <a:solidFill>
                  <a:srgbClr val="4A4A4A"/>
                </a:solidFill>
                <a:latin typeface="Calibri" panose="020F0502020204030204" pitchFamily="34" charset="0"/>
                <a:cs typeface="Calibri" panose="020F0502020204030204" pitchFamily="34" charset="0"/>
              </a:rPr>
              <a:t>Will Messier reviews and approves the form, then creates a new account.</a:t>
            </a:r>
          </a:p>
          <a:p>
            <a:pPr>
              <a:buNone/>
            </a:pPr>
            <a:endParaRPr lang="en-US" dirty="0" smtClean="0">
              <a:solidFill>
                <a:srgbClr val="4A4A4A"/>
              </a:solidFill>
              <a:latin typeface="Work Sans"/>
            </a:endParaRPr>
          </a:p>
          <a:p>
            <a:pPr>
              <a:buNone/>
            </a:pPr>
            <a:endParaRPr lang="en-US" dirty="0">
              <a:solidFill>
                <a:srgbClr val="4A4A4A"/>
              </a:solidFill>
              <a:latin typeface="Work Sans"/>
            </a:endParaRPr>
          </a:p>
          <a:p>
            <a:pPr algn="ctr">
              <a:buNone/>
            </a:pPr>
            <a:r>
              <a:rPr lang="en-US" dirty="0" smtClean="0">
                <a:solidFill>
                  <a:srgbClr val="4A4A4A"/>
                </a:solidFill>
                <a:latin typeface="Calibri" panose="020F0502020204030204" pitchFamily="34" charset="0"/>
                <a:cs typeface="Calibri" panose="020F0502020204030204" pitchFamily="34" charset="0"/>
              </a:rPr>
              <a:t>Call </a:t>
            </a:r>
            <a:r>
              <a:rPr lang="en-US" dirty="0">
                <a:solidFill>
                  <a:srgbClr val="4A4A4A"/>
                </a:solidFill>
                <a:latin typeface="Calibri" panose="020F0502020204030204" pitchFamily="34" charset="0"/>
                <a:cs typeface="Calibri" panose="020F0502020204030204" pitchFamily="34" charset="0"/>
              </a:rPr>
              <a:t>or email Will Messier:</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hlinkClick r:id="rId3"/>
              </a:rPr>
              <a:t>518-289-5618</a:t>
            </a:r>
            <a:r>
              <a:rPr lang="en-US" dirty="0">
                <a:latin typeface="Calibri" panose="020F0502020204030204" pitchFamily="34" charset="0"/>
                <a:cs typeface="Calibri" panose="020F0502020204030204" pitchFamily="34" charset="0"/>
              </a:rPr>
              <a:t> (phone)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hlinkClick r:id="rId4"/>
              </a:rPr>
              <a:t>518-265-0206</a:t>
            </a:r>
            <a:r>
              <a:rPr lang="en-US" dirty="0">
                <a:latin typeface="Calibri" panose="020F0502020204030204" pitchFamily="34" charset="0"/>
                <a:cs typeface="Calibri" panose="020F0502020204030204" pitchFamily="34" charset="0"/>
              </a:rPr>
              <a:t> (cell)</a:t>
            </a:r>
          </a:p>
          <a:p>
            <a:pPr algn="ctr">
              <a:buNone/>
            </a:pPr>
            <a:r>
              <a:rPr lang="en-US" b="1" dirty="0">
                <a:latin typeface="Calibri" panose="020F0502020204030204" pitchFamily="34" charset="0"/>
                <a:cs typeface="Calibri" panose="020F0502020204030204" pitchFamily="34" charset="0"/>
              </a:rPr>
              <a:t>wmessier@nycap.rr.com</a:t>
            </a:r>
            <a:endParaRPr lang="en-US" dirty="0">
              <a:solidFill>
                <a:srgbClr val="4A4A4A"/>
              </a:solidFill>
              <a:latin typeface="Calibri" panose="020F0502020204030204" pitchFamily="34" charset="0"/>
              <a:cs typeface="Calibri" panose="020F0502020204030204" pitchFamily="34" charset="0"/>
            </a:endParaRPr>
          </a:p>
          <a:p>
            <a:pPr>
              <a:buNone/>
            </a:pPr>
            <a:endParaRPr lang="en-US" dirty="0">
              <a:solidFill>
                <a:schemeClr val="tx1"/>
              </a:solidFill>
              <a:latin typeface="Calibri" panose="020F0502020204030204" pitchFamily="34" charset="0"/>
              <a:cs typeface="Calibri" panose="020F0502020204030204" pitchFamily="34" charset="0"/>
            </a:endParaRP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25"/>
          <p:cNvSpPr txBox="1">
            <a:spLocks/>
          </p:cNvSpPr>
          <p:nvPr/>
        </p:nvSpPr>
        <p:spPr>
          <a:xfrm>
            <a:off x="1195475" y="2465001"/>
            <a:ext cx="6725400" cy="7967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ct val="100000"/>
              <a:buFont typeface="Arvo"/>
              <a:buNone/>
              <a:defRPr sz="1800" b="0" i="0" u="none" strike="noStrike" cap="none">
                <a:solidFill>
                  <a:srgbClr val="999999"/>
                </a:solidFill>
                <a:latin typeface="Arvo"/>
                <a:ea typeface="Arvo"/>
                <a:cs typeface="Arvo"/>
                <a:sym typeface="Arvo"/>
              </a:defRPr>
            </a:lvl1pPr>
            <a:lvl2pPr lvl="1">
              <a:spcBef>
                <a:spcPts val="0"/>
              </a:spcBef>
              <a:buClr>
                <a:srgbClr val="999999"/>
              </a:buClr>
              <a:buSzPct val="100000"/>
              <a:buFont typeface="Arvo"/>
              <a:buNone/>
              <a:defRPr sz="1800">
                <a:solidFill>
                  <a:srgbClr val="999999"/>
                </a:solidFill>
                <a:latin typeface="Arvo"/>
                <a:ea typeface="Arvo"/>
                <a:cs typeface="Arvo"/>
                <a:sym typeface="Arvo"/>
              </a:defRPr>
            </a:lvl2pPr>
            <a:lvl3pPr lvl="2">
              <a:spcBef>
                <a:spcPts val="0"/>
              </a:spcBef>
              <a:buClr>
                <a:srgbClr val="999999"/>
              </a:buClr>
              <a:buSzPct val="100000"/>
              <a:buFont typeface="Arvo"/>
              <a:buNone/>
              <a:defRPr sz="1800">
                <a:solidFill>
                  <a:srgbClr val="999999"/>
                </a:solidFill>
                <a:latin typeface="Arvo"/>
                <a:ea typeface="Arvo"/>
                <a:cs typeface="Arvo"/>
                <a:sym typeface="Arvo"/>
              </a:defRPr>
            </a:lvl3pPr>
            <a:lvl4pPr lvl="3">
              <a:spcBef>
                <a:spcPts val="0"/>
              </a:spcBef>
              <a:buClr>
                <a:srgbClr val="999999"/>
              </a:buClr>
              <a:buSzPct val="100000"/>
              <a:buFont typeface="Arvo"/>
              <a:buNone/>
              <a:defRPr sz="1800">
                <a:solidFill>
                  <a:srgbClr val="999999"/>
                </a:solidFill>
                <a:latin typeface="Arvo"/>
                <a:ea typeface="Arvo"/>
                <a:cs typeface="Arvo"/>
                <a:sym typeface="Arvo"/>
              </a:defRPr>
            </a:lvl4pPr>
            <a:lvl5pPr lvl="4">
              <a:spcBef>
                <a:spcPts val="0"/>
              </a:spcBef>
              <a:buClr>
                <a:srgbClr val="999999"/>
              </a:buClr>
              <a:buSzPct val="100000"/>
              <a:buFont typeface="Arvo"/>
              <a:buNone/>
              <a:defRPr sz="1800">
                <a:solidFill>
                  <a:srgbClr val="999999"/>
                </a:solidFill>
                <a:latin typeface="Arvo"/>
                <a:ea typeface="Arvo"/>
                <a:cs typeface="Arvo"/>
                <a:sym typeface="Arvo"/>
              </a:defRPr>
            </a:lvl5pPr>
            <a:lvl6pPr lvl="5">
              <a:spcBef>
                <a:spcPts val="0"/>
              </a:spcBef>
              <a:buClr>
                <a:srgbClr val="999999"/>
              </a:buClr>
              <a:buSzPct val="100000"/>
              <a:buFont typeface="Arvo"/>
              <a:buNone/>
              <a:defRPr sz="1800">
                <a:solidFill>
                  <a:srgbClr val="999999"/>
                </a:solidFill>
                <a:latin typeface="Arvo"/>
                <a:ea typeface="Arvo"/>
                <a:cs typeface="Arvo"/>
                <a:sym typeface="Arvo"/>
              </a:defRPr>
            </a:lvl6pPr>
            <a:lvl7pPr lvl="6">
              <a:spcBef>
                <a:spcPts val="0"/>
              </a:spcBef>
              <a:buClr>
                <a:srgbClr val="999999"/>
              </a:buClr>
              <a:buSzPct val="100000"/>
              <a:buFont typeface="Arvo"/>
              <a:buNone/>
              <a:defRPr sz="1800">
                <a:solidFill>
                  <a:srgbClr val="999999"/>
                </a:solidFill>
                <a:latin typeface="Arvo"/>
                <a:ea typeface="Arvo"/>
                <a:cs typeface="Arvo"/>
                <a:sym typeface="Arvo"/>
              </a:defRPr>
            </a:lvl7pPr>
            <a:lvl8pPr lvl="7">
              <a:spcBef>
                <a:spcPts val="0"/>
              </a:spcBef>
              <a:buClr>
                <a:srgbClr val="999999"/>
              </a:buClr>
              <a:buSzPct val="100000"/>
              <a:buFont typeface="Arvo"/>
              <a:buNone/>
              <a:defRPr sz="1800">
                <a:solidFill>
                  <a:srgbClr val="999999"/>
                </a:solidFill>
                <a:latin typeface="Arvo"/>
                <a:ea typeface="Arvo"/>
                <a:cs typeface="Arvo"/>
                <a:sym typeface="Arvo"/>
              </a:defRPr>
            </a:lvl8pPr>
            <a:lvl9pPr lvl="8">
              <a:spcBef>
                <a:spcPts val="0"/>
              </a:spcBef>
              <a:buClr>
                <a:srgbClr val="999999"/>
              </a:buClr>
              <a:buSzPct val="100000"/>
              <a:buFont typeface="Arvo"/>
              <a:buNone/>
              <a:defRPr sz="1800">
                <a:solidFill>
                  <a:srgbClr val="999999"/>
                </a:solidFill>
                <a:latin typeface="Arvo"/>
                <a:ea typeface="Arvo"/>
                <a:cs typeface="Arvo"/>
                <a:sym typeface="Arvo"/>
              </a:defRPr>
            </a:lvl9pPr>
          </a:lstStyle>
          <a:p>
            <a:pPr algn="ctr"/>
            <a:r>
              <a:rPr lang="en" sz="2800" b="1" dirty="0" smtClean="0"/>
              <a:t>If you need to reset your password: </a:t>
            </a:r>
            <a:endParaRPr lang="en" sz="2800" b="1" dirty="0"/>
          </a:p>
        </p:txBody>
      </p:sp>
    </p:spTree>
    <p:extLst>
      <p:ext uri="{BB962C8B-B14F-4D97-AF65-F5344CB8AC3E}">
        <p14:creationId xmlns:p14="http://schemas.microsoft.com/office/powerpoint/2010/main" val="1152489288"/>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What is MSIX?</a:t>
            </a:r>
            <a:endParaRPr lang="en" sz="2800" b="1" dirty="0"/>
          </a:p>
        </p:txBody>
      </p:sp>
      <p:sp>
        <p:nvSpPr>
          <p:cNvPr id="126" name="Shape 126"/>
          <p:cNvSpPr txBox="1">
            <a:spLocks noGrp="1"/>
          </p:cNvSpPr>
          <p:nvPr>
            <p:ph type="body" idx="1"/>
          </p:nvPr>
        </p:nvSpPr>
        <p:spPr>
          <a:xfrm>
            <a:off x="958795" y="1326899"/>
            <a:ext cx="7198761" cy="2518630"/>
          </a:xfrm>
          <a:prstGeom prst="rect">
            <a:avLst/>
          </a:prstGeom>
        </p:spPr>
        <p:txBody>
          <a:bodyPr lIns="91425" tIns="91425" rIns="91425" bIns="91425" anchor="t" anchorCtr="0">
            <a:noAutofit/>
          </a:bodyPr>
          <a:lstStyle/>
          <a:p>
            <a:pPr marL="285750" indent="-285750">
              <a:buClr>
                <a:schemeClr val="tx2">
                  <a:lumMod val="25000"/>
                </a:schemeClr>
              </a:buClr>
              <a:buFont typeface="Wingdings" panose="05000000000000000000" pitchFamily="2" charset="2"/>
              <a:buChar char="Ø"/>
            </a:pPr>
            <a:r>
              <a:rPr lang="en-US" sz="1800" dirty="0">
                <a:solidFill>
                  <a:schemeClr val="tx1"/>
                </a:solidFill>
                <a:latin typeface="Calibri" panose="020F0502020204030204" pitchFamily="34" charset="0"/>
                <a:cs typeface="Calibri" panose="020F0502020204030204" pitchFamily="34" charset="0"/>
              </a:rPr>
              <a:t>Migrant Student Information Exchange (MSIX) is a web-based platform that links States’ migrant student record databases to facilitate the national exchange of migrant students’ educational and health information among the States.</a:t>
            </a:r>
          </a:p>
          <a:p>
            <a:pPr marL="285750" indent="-285750">
              <a:buClr>
                <a:schemeClr val="tx2">
                  <a:lumMod val="25000"/>
                </a:schemeClr>
              </a:buClr>
              <a:buFont typeface="Wingdings" panose="05000000000000000000" pitchFamily="2" charset="2"/>
              <a:buChar char="Ø"/>
            </a:pPr>
            <a:r>
              <a:rPr lang="en-US" sz="1800" dirty="0">
                <a:latin typeface="Calibri" panose="020F0502020204030204" pitchFamily="34" charset="0"/>
                <a:cs typeface="Calibri" panose="020F0502020204030204" pitchFamily="34" charset="0"/>
              </a:rPr>
              <a:t>MSIX works in concert with states’ own existing migrant student information systems to fulfill its mission of helping to ensure the appropriate enrollment, placement, and accrual of credits for migrant children nationwide.</a:t>
            </a:r>
          </a:p>
          <a:p>
            <a:pPr>
              <a:buNone/>
            </a:pPr>
            <a:r>
              <a:rPr lang="en-US" dirty="0"/>
              <a:t/>
            </a:r>
            <a:br>
              <a:rPr lang="en-US" dirty="0"/>
            </a:br>
            <a:endParaRPr lang="en-US" dirty="0">
              <a:solidFill>
                <a:schemeClr val="tx1"/>
              </a:solidFill>
              <a:latin typeface="Calibri" panose="020F0502020204030204" pitchFamily="34" charset="0"/>
              <a:cs typeface="Calibri" panose="020F050202020403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Questions, Demand, Doubts, Psychology, Fear, Insecu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329" y="3479800"/>
            <a:ext cx="1041692" cy="104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332089"/>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MSIX</a:t>
            </a:r>
            <a:endParaRPr lang="en" sz="2800" b="1" dirty="0"/>
          </a:p>
        </p:txBody>
      </p:sp>
      <p:sp>
        <p:nvSpPr>
          <p:cNvPr id="126" name="Shape 126"/>
          <p:cNvSpPr txBox="1">
            <a:spLocks noGrp="1"/>
          </p:cNvSpPr>
          <p:nvPr>
            <p:ph type="body" idx="1"/>
          </p:nvPr>
        </p:nvSpPr>
        <p:spPr>
          <a:xfrm>
            <a:off x="958795" y="1326899"/>
            <a:ext cx="7198761" cy="2518630"/>
          </a:xfrm>
          <a:prstGeom prst="rect">
            <a:avLst/>
          </a:prstGeom>
        </p:spPr>
        <p:txBody>
          <a:bodyPr lIns="91425" tIns="91425" rIns="91425" bIns="91425" anchor="t" anchorCtr="0">
            <a:noAutofit/>
          </a:bodyPr>
          <a:lstStyle/>
          <a:p>
            <a:pPr marL="285750" indent="-285750">
              <a:spcAft>
                <a:spcPct val="20000"/>
              </a:spcAft>
              <a:buClr>
                <a:srgbClr val="000066"/>
              </a:buClr>
              <a:buFont typeface="Wingdings" panose="05000000000000000000" pitchFamily="2" charset="2"/>
              <a:buChar char="Ø"/>
              <a:tabLst>
                <a:tab pos="225425" algn="l"/>
              </a:tabLst>
            </a:pPr>
            <a:r>
              <a:rPr lang="en-US" sz="1800" dirty="0">
                <a:solidFill>
                  <a:schemeClr val="tx1"/>
                </a:solidFill>
                <a:latin typeface="Calibri" panose="020F0502020204030204" pitchFamily="34" charset="0"/>
                <a:cs typeface="Calibri" panose="020F0502020204030204" pitchFamily="34" charset="0"/>
              </a:rPr>
              <a:t>Produces a single “consolidated record” for each migrant student that contains information from each State in which the student was ever enrolled</a:t>
            </a:r>
          </a:p>
          <a:p>
            <a:pPr marL="285750" indent="-285750">
              <a:spcAft>
                <a:spcPct val="20000"/>
              </a:spcAft>
              <a:buClr>
                <a:srgbClr val="000066"/>
              </a:buClr>
              <a:buFont typeface="Wingdings" panose="05000000000000000000" pitchFamily="2" charset="2"/>
              <a:buChar char="Ø"/>
              <a:tabLst>
                <a:tab pos="225425" algn="l"/>
              </a:tabLst>
            </a:pPr>
            <a:r>
              <a:rPr lang="en-US" sz="1800" dirty="0">
                <a:solidFill>
                  <a:schemeClr val="tx1"/>
                </a:solidFill>
                <a:latin typeface="Calibri" panose="020F0502020204030204" pitchFamily="34" charset="0"/>
                <a:cs typeface="Calibri" panose="020F0502020204030204" pitchFamily="34" charset="0"/>
              </a:rPr>
              <a:t>Contains the minimum data elements necessary for the proper enrollment, grade and course placement, and accrual of credits for migrant student</a:t>
            </a:r>
          </a:p>
          <a:p>
            <a:pPr marL="285750" indent="-285750">
              <a:spcAft>
                <a:spcPct val="20000"/>
              </a:spcAft>
              <a:buClr>
                <a:srgbClr val="000066"/>
              </a:buClr>
              <a:buFont typeface="Wingdings" panose="05000000000000000000" pitchFamily="2" charset="2"/>
              <a:buChar char="Ø"/>
              <a:tabLst>
                <a:tab pos="225425" algn="l"/>
              </a:tabLst>
            </a:pPr>
            <a:r>
              <a:rPr lang="en-US" sz="1800" dirty="0">
                <a:solidFill>
                  <a:schemeClr val="tx1"/>
                </a:solidFill>
                <a:latin typeface="Calibri" panose="020F0502020204030204" pitchFamily="34" charset="0"/>
                <a:cs typeface="Calibri" panose="020F0502020204030204" pitchFamily="34" charset="0"/>
              </a:rPr>
              <a:t>Links State migrant systems in a minimally invasive manner to collect, consolidate, and make critical education data available</a:t>
            </a:r>
          </a:p>
          <a:p>
            <a:pPr marL="285750" indent="-285750">
              <a:spcAft>
                <a:spcPct val="20000"/>
              </a:spcAft>
              <a:buClr>
                <a:srgbClr val="000066"/>
              </a:buClr>
              <a:buFont typeface="Wingdings" panose="05000000000000000000" pitchFamily="2" charset="2"/>
              <a:buChar char="Ø"/>
              <a:tabLst>
                <a:tab pos="225425" algn="l"/>
              </a:tabLst>
            </a:pPr>
            <a:r>
              <a:rPr lang="en-US" sz="1800" dirty="0">
                <a:solidFill>
                  <a:schemeClr val="tx1"/>
                </a:solidFill>
                <a:latin typeface="Calibri" panose="020F0502020204030204" pitchFamily="34" charset="0"/>
                <a:cs typeface="Calibri" panose="020F0502020204030204" pitchFamily="34" charset="0"/>
              </a:rPr>
              <a:t>MSIX does this for the purposes of enrollment, placement, and credit accrual for migrant students.</a:t>
            </a:r>
          </a:p>
          <a:p>
            <a:pPr>
              <a:buNone/>
            </a:pPr>
            <a:r>
              <a:rPr lang="en-US" dirty="0"/>
              <a:t/>
            </a:r>
            <a:br>
              <a:rPr lang="en-US" dirty="0"/>
            </a:br>
            <a:endParaRPr lang="en-US" dirty="0">
              <a:solidFill>
                <a:schemeClr val="tx1"/>
              </a:solidFill>
              <a:latin typeface="Calibri" panose="020F0502020204030204" pitchFamily="34" charset="0"/>
              <a:cs typeface="Calibri" panose="020F050202020403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509991"/>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Privacy Reminder</a:t>
            </a:r>
            <a:endParaRPr lang="en" sz="2800" b="1" dirty="0"/>
          </a:p>
        </p:txBody>
      </p:sp>
      <p:sp>
        <p:nvSpPr>
          <p:cNvPr id="126" name="Shape 126"/>
          <p:cNvSpPr txBox="1">
            <a:spLocks noGrp="1"/>
          </p:cNvSpPr>
          <p:nvPr>
            <p:ph type="body" idx="1"/>
          </p:nvPr>
        </p:nvSpPr>
        <p:spPr>
          <a:xfrm>
            <a:off x="958795" y="1326899"/>
            <a:ext cx="7198761" cy="2518630"/>
          </a:xfrm>
          <a:prstGeom prst="rect">
            <a:avLst/>
          </a:prstGeom>
        </p:spPr>
        <p:txBody>
          <a:bodyPr lIns="91425" tIns="91425" rIns="91425" bIns="91425" anchor="t" anchorCtr="0">
            <a:noAutofit/>
          </a:bodyPr>
          <a:lstStyle/>
          <a:p>
            <a:pPr marL="0" indent="0">
              <a:buNone/>
            </a:pPr>
            <a:r>
              <a:rPr lang="en-US" sz="1800" dirty="0">
                <a:solidFill>
                  <a:schemeClr val="tx1"/>
                </a:solidFill>
                <a:latin typeface="Calibri" panose="020F0502020204030204" pitchFamily="34" charset="0"/>
                <a:cs typeface="Calibri" panose="020F0502020204030204" pitchFamily="34" charset="0"/>
              </a:rPr>
              <a:t>MSIX contains </a:t>
            </a:r>
            <a:r>
              <a:rPr lang="en-US" sz="1800" b="1" dirty="0">
                <a:solidFill>
                  <a:schemeClr val="tx1"/>
                </a:solidFill>
                <a:latin typeface="Calibri" panose="020F0502020204030204" pitchFamily="34" charset="0"/>
                <a:cs typeface="Calibri" panose="020F0502020204030204" pitchFamily="34" charset="0"/>
              </a:rPr>
              <a:t>real, sensitive student data </a:t>
            </a:r>
            <a:r>
              <a:rPr lang="en-US" sz="1800" dirty="0">
                <a:solidFill>
                  <a:schemeClr val="tx1"/>
                </a:solidFill>
                <a:latin typeface="Calibri" panose="020F0502020204030204" pitchFamily="34" charset="0"/>
                <a:cs typeface="Calibri" panose="020F0502020204030204" pitchFamily="34" charset="0"/>
              </a:rPr>
              <a:t>that should not be shared with those who do not need it. MSIX contains the information needed to commit identity theft, so protecting Personally Identifiable Information (PII) is a critical aspect of MSIX. PII is generally considered information that, alone or in combination, is linked or linkable to a specific student that would allow a person, who does not have personal knowledge of the relevant circumstances, to identify the student with reasonable certainty.</a:t>
            </a:r>
            <a:endParaRPr lang="en-US" sz="18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If there is a PII incident contact the MSIX Help Desk immediately.</a:t>
            </a:r>
            <a:endParaRPr lang="en-US" sz="1800" dirty="0">
              <a:solidFill>
                <a:schemeClr val="tx1"/>
              </a:solidFill>
              <a:latin typeface="Calibri" panose="020F0502020204030204" pitchFamily="34" charset="0"/>
              <a:cs typeface="Calibri" panose="020F0502020204030204" pitchFamily="34" charset="0"/>
            </a:endParaRPr>
          </a:p>
          <a:p>
            <a:pPr marL="0" indent="0">
              <a:buNone/>
            </a:pPr>
            <a:r>
              <a:rPr lang="en-US" sz="1800" dirty="0">
                <a:solidFill>
                  <a:schemeClr val="tx1"/>
                </a:solidFill>
                <a:latin typeface="Calibri" panose="020F0502020204030204" pitchFamily="34" charset="0"/>
                <a:cs typeface="Calibri" panose="020F0502020204030204" pitchFamily="34" charset="0"/>
              </a:rPr>
              <a:t>Please be aware of sensitive data and PII when sending screenshots within your department or troubleshooting with the Help Desk.</a:t>
            </a:r>
          </a:p>
          <a:p>
            <a:pPr>
              <a:buNone/>
            </a:pPr>
            <a:r>
              <a:rPr lang="en-US" dirty="0"/>
              <a:t/>
            </a:r>
            <a:br>
              <a:rPr lang="en-US" dirty="0"/>
            </a:br>
            <a:endParaRPr lang="en-US" dirty="0">
              <a:solidFill>
                <a:schemeClr val="tx1"/>
              </a:solidFill>
              <a:latin typeface="Calibri" panose="020F0502020204030204" pitchFamily="34" charset="0"/>
              <a:cs typeface="Calibri" panose="020F050202020403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2383" b="75047" l="34500" r="91750">
                        <a14:foregroundMark x1="48000" y1="14822" x2="48000" y2="14822"/>
                        <a14:foregroundMark x1="38000" y1="42214" x2="38000" y2="42214"/>
                        <a14:foregroundMark x1="34500" y1="68105" x2="34500" y2="68105"/>
                        <a14:foregroundMark x1="60750" y1="75047" x2="60750" y2="75047"/>
                        <a14:foregroundMark x1="86000" y1="45028" x2="86000" y2="45028"/>
                        <a14:foregroundMark x1="89000" y1="13884" x2="89000" y2="13884"/>
                        <a14:foregroundMark x1="91750" y1="74484" x2="91750" y2="74484"/>
                      </a14:backgroundRemoval>
                    </a14:imgEffect>
                  </a14:imgLayer>
                </a14:imgProps>
              </a:ext>
              <a:ext uri="{28A0092B-C50C-407E-A947-70E740481C1C}">
                <a14:useLocalDpi xmlns:a14="http://schemas.microsoft.com/office/drawing/2010/main" val="0"/>
              </a:ext>
            </a:extLst>
          </a:blip>
          <a:stretch>
            <a:fillRect/>
          </a:stretch>
        </p:blipFill>
        <p:spPr>
          <a:xfrm>
            <a:off x="7558424" y="3530600"/>
            <a:ext cx="1093251" cy="1380132"/>
          </a:xfrm>
          <a:prstGeom prst="rect">
            <a:avLst/>
          </a:prstGeom>
        </p:spPr>
      </p:pic>
    </p:spTree>
    <p:extLst>
      <p:ext uri="{BB962C8B-B14F-4D97-AF65-F5344CB8AC3E}">
        <p14:creationId xmlns:p14="http://schemas.microsoft.com/office/powerpoint/2010/main" val="3104476324"/>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800" b="1" dirty="0" smtClean="0"/>
              <a:t>How MSIX Can Help</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8686" y="1326899"/>
            <a:ext cx="7615364" cy="5936663"/>
          </a:xfrm>
          <a:prstGeom prst="rect">
            <a:avLst/>
          </a:prstGeom>
          <a:noFill/>
        </p:spPr>
        <p:txBody>
          <a:bodyPr wrap="square" numCol="2" rtlCol="0">
            <a:spAutoFit/>
          </a:bodyPr>
          <a:lstStyle/>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Search for students to determine if they have been in the Migrant Education Program (MEP)</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View a new student’s Course History to determine course and grade level placement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Look for a Limited English Proficient (LEP) flag, which may be an indication that a language assessment should be </a:t>
            </a:r>
            <a:r>
              <a:rPr lang="en-US" sz="1600" dirty="0" smtClean="0">
                <a:latin typeface="Calibri" panose="020F0502020204030204" pitchFamily="34" charset="0"/>
                <a:cs typeface="Calibri" panose="020F0502020204030204" pitchFamily="34" charset="0"/>
              </a:rPr>
              <a:t>administered</a:t>
            </a:r>
          </a:p>
          <a:p>
            <a:pPr marL="28575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Flagged students that are potential duplicates</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smtClean="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pPr marL="285750" indent="-231775">
              <a:buFont typeface="Arial" panose="020B0604020202020204" pitchFamily="34" charset="0"/>
              <a:buChar char="•"/>
            </a:pPr>
            <a:endParaRPr lang="en-US" sz="1600" dirty="0" smtClean="0">
              <a:latin typeface="Calibri" panose="020F0502020204030204" pitchFamily="34" charset="0"/>
              <a:cs typeface="Calibri" panose="020F0502020204030204" pitchFamily="34" charset="0"/>
            </a:endParaRPr>
          </a:p>
          <a:p>
            <a:pPr marL="285750" indent="-231775">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31775">
              <a:buFont typeface="Arial" panose="020B0604020202020204" pitchFamily="34" charset="0"/>
              <a:buChar char="•"/>
            </a:pPr>
            <a:endParaRPr lang="en-US" sz="1600" dirty="0" smtClean="0">
              <a:latin typeface="Calibri" panose="020F0502020204030204" pitchFamily="34" charset="0"/>
              <a:cs typeface="Calibri" panose="020F0502020204030204" pitchFamily="34" charset="0"/>
            </a:endParaRPr>
          </a:p>
          <a:p>
            <a:pPr marL="285750" indent="-231775">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31775">
              <a:buFont typeface="Arial" panose="020B0604020202020204" pitchFamily="34" charset="0"/>
              <a:buChar char="•"/>
            </a:pPr>
            <a:endParaRPr lang="en-US" sz="1600" dirty="0" smtClean="0">
              <a:latin typeface="Calibri" panose="020F0502020204030204" pitchFamily="34" charset="0"/>
              <a:cs typeface="Calibri" panose="020F0502020204030204" pitchFamily="34" charset="0"/>
            </a:endParaRPr>
          </a:p>
          <a:p>
            <a:pPr marL="285750" indent="-231775">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31775">
              <a:buFont typeface="Arial" panose="020B0604020202020204" pitchFamily="34" charset="0"/>
              <a:buChar char="•"/>
            </a:pPr>
            <a:endParaRPr lang="en-US" sz="1600" dirty="0" smtClean="0">
              <a:latin typeface="Calibri" panose="020F0502020204030204" pitchFamily="34" charset="0"/>
              <a:cs typeface="Calibri" panose="020F0502020204030204" pitchFamily="34" charset="0"/>
            </a:endParaRPr>
          </a:p>
          <a:p>
            <a:pPr marL="285750" indent="-231775">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31775">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See </a:t>
            </a:r>
            <a:r>
              <a:rPr lang="en-US" sz="1600" dirty="0">
                <a:latin typeface="Calibri" panose="020F0502020204030204" pitchFamily="34" charset="0"/>
                <a:cs typeface="Calibri" panose="020F0502020204030204" pitchFamily="34" charset="0"/>
              </a:rPr>
              <a:t>if a student has an Individualized Education Plan (IEP) flag so you can request the IEP from the previous </a:t>
            </a:r>
            <a:r>
              <a:rPr lang="en-US" sz="1600" dirty="0" smtClean="0">
                <a:latin typeface="Calibri" panose="020F0502020204030204" pitchFamily="34" charset="0"/>
                <a:cs typeface="Calibri" panose="020F0502020204030204" pitchFamily="34" charset="0"/>
              </a:rPr>
              <a:t>school</a:t>
            </a:r>
            <a:endParaRPr lang="en-US" sz="1600" dirty="0">
              <a:latin typeface="Calibri" panose="020F0502020204030204" pitchFamily="34" charset="0"/>
              <a:cs typeface="Calibri" panose="020F0502020204030204" pitchFamily="34" charset="0"/>
            </a:endParaRPr>
          </a:p>
          <a:p>
            <a:pPr marL="285750" indent="-231775">
              <a:buFont typeface="Arial" panose="020B0604020202020204" pitchFamily="34" charset="0"/>
              <a:buChar char="•"/>
            </a:pPr>
            <a:r>
              <a:rPr lang="en-US" sz="1600" dirty="0">
                <a:latin typeface="Calibri" panose="020F0502020204030204" pitchFamily="34" charset="0"/>
                <a:cs typeface="Calibri" panose="020F0502020204030204" pitchFamily="34" charset="0"/>
              </a:rPr>
              <a:t>View the Historical Record to review a student’s educational and migrant </a:t>
            </a:r>
            <a:r>
              <a:rPr lang="en-US" sz="1600" dirty="0" smtClean="0">
                <a:latin typeface="Calibri" panose="020F0502020204030204" pitchFamily="34" charset="0"/>
                <a:cs typeface="Calibri" panose="020F0502020204030204" pitchFamily="34" charset="0"/>
              </a:rPr>
              <a:t>history</a:t>
            </a:r>
            <a:endParaRPr lang="en-US" sz="1600" dirty="0">
              <a:latin typeface="Calibri" panose="020F0502020204030204" pitchFamily="34" charset="0"/>
              <a:cs typeface="Calibri" panose="020F0502020204030204" pitchFamily="34" charset="0"/>
            </a:endParaRPr>
          </a:p>
          <a:p>
            <a:pPr marL="285750" indent="-231775">
              <a:buFont typeface="Arial" panose="020B0604020202020204" pitchFamily="34" charset="0"/>
              <a:buChar char="•"/>
            </a:pPr>
            <a:r>
              <a:rPr lang="en-US" sz="1600" dirty="0">
                <a:latin typeface="Calibri" panose="020F0502020204030204" pitchFamily="34" charset="0"/>
                <a:cs typeface="Calibri" panose="020F0502020204030204" pitchFamily="34" charset="0"/>
              </a:rPr>
              <a:t>Determine how many credits a student has accrued toward </a:t>
            </a:r>
            <a:r>
              <a:rPr lang="en-US" sz="1600" dirty="0" smtClean="0">
                <a:latin typeface="Calibri" panose="020F0502020204030204" pitchFamily="34" charset="0"/>
                <a:cs typeface="Calibri" panose="020F0502020204030204" pitchFamily="34" charset="0"/>
              </a:rPr>
              <a:t>graduation</a:t>
            </a:r>
          </a:p>
          <a:p>
            <a:pPr marL="285750" indent="-231775">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Send notification about student’s arrival or departure</a:t>
            </a:r>
          </a:p>
          <a:p>
            <a:pPr marL="285750" indent="-231775">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Allows states to improve accuracy of information</a:t>
            </a:r>
          </a:p>
          <a:p>
            <a:pPr marL="285750" indent="-231775">
              <a:buFont typeface="Arial" panose="020B0604020202020204" pitchFamily="34" charset="0"/>
              <a:buChar char="•"/>
            </a:pPr>
            <a:endParaRPr lang="en-US" sz="2800" dirty="0">
              <a:latin typeface="+mj-lt"/>
            </a:endParaRPr>
          </a:p>
          <a:p>
            <a:pPr marL="285750" indent="-285750">
              <a:buFont typeface="Arial" panose="020B0604020202020204" pitchFamily="34" charset="0"/>
              <a:buChar char="•"/>
            </a:pPr>
            <a:endParaRPr lang="en-US" sz="2400" dirty="0">
              <a:latin typeface="+mj-lt"/>
            </a:endParaRPr>
          </a:p>
          <a:p>
            <a:endParaRPr lang="en-US" sz="2000" dirty="0">
              <a:latin typeface="+mj-lt"/>
            </a:endParaRPr>
          </a:p>
        </p:txBody>
      </p:sp>
    </p:spTree>
    <p:extLst>
      <p:ext uri="{BB962C8B-B14F-4D97-AF65-F5344CB8AC3E}">
        <p14:creationId xmlns:p14="http://schemas.microsoft.com/office/powerpoint/2010/main" val="2062019379"/>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US" sz="2800" b="1" dirty="0"/>
              <a:t>m</a:t>
            </a:r>
            <a:r>
              <a:rPr lang="en" sz="2800" b="1" dirty="0" smtClean="0"/>
              <a:t>six.ed.gov</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1515" t="744" b="5154"/>
          <a:stretch/>
        </p:blipFill>
        <p:spPr>
          <a:xfrm>
            <a:off x="2501076" y="1326899"/>
            <a:ext cx="4141848" cy="3381492"/>
          </a:xfrm>
          <a:prstGeom prst="rect">
            <a:avLst/>
          </a:prstGeom>
        </p:spPr>
      </p:pic>
    </p:spTree>
    <p:extLst>
      <p:ext uri="{BB962C8B-B14F-4D97-AF65-F5344CB8AC3E}">
        <p14:creationId xmlns:p14="http://schemas.microsoft.com/office/powerpoint/2010/main" val="2818431981"/>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US" sz="2800" b="1" dirty="0"/>
              <a:t>m</a:t>
            </a:r>
            <a:r>
              <a:rPr lang="en" sz="2800" b="1" dirty="0" smtClean="0"/>
              <a:t>six.ed.gov</a:t>
            </a:r>
            <a:endParaRPr lang="en" sz="28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86" y="628389"/>
            <a:ext cx="600219" cy="600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b="5534"/>
          <a:stretch/>
        </p:blipFill>
        <p:spPr>
          <a:xfrm>
            <a:off x="2651328" y="1326899"/>
            <a:ext cx="3841344" cy="3314951"/>
          </a:xfrm>
          <a:prstGeom prst="rect">
            <a:avLst/>
          </a:prstGeom>
        </p:spPr>
      </p:pic>
    </p:spTree>
    <p:extLst>
      <p:ext uri="{BB962C8B-B14F-4D97-AF65-F5344CB8AC3E}">
        <p14:creationId xmlns:p14="http://schemas.microsoft.com/office/powerpoint/2010/main" val="292193532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52518010"/>
      </p:ext>
    </p:extLst>
  </p:cSld>
  <p:clrMapOvr>
    <a:masterClrMapping/>
  </p:clrMapOvr>
  <p:transition spd="slow">
    <p:cut/>
  </p:transition>
</p:sld>
</file>

<file path=ppt/theme/theme1.xml><?xml version="1.0" encoding="utf-8"?>
<a:theme xmlns:a="http://schemas.openxmlformats.org/drawingml/2006/main" name="Jourdain temp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1569</TotalTime>
  <Words>482</Words>
  <Application>Microsoft Office PowerPoint</Application>
  <PresentationFormat>On-screen Show (16:9)</PresentationFormat>
  <Paragraphs>74</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Arvo</vt:lpstr>
      <vt:lpstr>Calibri</vt:lpstr>
      <vt:lpstr>Work Sans</vt:lpstr>
      <vt:lpstr>Wingdings</vt:lpstr>
      <vt:lpstr>Arial</vt:lpstr>
      <vt:lpstr>Bitter</vt:lpstr>
      <vt:lpstr>Jourdain template</vt:lpstr>
      <vt:lpstr>New Recruiter Training:  MSIX: Migrant Student Information Exchange   NYS Migrant Education- Identification and Recruitment  </vt:lpstr>
      <vt:lpstr>Legal Reference</vt:lpstr>
      <vt:lpstr>What is MSIX?</vt:lpstr>
      <vt:lpstr>MSIX</vt:lpstr>
      <vt:lpstr>Privacy Reminder</vt:lpstr>
      <vt:lpstr>How MSIX Can Help</vt:lpstr>
      <vt:lpstr>msix.ed.gov</vt:lpstr>
      <vt:lpstr>msix.ed.gov</vt:lpstr>
      <vt:lpstr>PowerPoint Presentation</vt:lpstr>
      <vt:lpstr>Reviewing Your Account Information</vt:lpstr>
      <vt:lpstr>PowerPoint Presentation</vt:lpstr>
      <vt:lpstr>PowerPoint Presentation</vt:lpstr>
      <vt:lpstr>Dashboard</vt:lpstr>
      <vt:lpstr>Student Search</vt:lpstr>
      <vt:lpstr>Dashboard</vt:lpstr>
      <vt:lpstr>PowerPoint Presentation</vt:lpstr>
      <vt:lpstr>MSIX Student Data</vt:lpstr>
      <vt:lpstr>Demographics</vt:lpstr>
      <vt:lpstr>Enrollments</vt:lpstr>
      <vt:lpstr>Assessments</vt:lpstr>
      <vt:lpstr>Course History</vt:lpstr>
      <vt:lpstr>If you need an account: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Reinterview: Lessons Learned  Emily Hanehan and Will Messier  New York State Migrant Education Program Florida ID&amp;R Training- April 2016</dc:title>
  <dc:creator>Recruiter Account</dc:creator>
  <cp:lastModifiedBy>Emily Hanehan</cp:lastModifiedBy>
  <cp:revision>79</cp:revision>
  <dcterms:modified xsi:type="dcterms:W3CDTF">2018-01-14T01:11:43Z</dcterms:modified>
</cp:coreProperties>
</file>