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62" r:id="rId3"/>
    <p:sldId id="283" r:id="rId4"/>
    <p:sldId id="304" r:id="rId5"/>
    <p:sldId id="287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</p:sldIdLst>
  <p:sldSz cx="9144000" cy="5143500" type="screen16x9"/>
  <p:notesSz cx="6858000" cy="9144000"/>
  <p:embeddedFontLst>
    <p:embeddedFont>
      <p:font typeface="Arvo" panose="020B0604020202020204" charset="0"/>
      <p:regular r:id="rId25"/>
      <p:bold r:id="rId26"/>
      <p:italic r:id="rId27"/>
      <p:boldItalic r:id="rId28"/>
    </p:embeddedFont>
    <p:embeddedFont>
      <p:font typeface="Bitter" panose="020B0604020202020204" charset="0"/>
      <p:bold r:id="rId29"/>
      <p: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C6D2"/>
    <a:srgbClr val="C5A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232D333-DB87-4133-A3E2-3CB6BC9762C0}">
  <a:tblStyle styleId="{1232D333-DB87-4133-A3E2-3CB6BC9762C0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5" d="100"/>
          <a:sy n="115" d="100"/>
        </p:scale>
        <p:origin x="2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10434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2443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4979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601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8721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9302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4104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51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6948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86683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6917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55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88507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21050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74498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7929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6298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1727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4821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0790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732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7365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3443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219650" y="1232775"/>
            <a:ext cx="4704599" cy="2830499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2219700" y="1156500"/>
            <a:ext cx="4704599" cy="28304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2436950" y="1860375"/>
            <a:ext cx="4270200" cy="1728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1pPr>
            <a:lvl2pPr lvl="1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2pPr>
            <a:lvl3pPr lvl="2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3pPr>
            <a:lvl4pPr lvl="3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4pPr>
            <a:lvl5pPr lvl="4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5pPr>
            <a:lvl6pPr lvl="5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6pPr>
            <a:lvl7pPr lvl="6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7pPr>
            <a:lvl8pPr lvl="7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8pPr>
            <a:lvl9pPr lvl="8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12" name="Shape 12"/>
          <p:cNvCxnSpPr/>
          <p:nvPr/>
        </p:nvCxnSpPr>
        <p:spPr>
          <a:xfrm>
            <a:off x="2222700" y="1860375"/>
            <a:ext cx="46986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543000" y="606300"/>
            <a:ext cx="8058000" cy="4083299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543000" y="530100"/>
            <a:ext cx="8058000" cy="40832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1" name="Shape 31"/>
          <p:cNvCxnSpPr/>
          <p:nvPr/>
        </p:nvCxnSpPr>
        <p:spPr>
          <a:xfrm>
            <a:off x="1333200" y="530111"/>
            <a:ext cx="0" cy="802799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2" name="Shape 32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1379650" y="1502273"/>
            <a:ext cx="6725400" cy="280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with horizontal divid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Shape 64"/>
          <p:cNvGrpSpPr/>
          <p:nvPr/>
        </p:nvGrpSpPr>
        <p:grpSpPr>
          <a:xfrm>
            <a:off x="543000" y="530100"/>
            <a:ext cx="8058000" cy="4159499"/>
            <a:chOff x="543000" y="530100"/>
            <a:chExt cx="8058000" cy="4159499"/>
          </a:xfrm>
        </p:grpSpPr>
        <p:sp>
          <p:nvSpPr>
            <p:cNvPr id="65" name="Shape 65"/>
            <p:cNvSpPr/>
            <p:nvPr/>
          </p:nvSpPr>
          <p:spPr>
            <a:xfrm>
              <a:off x="543000" y="606300"/>
              <a:ext cx="8058000" cy="4083299"/>
            </a:xfrm>
            <a:prstGeom prst="rect">
              <a:avLst/>
            </a:prstGeom>
            <a:solidFill>
              <a:srgbClr val="000000">
                <a:alpha val="2000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543000" y="530100"/>
              <a:ext cx="8058000" cy="4083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cxnSp>
        <p:nvCxnSpPr>
          <p:cNvPr id="67" name="Shape 67"/>
          <p:cNvCxnSpPr/>
          <p:nvPr/>
        </p:nvCxnSpPr>
        <p:spPr>
          <a:xfrm>
            <a:off x="1333200" y="530111"/>
            <a:ext cx="0" cy="802799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8" name="Shape 68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Shape 76"/>
          <p:cNvGrpSpPr/>
          <p:nvPr/>
        </p:nvGrpSpPr>
        <p:grpSpPr>
          <a:xfrm>
            <a:off x="543000" y="530100"/>
            <a:ext cx="8058000" cy="4159499"/>
            <a:chOff x="543000" y="530100"/>
            <a:chExt cx="8058000" cy="4159499"/>
          </a:xfrm>
        </p:grpSpPr>
        <p:sp>
          <p:nvSpPr>
            <p:cNvPr id="77" name="Shape 77"/>
            <p:cNvSpPr/>
            <p:nvPr/>
          </p:nvSpPr>
          <p:spPr>
            <a:xfrm>
              <a:off x="543000" y="606300"/>
              <a:ext cx="8058000" cy="4083299"/>
            </a:xfrm>
            <a:prstGeom prst="rect">
              <a:avLst/>
            </a:prstGeom>
            <a:solidFill>
              <a:srgbClr val="000000">
                <a:alpha val="2000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543000" y="530100"/>
              <a:ext cx="8058000" cy="4083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379650" y="1502273"/>
            <a:ext cx="6725400" cy="280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D9D9D9"/>
              </a:buClr>
              <a:buSzPct val="100000"/>
              <a:buFont typeface="Bitter"/>
              <a:buChar char="■"/>
              <a:defRPr sz="30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lvl="1">
              <a:spcBef>
                <a:spcPts val="480"/>
              </a:spcBef>
              <a:buClr>
                <a:srgbClr val="D9D9D9"/>
              </a:buClr>
              <a:buSzPct val="100000"/>
              <a:buFont typeface="Bitter"/>
              <a:buChar char="■"/>
              <a:defRPr sz="24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>
              <a:spcBef>
                <a:spcPts val="480"/>
              </a:spcBef>
              <a:buClr>
                <a:srgbClr val="D9D9D9"/>
              </a:buClr>
              <a:buSzPct val="100000"/>
              <a:buFont typeface="Bitter"/>
              <a:defRPr sz="24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>
              <a:spcBef>
                <a:spcPts val="360"/>
              </a:spcBef>
              <a:buClr>
                <a:srgbClr val="D9D9D9"/>
              </a:buClr>
              <a:buSzPct val="100000"/>
              <a:buFont typeface="Bitter"/>
              <a:buChar char="■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  <p:sldLayoutId id="214748365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2211185" y="2001611"/>
            <a:ext cx="4710546" cy="21186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4200"/>
              </a:spcBef>
              <a:spcAft>
                <a:spcPts val="4200"/>
              </a:spcAft>
              <a:buNone/>
            </a:pPr>
            <a:r>
              <a:rPr lang="en-US" sz="2400" dirty="0" smtClean="0"/>
              <a:t>New Recruiter Training</a:t>
            </a:r>
            <a:r>
              <a:rPr lang="en" sz="2400" dirty="0" smtClean="0"/>
              <a:t>: </a:t>
            </a:r>
            <a:br>
              <a:rPr lang="en" sz="2400" dirty="0" smtClean="0"/>
            </a:br>
            <a:r>
              <a:rPr lang="en" sz="2000" i="1" dirty="0" smtClean="0"/>
              <a:t>The Interview for ID&amp;R Beginners</a:t>
            </a:r>
            <a:r>
              <a:rPr lang="en" sz="3200" dirty="0" smtClean="0"/>
              <a:t/>
            </a:r>
            <a:br>
              <a:rPr lang="en" sz="3200" dirty="0" smtClean="0"/>
            </a:br>
            <a:r>
              <a:rPr lang="en" sz="1200" dirty="0" smtClean="0"/>
              <a:t/>
            </a:r>
            <a:br>
              <a:rPr lang="en" sz="1200" dirty="0" smtClean="0"/>
            </a:br>
            <a:r>
              <a:rPr lang="en" sz="1050" b="1" dirty="0" smtClean="0"/>
              <a:t/>
            </a:r>
            <a:br>
              <a:rPr lang="en" sz="1050" b="1" dirty="0" smtClean="0"/>
            </a:br>
            <a:r>
              <a:rPr lang="en" sz="1050" b="1" dirty="0" smtClean="0"/>
              <a:t>NYS Migrant Education- Identification and Recruitment</a:t>
            </a:r>
            <a:br>
              <a:rPr lang="en" sz="1050" b="1" dirty="0" smtClean="0"/>
            </a:br>
            <a:r>
              <a:rPr lang="en" sz="1200" dirty="0" smtClean="0"/>
              <a:t/>
            </a:r>
            <a:br>
              <a:rPr lang="en" sz="1200" dirty="0" smtClean="0"/>
            </a:br>
            <a:endParaRPr lang="en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49531" y="1123785"/>
            <a:ext cx="833854" cy="83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Interview Questions:                                           Migratory Agricultural Worker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89347" y="1299560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1">
              <a:spcAft>
                <a:spcPts val="200"/>
              </a:spcAft>
            </a:pPr>
            <a:r>
              <a:rPr lang="en-US" sz="1800" dirty="0"/>
              <a:t> </a:t>
            </a:r>
            <a:r>
              <a:rPr lang="en-US" sz="1600" dirty="0"/>
              <a:t>Have you moved during the past 36 months? </a:t>
            </a:r>
          </a:p>
          <a:p>
            <a:pPr lvl="1">
              <a:spcAft>
                <a:spcPts val="200"/>
              </a:spcAft>
            </a:pPr>
            <a:r>
              <a:rPr lang="en-US" sz="1600" dirty="0"/>
              <a:t> What type of work do you do currently?</a:t>
            </a:r>
            <a:endParaRPr lang="en-US" sz="900" dirty="0"/>
          </a:p>
          <a:p>
            <a:pPr lvl="1">
              <a:spcAft>
                <a:spcPts val="200"/>
              </a:spcAft>
            </a:pPr>
            <a:r>
              <a:rPr lang="en-US" sz="1600" dirty="0"/>
              <a:t> Tell me about the work you have done starting with your most recent job	</a:t>
            </a:r>
            <a:endParaRPr lang="en-US" sz="1600" dirty="0" smtClean="0"/>
          </a:p>
          <a:p>
            <a:pPr lvl="1">
              <a:spcAft>
                <a:spcPts val="200"/>
              </a:spcAft>
              <a:buNone/>
            </a:pPr>
            <a:r>
              <a:rPr lang="en-US" sz="1600" dirty="0"/>
              <a:t>	</a:t>
            </a:r>
            <a:r>
              <a:rPr lang="en-US" sz="1600" dirty="0" smtClean="0"/>
              <a:t>- </a:t>
            </a:r>
            <a:r>
              <a:rPr lang="en-US" sz="1600" dirty="0"/>
              <a:t>When? Where? What do you there?</a:t>
            </a:r>
            <a:endParaRPr lang="en-US" sz="900" dirty="0"/>
          </a:p>
          <a:p>
            <a:pPr lvl="1">
              <a:spcAft>
                <a:spcPts val="200"/>
              </a:spcAft>
            </a:pPr>
            <a:r>
              <a:rPr lang="en-US" sz="1600" dirty="0"/>
              <a:t> Has anyone in the family done work in agriculture or fishing in the past 36 months?</a:t>
            </a:r>
            <a:r>
              <a:rPr lang="en-US" sz="500" dirty="0"/>
              <a:t> </a:t>
            </a:r>
            <a:endParaRPr lang="en-US" sz="900" dirty="0"/>
          </a:p>
          <a:p>
            <a:pPr lvl="1">
              <a:spcAft>
                <a:spcPts val="200"/>
              </a:spcAft>
            </a:pPr>
            <a:r>
              <a:rPr lang="en-US" sz="1600" dirty="0"/>
              <a:t> Where have you lived in the past 36 months?</a:t>
            </a:r>
            <a:endParaRPr lang="en-US" sz="900" dirty="0"/>
          </a:p>
          <a:p>
            <a:pPr lvl="1">
              <a:spcAft>
                <a:spcPts val="200"/>
              </a:spcAft>
            </a:pPr>
            <a:r>
              <a:rPr lang="en-US" sz="1600" dirty="0"/>
              <a:t> Did you ever move by yourself to work in agriculture or fishing?</a:t>
            </a:r>
            <a:endParaRPr lang="en-US" sz="900" dirty="0"/>
          </a:p>
          <a:p>
            <a:pPr>
              <a:spcAft>
                <a:spcPts val="200"/>
              </a:spcAft>
            </a:pPr>
            <a:r>
              <a:rPr lang="en-US" sz="1200" dirty="0"/>
              <a:t> </a:t>
            </a:r>
            <a:r>
              <a:rPr lang="en-US" sz="1600" dirty="0"/>
              <a:t>Have you ever worked in… (provide examples of local qualifying activities).</a:t>
            </a:r>
          </a:p>
          <a:p>
            <a:pPr>
              <a:spcAft>
                <a:spcPts val="200"/>
              </a:spcAft>
            </a:pPr>
            <a:r>
              <a:rPr lang="en-US" sz="1600" dirty="0"/>
              <a:t> When was the last time you moved to work in agriculture?</a:t>
            </a:r>
            <a:endParaRPr lang="en-US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182846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Interview Questions:                                           Migratory Agricultural Worker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89347" y="1299560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1" algn="ctr">
              <a:buNone/>
            </a:pPr>
            <a:r>
              <a:rPr lang="en-US" sz="1800" dirty="0"/>
              <a:t> </a:t>
            </a:r>
            <a:r>
              <a:rPr lang="en-US" sz="1800" i="1" dirty="0"/>
              <a:t>If</a:t>
            </a:r>
            <a:r>
              <a:rPr lang="en-US" sz="1600" i="1" dirty="0"/>
              <a:t> </a:t>
            </a:r>
            <a:r>
              <a:rPr lang="en-US" sz="1800" i="1" dirty="0"/>
              <a:t>the worker moved to do agriculture or fishing work and did not get the job: </a:t>
            </a:r>
          </a:p>
          <a:p>
            <a:pPr lvl="1" algn="ctr">
              <a:buNone/>
            </a:pPr>
            <a:endParaRPr lang="en-US" sz="1800" dirty="0"/>
          </a:p>
          <a:p>
            <a:pPr lvl="1" algn="ctr">
              <a:buNone/>
            </a:pPr>
            <a:r>
              <a:rPr lang="en-US" sz="1800" b="1" u="sng" dirty="0"/>
              <a:t>Actively Sought</a:t>
            </a:r>
          </a:p>
          <a:p>
            <a:pPr lvl="1"/>
            <a:r>
              <a:rPr lang="en-US" sz="1800" dirty="0"/>
              <a:t> Did you apply for a job in agriculture or fishing?</a:t>
            </a:r>
            <a:endParaRPr lang="en-US" sz="1000" dirty="0"/>
          </a:p>
          <a:p>
            <a:pPr lvl="1"/>
            <a:r>
              <a:rPr lang="en-US" sz="1800" dirty="0"/>
              <a:t> How did you know about the job? </a:t>
            </a:r>
            <a:endParaRPr lang="en-US" sz="1000" dirty="0"/>
          </a:p>
          <a:p>
            <a:pPr lvl="0"/>
            <a:r>
              <a:rPr lang="en-US" sz="1800" dirty="0"/>
              <a:t> Why weren’t you able to do the type of work you were looking for?</a:t>
            </a:r>
          </a:p>
          <a:p>
            <a:pPr lvl="0" algn="ctr">
              <a:buNone/>
            </a:pPr>
            <a:r>
              <a:rPr lang="en-US" sz="1800" u="sng" dirty="0"/>
              <a:t>Recent History</a:t>
            </a:r>
          </a:p>
          <a:p>
            <a:pPr lvl="1"/>
            <a:r>
              <a:rPr lang="en-US" sz="1800" dirty="0"/>
              <a:t> Tell me about the agricultural/fishing jobs you have had in the past 36 months</a:t>
            </a:r>
            <a:r>
              <a:rPr lang="en-US" sz="600" dirty="0"/>
              <a:t> </a:t>
            </a:r>
            <a:r>
              <a:rPr lang="en-US" sz="1800" dirty="0"/>
              <a:t>. (Look for at least 2 moves)</a:t>
            </a:r>
            <a:endParaRPr lang="en-US" sz="1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917465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34"/>
          <p:cNvSpPr txBox="1">
            <a:spLocks/>
          </p:cNvSpPr>
          <p:nvPr/>
        </p:nvSpPr>
        <p:spPr>
          <a:xfrm>
            <a:off x="1778750" y="2345350"/>
            <a:ext cx="55866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Arvo"/>
              <a:buNone/>
              <a:defRPr sz="1800" b="0" i="0" u="none" strike="noStrike" cap="none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algn="ctr"/>
            <a:r>
              <a:rPr lang="en-US" sz="3600" smtClean="0"/>
              <a:t>2. Qualifying </a:t>
            </a:r>
            <a:r>
              <a:rPr lang="en" sz="3600" smtClean="0"/>
              <a:t>Move</a:t>
            </a:r>
            <a:endParaRPr lang="en" sz="3600" dirty="0"/>
          </a:p>
        </p:txBody>
      </p:sp>
      <p:sp>
        <p:nvSpPr>
          <p:cNvPr id="29" name="Shape 135"/>
          <p:cNvSpPr txBox="1">
            <a:spLocks/>
          </p:cNvSpPr>
          <p:nvPr/>
        </p:nvSpPr>
        <p:spPr>
          <a:xfrm>
            <a:off x="1778750" y="3505149"/>
            <a:ext cx="5586600" cy="78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30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24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None/>
              <a:defRPr sz="24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pPr algn="ctr">
              <a:spcBef>
                <a:spcPts val="0"/>
              </a:spcBef>
              <a:buFont typeface="Bitter"/>
              <a:buNone/>
            </a:pPr>
            <a:r>
              <a:rPr lang="en-US" sz="1600" i="1" smtClean="0"/>
              <a:t>How do you determine if a family has made a Qualifying Move?</a:t>
            </a:r>
            <a:endParaRPr lang="en" sz="1600" i="1" dirty="0"/>
          </a:p>
        </p:txBody>
      </p:sp>
      <p:sp>
        <p:nvSpPr>
          <p:cNvPr id="30" name="Shape 548"/>
          <p:cNvSpPr/>
          <p:nvPr/>
        </p:nvSpPr>
        <p:spPr>
          <a:xfrm>
            <a:off x="3919635" y="1100750"/>
            <a:ext cx="1304830" cy="1244600"/>
          </a:xfrm>
          <a:custGeom>
            <a:avLst/>
            <a:gdLst/>
            <a:ahLst/>
            <a:cxnLst/>
            <a:rect l="0" t="0" r="0" b="0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>
              <a:solidFill>
                <a:srgbClr val="434343"/>
              </a:solidFill>
            </a:endParaRPr>
          </a:p>
        </p:txBody>
      </p:sp>
      <p:sp>
        <p:nvSpPr>
          <p:cNvPr id="31" name="Shape 573"/>
          <p:cNvSpPr/>
          <p:nvPr/>
        </p:nvSpPr>
        <p:spPr>
          <a:xfrm>
            <a:off x="3776713" y="1560551"/>
            <a:ext cx="730343" cy="560399"/>
          </a:xfrm>
          <a:custGeom>
            <a:avLst/>
            <a:gdLst/>
            <a:ahLst/>
            <a:cxnLst/>
            <a:rect l="0" t="0" r="0" b="0"/>
            <a:pathLst>
              <a:path w="16902" h="16901" extrusionOk="0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885084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Qualifying Move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sz="1800" dirty="0"/>
              <a:t>  A move made in the preceding 36 months </a:t>
            </a:r>
          </a:p>
          <a:p>
            <a:pPr lvl="0"/>
            <a:r>
              <a:rPr lang="en-US" sz="1800" dirty="0"/>
              <a:t> For reasons of economic necessity, and </a:t>
            </a:r>
          </a:p>
          <a:p>
            <a:pPr lvl="0"/>
            <a:r>
              <a:rPr lang="en-US" sz="1800" dirty="0"/>
              <a:t> Across school district boundaries, and</a:t>
            </a:r>
          </a:p>
          <a:p>
            <a:pPr lvl="0"/>
            <a:r>
              <a:rPr lang="en-US" sz="1800" dirty="0"/>
              <a:t> Involving a change in residence. </a:t>
            </a:r>
            <a:endParaRPr lang="en-US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287087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Interview Questions: </a:t>
            </a:r>
            <a:br>
              <a:rPr lang="en" sz="2400" b="1" dirty="0" smtClean="0"/>
            </a:br>
            <a:r>
              <a:rPr lang="en" sz="2400" b="1" dirty="0" smtClean="0"/>
              <a:t>Qualifying Move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1"/>
            <a:r>
              <a:rPr lang="en-US" dirty="0"/>
              <a:t> </a:t>
            </a:r>
            <a:r>
              <a:rPr lang="en-US" sz="1800" dirty="0"/>
              <a:t>When did you arrive to this area</a:t>
            </a:r>
            <a:r>
              <a:rPr lang="en-US" sz="600" dirty="0"/>
              <a:t> </a:t>
            </a:r>
            <a:r>
              <a:rPr lang="en-US" sz="1800" dirty="0"/>
              <a:t>?</a:t>
            </a:r>
            <a:endParaRPr lang="en-US" sz="1000" dirty="0"/>
          </a:p>
          <a:p>
            <a:pPr lvl="1"/>
            <a:r>
              <a:rPr lang="en-US" sz="1800" dirty="0"/>
              <a:t> Where did you travel/move from? </a:t>
            </a:r>
            <a:endParaRPr lang="en-US" sz="1000" dirty="0"/>
          </a:p>
          <a:p>
            <a:pPr lvl="1"/>
            <a:r>
              <a:rPr lang="en-US" sz="1800" dirty="0"/>
              <a:t> Which family members made the move? </a:t>
            </a:r>
            <a:r>
              <a:rPr lang="en-US" sz="1000" dirty="0"/>
              <a:t> </a:t>
            </a:r>
          </a:p>
          <a:p>
            <a:pPr lvl="1"/>
            <a:r>
              <a:rPr lang="en-US" sz="1800" dirty="0"/>
              <a:t> Did you move together? </a:t>
            </a:r>
            <a:endParaRPr lang="en-US" sz="1000" dirty="0"/>
          </a:p>
          <a:p>
            <a:pPr lvl="1"/>
            <a:r>
              <a:rPr lang="en-US" sz="1800" dirty="0"/>
              <a:t> Were there separate moves?</a:t>
            </a:r>
            <a:endParaRPr lang="en-US" sz="1000" dirty="0"/>
          </a:p>
          <a:p>
            <a:pPr lvl="1"/>
            <a:r>
              <a:rPr lang="en-US" sz="1800" dirty="0"/>
              <a:t> Have you and your family have moved any other time in the past 36 months?</a:t>
            </a:r>
            <a:endParaRPr lang="en-US" sz="1000" dirty="0"/>
          </a:p>
          <a:p>
            <a:pPr lvl="1"/>
            <a:r>
              <a:rPr lang="en-US" sz="1800" dirty="0"/>
              <a:t> Where are you currently living/staying?</a:t>
            </a:r>
            <a:endParaRPr lang="en-US" sz="1000" dirty="0"/>
          </a:p>
          <a:p>
            <a:pPr lvl="1"/>
            <a:r>
              <a:rPr lang="en-US" sz="1800" dirty="0"/>
              <a:t> Did your child(</a:t>
            </a:r>
            <a:r>
              <a:rPr lang="en-US" sz="1800" dirty="0" err="1"/>
              <a:t>ren</a:t>
            </a:r>
            <a:r>
              <a:rPr lang="en-US" sz="1800" dirty="0"/>
              <a:t>) change school districts?</a:t>
            </a:r>
            <a:endParaRPr lang="en-US" sz="1000" dirty="0"/>
          </a:p>
          <a:p>
            <a:pPr lvl="1"/>
            <a:r>
              <a:rPr lang="en-US" sz="1800" dirty="0"/>
              <a:t> Why did you move? </a:t>
            </a:r>
          </a:p>
          <a:p>
            <a:pPr lvl="1"/>
            <a:r>
              <a:rPr lang="en-US" sz="1800" dirty="0"/>
              <a:t> Did you live in a different home before moving here?</a:t>
            </a:r>
            <a:endParaRPr lang="en-US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221423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34"/>
          <p:cNvSpPr txBox="1">
            <a:spLocks/>
          </p:cNvSpPr>
          <p:nvPr/>
        </p:nvSpPr>
        <p:spPr>
          <a:xfrm>
            <a:off x="1778750" y="2345350"/>
            <a:ext cx="55866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Arvo"/>
              <a:buNone/>
              <a:defRPr sz="1800" b="0" i="0" u="none" strike="noStrike" cap="none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algn="ctr"/>
            <a:r>
              <a:rPr lang="en" sz="3600" smtClean="0"/>
              <a:t>3. Child</a:t>
            </a:r>
            <a:endParaRPr lang="en" sz="3600" dirty="0"/>
          </a:p>
        </p:txBody>
      </p:sp>
      <p:sp>
        <p:nvSpPr>
          <p:cNvPr id="7" name="Shape 135"/>
          <p:cNvSpPr txBox="1">
            <a:spLocks/>
          </p:cNvSpPr>
          <p:nvPr/>
        </p:nvSpPr>
        <p:spPr>
          <a:xfrm>
            <a:off x="1778750" y="3505149"/>
            <a:ext cx="5586600" cy="78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30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24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None/>
              <a:defRPr sz="24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pPr algn="ctr">
              <a:spcBef>
                <a:spcPts val="0"/>
              </a:spcBef>
              <a:buFont typeface="Bitter"/>
              <a:buNone/>
            </a:pPr>
            <a:r>
              <a:rPr lang="en" sz="1600" i="1" smtClean="0"/>
              <a:t>How does a youth qualify for the MEP?</a:t>
            </a:r>
            <a:endParaRPr lang="en" sz="1600" i="1" dirty="0"/>
          </a:p>
        </p:txBody>
      </p:sp>
      <p:grpSp>
        <p:nvGrpSpPr>
          <p:cNvPr id="8" name="Shape 474"/>
          <p:cNvGrpSpPr/>
          <p:nvPr/>
        </p:nvGrpSpPr>
        <p:grpSpPr>
          <a:xfrm>
            <a:off x="5249728" y="991571"/>
            <a:ext cx="543390" cy="1434466"/>
            <a:chOff x="3386850" y="2264625"/>
            <a:chExt cx="203950" cy="509250"/>
          </a:xfrm>
          <a:solidFill>
            <a:schemeClr val="accent4">
              <a:lumMod val="75000"/>
            </a:schemeClr>
          </a:solidFill>
        </p:grpSpPr>
        <p:sp>
          <p:nvSpPr>
            <p:cNvPr id="9" name="Shape 475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0" t="0" r="0" b="0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0" name="Shape 476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0" t="0" r="0" b="0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solidFill>
                  <a:srgbClr val="434343"/>
                </a:solidFill>
              </a:endParaRPr>
            </a:p>
          </p:txBody>
        </p:sp>
      </p:grpSp>
      <p:grpSp>
        <p:nvGrpSpPr>
          <p:cNvPr id="11" name="Shape 477"/>
          <p:cNvGrpSpPr/>
          <p:nvPr/>
        </p:nvGrpSpPr>
        <p:grpSpPr>
          <a:xfrm>
            <a:off x="3454974" y="1550526"/>
            <a:ext cx="439397" cy="907215"/>
            <a:chOff x="4753325" y="2329350"/>
            <a:chExt cx="167300" cy="379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2" name="Shape 478"/>
            <p:cNvSpPr/>
            <p:nvPr/>
          </p:nvSpPr>
          <p:spPr>
            <a:xfrm>
              <a:off x="4753325" y="2424600"/>
              <a:ext cx="167300" cy="284550"/>
            </a:xfrm>
            <a:custGeom>
              <a:avLst/>
              <a:gdLst/>
              <a:ahLst/>
              <a:cxnLst/>
              <a:rect l="0" t="0" r="0" b="0"/>
              <a:pathLst>
                <a:path w="6692" h="11382" extrusionOk="0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solidFill>
                  <a:srgbClr val="57A7B5">
                    <a:lumMod val="40000"/>
                    <a:lumOff val="60000"/>
                  </a:srgbClr>
                </a:solidFill>
              </a:endParaRPr>
            </a:p>
          </p:txBody>
        </p:sp>
        <p:sp>
          <p:nvSpPr>
            <p:cNvPr id="13" name="Shape 479"/>
            <p:cNvSpPr/>
            <p:nvPr/>
          </p:nvSpPr>
          <p:spPr>
            <a:xfrm>
              <a:off x="4798500" y="2329350"/>
              <a:ext cx="76950" cy="84275"/>
            </a:xfrm>
            <a:custGeom>
              <a:avLst/>
              <a:gdLst/>
              <a:ahLst/>
              <a:cxnLst/>
              <a:rect l="0" t="0" r="0" b="0"/>
              <a:pathLst>
                <a:path w="3078" h="3371" extrusionOk="0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solidFill>
                  <a:srgbClr val="57A7B5">
                    <a:lumMod val="40000"/>
                    <a:lumOff val="60000"/>
                  </a:srgbClr>
                </a:solidFill>
              </a:endParaRPr>
            </a:p>
          </p:txBody>
        </p:sp>
      </p:grpSp>
      <p:grpSp>
        <p:nvGrpSpPr>
          <p:cNvPr id="14" name="Shape 474"/>
          <p:cNvGrpSpPr/>
          <p:nvPr/>
        </p:nvGrpSpPr>
        <p:grpSpPr>
          <a:xfrm>
            <a:off x="4331665" y="1169325"/>
            <a:ext cx="480769" cy="1288416"/>
            <a:chOff x="3386850" y="2264625"/>
            <a:chExt cx="203950" cy="50925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6" name="Shape 475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0" t="0" r="0" b="0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7" name="Shape 476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0" t="0" r="0" b="0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25139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Child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sz="1800" dirty="0"/>
              <a:t>Younger than 22 years old (at the time of the interview)</a:t>
            </a:r>
          </a:p>
          <a:p>
            <a:pPr lvl="0"/>
            <a:r>
              <a:rPr lang="en-US" sz="1800" dirty="0"/>
              <a:t> Eligible for a free public education</a:t>
            </a:r>
            <a:endParaRPr lang="en-US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728103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Interview Questions: </a:t>
            </a:r>
            <a:br>
              <a:rPr lang="en" sz="2400" b="1" dirty="0" smtClean="0"/>
            </a:br>
            <a:r>
              <a:rPr lang="en" sz="2400" b="1" dirty="0" smtClean="0"/>
              <a:t>Child (Age)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71500" indent="-342900"/>
            <a:r>
              <a:rPr lang="en" sz="1800" dirty="0"/>
              <a:t>How old are you?</a:t>
            </a:r>
          </a:p>
          <a:p>
            <a:pPr marL="571500" indent="-342900"/>
            <a:r>
              <a:rPr lang="en" sz="1800" dirty="0"/>
              <a:t>How old are your children?</a:t>
            </a:r>
          </a:p>
          <a:p>
            <a:pPr marL="571500" indent="-342900"/>
            <a:r>
              <a:rPr lang="en" sz="1800" dirty="0"/>
              <a:t>What is your date of birth?</a:t>
            </a:r>
          </a:p>
          <a:p>
            <a:pPr marL="571500" indent="-342900"/>
            <a:r>
              <a:rPr lang="en" sz="1800" dirty="0"/>
              <a:t>What year were you born?</a:t>
            </a:r>
          </a:p>
          <a:p>
            <a:pPr marL="571500" indent="-342900"/>
            <a:r>
              <a:rPr lang="en" sz="1800" dirty="0"/>
              <a:t>Is anyone in the home/housing location under 22 years old?</a:t>
            </a:r>
            <a:endParaRPr lang="en-US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895375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Interview Questions: </a:t>
            </a:r>
            <a:br>
              <a:rPr lang="en" sz="2400" b="1" dirty="0" smtClean="0"/>
            </a:br>
            <a:r>
              <a:rPr lang="en" sz="2400" b="1" dirty="0" smtClean="0"/>
              <a:t>Child (School Completion)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71500" indent="-342900"/>
            <a:r>
              <a:rPr lang="en" sz="1800" dirty="0"/>
              <a:t>What grade is your child in?</a:t>
            </a:r>
          </a:p>
          <a:p>
            <a:pPr marL="571500" indent="-342900"/>
            <a:r>
              <a:rPr lang="en" sz="1800" dirty="0"/>
              <a:t>How many years did you go to school in your country?</a:t>
            </a:r>
          </a:p>
          <a:p>
            <a:pPr marL="571500" indent="-342900"/>
            <a:r>
              <a:rPr lang="en" sz="1800" dirty="0"/>
              <a:t>Have you ever attended school in the United States?</a:t>
            </a:r>
          </a:p>
          <a:p>
            <a:pPr marL="571500" indent="-342900"/>
            <a:r>
              <a:rPr lang="en" sz="1800" dirty="0"/>
              <a:t>Did you graduate?</a:t>
            </a:r>
          </a:p>
          <a:p>
            <a:pPr marL="571500" indent="-342900"/>
            <a:r>
              <a:rPr lang="en" sz="1800" dirty="0"/>
              <a:t>What kind of diploma do you have?</a:t>
            </a:r>
          </a:p>
          <a:p>
            <a:pPr marL="571500" indent="-342900"/>
            <a:r>
              <a:rPr lang="en" sz="1800" dirty="0"/>
              <a:t>Did you complete/pass all required tests?</a:t>
            </a:r>
          </a:p>
          <a:p>
            <a:pPr marL="571500" indent="-342900"/>
            <a:r>
              <a:rPr lang="en" sz="1800" dirty="0"/>
              <a:t>Have you ever been enrolled in a GED/TASC/HSE class?</a:t>
            </a:r>
            <a:endParaRPr lang="en-US" sz="18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628186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34"/>
          <p:cNvSpPr txBox="1">
            <a:spLocks/>
          </p:cNvSpPr>
          <p:nvPr/>
        </p:nvSpPr>
        <p:spPr>
          <a:xfrm>
            <a:off x="1778750" y="2345350"/>
            <a:ext cx="55866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Arvo"/>
              <a:buNone/>
              <a:defRPr sz="1800" b="0" i="0" u="none" strike="noStrike" cap="none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algn="ctr"/>
            <a:r>
              <a:rPr lang="en" sz="3600" smtClean="0"/>
              <a:t>4. Child/Worker Move</a:t>
            </a:r>
            <a:endParaRPr lang="en" sz="3600" dirty="0"/>
          </a:p>
        </p:txBody>
      </p:sp>
      <p:sp>
        <p:nvSpPr>
          <p:cNvPr id="18" name="Shape 135"/>
          <p:cNvSpPr txBox="1">
            <a:spLocks/>
          </p:cNvSpPr>
          <p:nvPr/>
        </p:nvSpPr>
        <p:spPr>
          <a:xfrm>
            <a:off x="1778750" y="3505149"/>
            <a:ext cx="5586600" cy="78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30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24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None/>
              <a:defRPr sz="24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pPr algn="ctr">
              <a:spcBef>
                <a:spcPts val="0"/>
              </a:spcBef>
              <a:buFont typeface="Bitter"/>
              <a:buNone/>
            </a:pPr>
            <a:r>
              <a:rPr lang="en" sz="1600" i="1" smtClean="0"/>
              <a:t>The Child must have moved on his/her own as, with, or to join/precede the Migratory Agricultural Worker</a:t>
            </a:r>
            <a:endParaRPr lang="en" sz="1600" i="1" dirty="0"/>
          </a:p>
        </p:txBody>
      </p:sp>
      <p:grpSp>
        <p:nvGrpSpPr>
          <p:cNvPr id="19" name="Shape 474"/>
          <p:cNvGrpSpPr/>
          <p:nvPr/>
        </p:nvGrpSpPr>
        <p:grpSpPr>
          <a:xfrm>
            <a:off x="4547045" y="1168076"/>
            <a:ext cx="543390" cy="1434466"/>
            <a:chOff x="3386850" y="2264625"/>
            <a:chExt cx="203950" cy="509250"/>
          </a:xfrm>
          <a:solidFill>
            <a:schemeClr val="accent4">
              <a:lumMod val="75000"/>
            </a:schemeClr>
          </a:solidFill>
        </p:grpSpPr>
        <p:sp>
          <p:nvSpPr>
            <p:cNvPr id="20" name="Shape 475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0" t="0" r="0" b="0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1" name="Shape 476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0" t="0" r="0" b="0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grpSp>
        <p:nvGrpSpPr>
          <p:cNvPr id="22" name="Shape 477"/>
          <p:cNvGrpSpPr/>
          <p:nvPr/>
        </p:nvGrpSpPr>
        <p:grpSpPr>
          <a:xfrm>
            <a:off x="4226295" y="1684004"/>
            <a:ext cx="439397" cy="907215"/>
            <a:chOff x="4753325" y="2329350"/>
            <a:chExt cx="167300" cy="379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3" name="Shape 478"/>
            <p:cNvSpPr/>
            <p:nvPr/>
          </p:nvSpPr>
          <p:spPr>
            <a:xfrm>
              <a:off x="4753325" y="2424600"/>
              <a:ext cx="167300" cy="284550"/>
            </a:xfrm>
            <a:custGeom>
              <a:avLst/>
              <a:gdLst/>
              <a:ahLst/>
              <a:cxnLst/>
              <a:rect l="0" t="0" r="0" b="0"/>
              <a:pathLst>
                <a:path w="6692" h="11382" extrusionOk="0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Shape 479"/>
            <p:cNvSpPr/>
            <p:nvPr/>
          </p:nvSpPr>
          <p:spPr>
            <a:xfrm>
              <a:off x="4798500" y="2329350"/>
              <a:ext cx="76950" cy="84275"/>
            </a:xfrm>
            <a:custGeom>
              <a:avLst/>
              <a:gdLst/>
              <a:ahLst/>
              <a:cxnLst/>
              <a:rect l="0" t="0" r="0" b="0"/>
              <a:pathLst>
                <a:path w="3078" h="3371" extrusionOk="0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417131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4"/>
          <p:cNvSpPr txBox="1">
            <a:spLocks/>
          </p:cNvSpPr>
          <p:nvPr/>
        </p:nvSpPr>
        <p:spPr>
          <a:xfrm>
            <a:off x="1559885" y="2345350"/>
            <a:ext cx="602423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Arvo"/>
              <a:buNone/>
              <a:defRPr sz="1800" b="0" i="0" u="none" strike="noStrike" cap="none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algn="ctr"/>
            <a:r>
              <a:rPr lang="en" sz="4000" dirty="0" smtClean="0"/>
              <a:t>What Makes an Interview Successful?</a:t>
            </a:r>
            <a:endParaRPr lang="en" sz="4000" dirty="0"/>
          </a:p>
        </p:txBody>
      </p:sp>
      <p:sp>
        <p:nvSpPr>
          <p:cNvPr id="5" name="Shape 566"/>
          <p:cNvSpPr/>
          <p:nvPr/>
        </p:nvSpPr>
        <p:spPr>
          <a:xfrm>
            <a:off x="3607493" y="1426301"/>
            <a:ext cx="754901" cy="711839"/>
          </a:xfrm>
          <a:custGeom>
            <a:avLst/>
            <a:gdLst/>
            <a:ahLst/>
            <a:cxnLst/>
            <a:rect l="0" t="0" r="0" b="0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6" name="Shape 568"/>
          <p:cNvSpPr/>
          <p:nvPr/>
        </p:nvSpPr>
        <p:spPr>
          <a:xfrm>
            <a:off x="4846783" y="1426301"/>
            <a:ext cx="672232" cy="711839"/>
          </a:xfrm>
          <a:custGeom>
            <a:avLst/>
            <a:gdLst/>
            <a:ahLst/>
            <a:cxnLst/>
            <a:rect l="0" t="0" r="0" b="0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Child/Worker Move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71500" indent="-342900"/>
            <a:r>
              <a:rPr lang="en-US" sz="1800" dirty="0"/>
              <a:t>The child must move with the Migratory Agricultural Worker, or may move on own as the MAW. </a:t>
            </a:r>
          </a:p>
          <a:p>
            <a:pPr marL="571500" indent="-342900"/>
            <a:r>
              <a:rPr lang="en-US" sz="1800" dirty="0"/>
              <a:t>The child can also move to join or precede the Migratory Agricultural Worker (within 1 year).</a:t>
            </a:r>
          </a:p>
          <a:p>
            <a:pPr marL="571500" indent="-342900"/>
            <a:r>
              <a:rPr lang="en-US" sz="1800" dirty="0"/>
              <a:t>QAD is when the child and MAW both complete the move.</a:t>
            </a:r>
            <a:endParaRPr lang="en-US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16252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Child/Worker Move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71500" indent="-342900"/>
            <a:r>
              <a:rPr lang="en-US" sz="1800" dirty="0"/>
              <a:t>The child must move with the Migratory Agricultural Worker, or may move on own as the MAW. </a:t>
            </a:r>
          </a:p>
          <a:p>
            <a:pPr marL="571500" indent="-342900"/>
            <a:r>
              <a:rPr lang="en-US" sz="1800" dirty="0"/>
              <a:t>The child can also move to join or precede the Migratory Agricultural Worker (within 1 year).</a:t>
            </a:r>
          </a:p>
          <a:p>
            <a:pPr marL="571500" indent="-342900"/>
            <a:r>
              <a:rPr lang="en-US" sz="1800" dirty="0"/>
              <a:t>QAD is when the child and MAW both complete the move.</a:t>
            </a:r>
            <a:endParaRPr lang="en-US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19509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Interview Questions: Child/Worker Move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71500" indent="-342900"/>
            <a:r>
              <a:rPr lang="en-US" sz="1800" dirty="0"/>
              <a:t>Did you move here together? </a:t>
            </a:r>
          </a:p>
          <a:p>
            <a:pPr marL="571500" indent="-342900"/>
            <a:r>
              <a:rPr lang="en-US" sz="1800" dirty="0"/>
              <a:t>Have you made any moves together during the past 36 months?</a:t>
            </a:r>
          </a:p>
          <a:p>
            <a:pPr marL="571500" indent="-342900"/>
            <a:r>
              <a:rPr lang="en-US" sz="1800" dirty="0"/>
              <a:t>When did the Migratory Agricultural Worker arrive? </a:t>
            </a:r>
          </a:p>
          <a:p>
            <a:pPr marL="571500" indent="-342900"/>
            <a:r>
              <a:rPr lang="en-US" sz="1800" dirty="0"/>
              <a:t>When did the child(</a:t>
            </a:r>
            <a:r>
              <a:rPr lang="en-US" sz="1800" dirty="0" err="1"/>
              <a:t>ren</a:t>
            </a:r>
            <a:r>
              <a:rPr lang="en-US" sz="1800" dirty="0"/>
              <a:t>) arrive?</a:t>
            </a:r>
          </a:p>
          <a:p>
            <a:pPr marL="571500" indent="-342900"/>
            <a:r>
              <a:rPr lang="en-US" sz="1800" dirty="0"/>
              <a:t>What was the reason that the moves were made at separate times?</a:t>
            </a:r>
            <a:endParaRPr lang="en-US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981315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b="1" dirty="0" smtClean="0"/>
              <a:t>A Successful Interview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5" y="1393401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/>
            <a:r>
              <a:rPr lang="en" sz="1800" dirty="0"/>
              <a:t>An accurate eligibility determination is made.</a:t>
            </a:r>
          </a:p>
          <a:p>
            <a:pPr marL="457200" lvl="0" indent="-228600"/>
            <a:r>
              <a:rPr lang="en" sz="1800" dirty="0"/>
              <a:t>Paperwork is filled out accurately.</a:t>
            </a:r>
          </a:p>
          <a:p>
            <a:pPr marL="457200" lvl="0" indent="-228600"/>
            <a:r>
              <a:rPr lang="en" sz="1800" dirty="0"/>
              <a:t>The family and/or student has better knowledge of the MEP.</a:t>
            </a:r>
          </a:p>
          <a:p>
            <a:pPr marL="457200" lvl="0" indent="-228600"/>
            <a:r>
              <a:rPr lang="en" sz="1800" dirty="0"/>
              <a:t>Contact information is exchanged to facilitate future referrals. </a:t>
            </a:r>
          </a:p>
          <a:p>
            <a:pPr marL="457200" lvl="0" indent="-228600"/>
            <a:r>
              <a:rPr lang="en" sz="1800" dirty="0"/>
              <a:t>The recruiter walks away leaving the family with a positive image of the MEP.</a:t>
            </a:r>
          </a:p>
          <a:p>
            <a:pPr marL="457200" lvl="0" indent="-228600"/>
            <a:r>
              <a:rPr lang="en" sz="1800" dirty="0"/>
              <a:t>Y</a:t>
            </a:r>
            <a:r>
              <a:rPr lang="en-US" sz="1800" dirty="0"/>
              <a:t>o</a:t>
            </a:r>
            <a:r>
              <a:rPr lang="en" sz="1800" dirty="0"/>
              <a:t>u do not have to revisit home for more information.</a:t>
            </a:r>
          </a:p>
          <a:p>
            <a:pPr marL="457200" lvl="0" indent="-228600"/>
            <a:r>
              <a:rPr lang="en" sz="1800" dirty="0">
                <a:solidFill>
                  <a:srgbClr val="00B050"/>
                </a:solidFill>
              </a:rPr>
              <a:t>Every eligible child in</a:t>
            </a:r>
            <a:r>
              <a:rPr lang="en-US" sz="1800" dirty="0">
                <a:solidFill>
                  <a:srgbClr val="00B050"/>
                </a:solidFill>
              </a:rPr>
              <a:t> t</a:t>
            </a:r>
            <a:r>
              <a:rPr lang="en" sz="1800" dirty="0">
                <a:solidFill>
                  <a:srgbClr val="00B050"/>
                </a:solidFill>
              </a:rPr>
              <a:t>he home is identified.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486401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b="1" dirty="0" smtClean="0"/>
              <a:t>Performing a</a:t>
            </a:r>
            <a:r>
              <a:rPr lang="en" sz="2400" b="1" dirty="0" smtClean="0"/>
              <a:t> Successful Interview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5" y="1393401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>
              <a:buNone/>
            </a:pPr>
            <a:r>
              <a:rPr lang="en-US" sz="1800" dirty="0"/>
              <a:t>In order to perform a successful interview, a recruiter must: </a:t>
            </a:r>
          </a:p>
          <a:p>
            <a:pPr marL="228600" lvl="0">
              <a:buNone/>
            </a:pPr>
            <a:endParaRPr lang="en-US" sz="1800" dirty="0"/>
          </a:p>
          <a:p>
            <a:pPr marL="571500" indent="-342900"/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Have an understanding of the law and the non-regulatory guidance. </a:t>
            </a:r>
          </a:p>
          <a:p>
            <a:pPr marL="571500" indent="-342900"/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Understand how to accurately complete the COE and other pertinent paperwork.</a:t>
            </a:r>
          </a:p>
          <a:p>
            <a:pPr marL="571500" indent="-342900"/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Know the questions that need to be asked to make a proper eligibility determination. </a:t>
            </a:r>
          </a:p>
          <a:p>
            <a:pPr marL="571500" indent="-342900"/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Have full knowledge of local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METS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services. </a:t>
            </a:r>
            <a:endParaRPr lang="en" sz="1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790010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4"/>
          <p:cNvSpPr txBox="1">
            <a:spLocks/>
          </p:cNvSpPr>
          <p:nvPr/>
        </p:nvSpPr>
        <p:spPr>
          <a:xfrm>
            <a:off x="1824259" y="2440667"/>
            <a:ext cx="55866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Arvo"/>
              <a:buNone/>
              <a:defRPr sz="1800" b="0" i="0" u="none" strike="noStrike" cap="none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algn="ctr"/>
            <a:r>
              <a:rPr lang="en" sz="4000" dirty="0" smtClean="0"/>
              <a:t>Eligibility Factors</a:t>
            </a:r>
            <a:endParaRPr lang="en" sz="4000" dirty="0"/>
          </a:p>
        </p:txBody>
      </p:sp>
      <p:grpSp>
        <p:nvGrpSpPr>
          <p:cNvPr id="6" name="Shape 351"/>
          <p:cNvGrpSpPr/>
          <p:nvPr/>
        </p:nvGrpSpPr>
        <p:grpSpPr>
          <a:xfrm>
            <a:off x="4056128" y="1023001"/>
            <a:ext cx="1031844" cy="1322349"/>
            <a:chOff x="584925" y="238125"/>
            <a:chExt cx="415200" cy="5251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7" name="Shape 352"/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0" t="0" r="0" b="0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8" name="Shape 353"/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0" t="0" r="0" b="0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9" name="Shape 354"/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0" t="0" r="0" b="0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10" name="Shape 355"/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0" t="0" r="0" b="0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11" name="Shape 356"/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0" t="0" r="0" b="0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12" name="Shape 357"/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0" t="0" r="0" b="0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</p:grpSp>
      <p:grpSp>
        <p:nvGrpSpPr>
          <p:cNvPr id="13" name="Shape 434"/>
          <p:cNvGrpSpPr/>
          <p:nvPr/>
        </p:nvGrpSpPr>
        <p:grpSpPr>
          <a:xfrm>
            <a:off x="4656453" y="962737"/>
            <a:ext cx="947906" cy="749248"/>
            <a:chOff x="1922075" y="1629000"/>
            <a:chExt cx="437200" cy="437200"/>
          </a:xfrm>
          <a:solidFill>
            <a:srgbClr val="C5AA21"/>
          </a:solidFill>
        </p:grpSpPr>
        <p:sp>
          <p:nvSpPr>
            <p:cNvPr id="14" name="Shape 435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0" t="0" r="0" b="0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15" name="Shape 436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0" t="0" r="0" b="0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5860277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Four Main Eligibility Factors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5" y="1393401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indent="-457200">
              <a:buFont typeface="+mj-lt"/>
              <a:buAutoNum type="arabicPeriod"/>
            </a:pPr>
            <a:r>
              <a:rPr lang="en" sz="2400" dirty="0"/>
              <a:t>Migratory Agricultural Worker</a:t>
            </a:r>
          </a:p>
          <a:p>
            <a:pPr marL="685800" indent="-457200">
              <a:buFont typeface="+mj-lt"/>
              <a:buAutoNum type="arabicPeriod"/>
            </a:pPr>
            <a:r>
              <a:rPr lang="en" sz="2400" dirty="0"/>
              <a:t>Qualifying Move</a:t>
            </a:r>
          </a:p>
          <a:p>
            <a:pPr marL="685800" indent="-457200">
              <a:buFont typeface="+mj-lt"/>
              <a:buAutoNum type="arabicPeriod"/>
            </a:pPr>
            <a:r>
              <a:rPr lang="en" sz="2400" dirty="0"/>
              <a:t>Child</a:t>
            </a:r>
          </a:p>
          <a:p>
            <a:pPr marL="685800" indent="-457200">
              <a:buFont typeface="+mj-lt"/>
              <a:buAutoNum type="arabicPeriod"/>
            </a:pPr>
            <a:r>
              <a:rPr lang="en" sz="2400" dirty="0"/>
              <a:t>Child/Worker </a:t>
            </a:r>
            <a:r>
              <a:rPr lang="en" sz="2400" dirty="0" smtClean="0"/>
              <a:t>Move</a:t>
            </a:r>
            <a:endParaRPr lang="en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650481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Four Main Eligibility Factors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5" y="1393401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85800" indent="-457200">
              <a:buFont typeface="+mj-lt"/>
              <a:buAutoNum type="arabicPeriod"/>
            </a:pPr>
            <a:r>
              <a:rPr lang="en" sz="2400" dirty="0"/>
              <a:t>Migratory Agricultural Worker</a:t>
            </a:r>
          </a:p>
          <a:p>
            <a:pPr marL="685800" indent="-457200">
              <a:buFont typeface="+mj-lt"/>
              <a:buAutoNum type="arabicPeriod"/>
            </a:pPr>
            <a:r>
              <a:rPr lang="en" sz="2400" dirty="0"/>
              <a:t>Qualifying Move</a:t>
            </a:r>
          </a:p>
          <a:p>
            <a:pPr marL="685800" indent="-457200">
              <a:buFont typeface="+mj-lt"/>
              <a:buAutoNum type="arabicPeriod"/>
            </a:pPr>
            <a:r>
              <a:rPr lang="en" sz="2400" dirty="0"/>
              <a:t>Child</a:t>
            </a:r>
          </a:p>
          <a:p>
            <a:pPr marL="685800" indent="-457200">
              <a:buFont typeface="+mj-lt"/>
              <a:buAutoNum type="arabicPeriod"/>
            </a:pPr>
            <a:r>
              <a:rPr lang="en" sz="2400" dirty="0"/>
              <a:t>Child/Worker </a:t>
            </a:r>
            <a:r>
              <a:rPr lang="en" sz="2400" dirty="0" smtClean="0"/>
              <a:t>Move</a:t>
            </a:r>
            <a:endParaRPr lang="en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442369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34"/>
          <p:cNvSpPr txBox="1">
            <a:spLocks/>
          </p:cNvSpPr>
          <p:nvPr/>
        </p:nvSpPr>
        <p:spPr>
          <a:xfrm>
            <a:off x="1778750" y="2482604"/>
            <a:ext cx="55866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Arvo"/>
              <a:buNone/>
              <a:defRPr sz="1800" b="0" i="0" u="none" strike="noStrike" cap="none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algn="ctr"/>
            <a:r>
              <a:rPr lang="en-US" sz="3600" dirty="0" smtClean="0"/>
              <a:t>1. Migratory Agricultural Worker</a:t>
            </a:r>
            <a:endParaRPr lang="en" sz="3600" dirty="0"/>
          </a:p>
        </p:txBody>
      </p:sp>
      <p:sp>
        <p:nvSpPr>
          <p:cNvPr id="17" name="Shape 135"/>
          <p:cNvSpPr txBox="1">
            <a:spLocks/>
          </p:cNvSpPr>
          <p:nvPr/>
        </p:nvSpPr>
        <p:spPr>
          <a:xfrm>
            <a:off x="1778750" y="3626369"/>
            <a:ext cx="5586600" cy="78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30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24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None/>
              <a:defRPr sz="24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Bitter"/>
              <a:buChar char="■"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34343"/>
              </a:buClr>
              <a:buSzPct val="100000"/>
              <a:buFont typeface="Bitter"/>
              <a:buNone/>
              <a:defRPr sz="1800" b="0" i="0" u="none" strike="noStrike" cap="none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pPr algn="ctr">
              <a:spcBef>
                <a:spcPts val="0"/>
              </a:spcBef>
              <a:buFont typeface="Bitter"/>
              <a:buNone/>
            </a:pPr>
            <a:r>
              <a:rPr lang="en-US" sz="1600" i="1" dirty="0" smtClean="0"/>
              <a:t>How does an individual become a MAW?</a:t>
            </a:r>
            <a:endParaRPr lang="en" sz="1600" i="1" dirty="0"/>
          </a:p>
        </p:txBody>
      </p:sp>
      <p:grpSp>
        <p:nvGrpSpPr>
          <p:cNvPr id="18" name="Shape 558"/>
          <p:cNvGrpSpPr/>
          <p:nvPr/>
        </p:nvGrpSpPr>
        <p:grpSpPr>
          <a:xfrm>
            <a:off x="2866748" y="1258116"/>
            <a:ext cx="735484" cy="1114311"/>
            <a:chOff x="1979475" y="4289300"/>
            <a:chExt cx="322400" cy="509225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9" name="Shape 559"/>
            <p:cNvSpPr/>
            <p:nvPr/>
          </p:nvSpPr>
          <p:spPr>
            <a:xfrm>
              <a:off x="2187075" y="4509100"/>
              <a:ext cx="114800" cy="114800"/>
            </a:xfrm>
            <a:custGeom>
              <a:avLst/>
              <a:gdLst/>
              <a:ahLst/>
              <a:cxnLst/>
              <a:rect l="0" t="0" r="0" b="0"/>
              <a:pathLst>
                <a:path w="4592" h="4592" extrusionOk="0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20" name="Shape 560"/>
            <p:cNvSpPr/>
            <p:nvPr/>
          </p:nvSpPr>
          <p:spPr>
            <a:xfrm>
              <a:off x="1979475" y="4542675"/>
              <a:ext cx="156925" cy="156950"/>
            </a:xfrm>
            <a:custGeom>
              <a:avLst/>
              <a:gdLst/>
              <a:ahLst/>
              <a:cxnLst/>
              <a:rect l="0" t="0" r="0" b="0"/>
              <a:pathLst>
                <a:path w="6277" h="6278" extrusionOk="0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21" name="Shape 561"/>
            <p:cNvSpPr/>
            <p:nvPr/>
          </p:nvSpPr>
          <p:spPr>
            <a:xfrm>
              <a:off x="2041125" y="4289300"/>
              <a:ext cx="240000" cy="509225"/>
            </a:xfrm>
            <a:custGeom>
              <a:avLst/>
              <a:gdLst/>
              <a:ahLst/>
              <a:cxnLst/>
              <a:rect l="0" t="0" r="0" b="0"/>
              <a:pathLst>
                <a:path w="9600" h="20369" extrusionOk="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</p:grpSp>
      <p:grpSp>
        <p:nvGrpSpPr>
          <p:cNvPr id="22" name="Shape 574"/>
          <p:cNvGrpSpPr/>
          <p:nvPr/>
        </p:nvGrpSpPr>
        <p:grpSpPr>
          <a:xfrm>
            <a:off x="5238768" y="1446623"/>
            <a:ext cx="919766" cy="869202"/>
            <a:chOff x="6642425" y="4312500"/>
            <a:chExt cx="433550" cy="462825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3" name="Shape 575"/>
            <p:cNvSpPr/>
            <p:nvPr/>
          </p:nvSpPr>
          <p:spPr>
            <a:xfrm>
              <a:off x="6642425" y="4687375"/>
              <a:ext cx="433550" cy="39125"/>
            </a:xfrm>
            <a:custGeom>
              <a:avLst/>
              <a:gdLst/>
              <a:ahLst/>
              <a:cxnLst/>
              <a:rect l="0" t="0" r="0" b="0"/>
              <a:pathLst>
                <a:path w="17342" h="156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24" name="Shape 576"/>
            <p:cNvSpPr/>
            <p:nvPr/>
          </p:nvSpPr>
          <p:spPr>
            <a:xfrm>
              <a:off x="6642425" y="4736225"/>
              <a:ext cx="433550" cy="39100"/>
            </a:xfrm>
            <a:custGeom>
              <a:avLst/>
              <a:gdLst/>
              <a:ahLst/>
              <a:cxnLst/>
              <a:rect l="0" t="0" r="0" b="0"/>
              <a:pathLst>
                <a:path w="17342" h="1564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25" name="Shape 577"/>
            <p:cNvSpPr/>
            <p:nvPr/>
          </p:nvSpPr>
          <p:spPr>
            <a:xfrm>
              <a:off x="6684575" y="4312500"/>
              <a:ext cx="349875" cy="377350"/>
            </a:xfrm>
            <a:custGeom>
              <a:avLst/>
              <a:gdLst/>
              <a:ahLst/>
              <a:cxnLst/>
              <a:rect l="0" t="0" r="0" b="0"/>
              <a:pathLst>
                <a:path w="13995" h="15094" extrusionOk="0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</p:grpSp>
      <p:grpSp>
        <p:nvGrpSpPr>
          <p:cNvPr id="26" name="Shape 605"/>
          <p:cNvGrpSpPr/>
          <p:nvPr/>
        </p:nvGrpSpPr>
        <p:grpSpPr>
          <a:xfrm>
            <a:off x="4008332" y="1351997"/>
            <a:ext cx="828262" cy="987351"/>
            <a:chOff x="3972400" y="4996350"/>
            <a:chExt cx="381000" cy="442675"/>
          </a:xfrm>
          <a:solidFill>
            <a:srgbClr val="E6C6D2"/>
          </a:solidFill>
        </p:grpSpPr>
        <p:sp>
          <p:nvSpPr>
            <p:cNvPr id="27" name="Shape 606"/>
            <p:cNvSpPr/>
            <p:nvPr/>
          </p:nvSpPr>
          <p:spPr>
            <a:xfrm>
              <a:off x="4157400" y="4996350"/>
              <a:ext cx="86725" cy="103200"/>
            </a:xfrm>
            <a:custGeom>
              <a:avLst/>
              <a:gdLst/>
              <a:ahLst/>
              <a:cxnLst/>
              <a:rect l="0" t="0" r="0" b="0"/>
              <a:pathLst>
                <a:path w="3469" h="4128" extrusionOk="0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  <p:sp>
          <p:nvSpPr>
            <p:cNvPr id="28" name="Shape 607"/>
            <p:cNvSpPr/>
            <p:nvPr/>
          </p:nvSpPr>
          <p:spPr>
            <a:xfrm>
              <a:off x="3972400" y="5048250"/>
              <a:ext cx="381000" cy="390775"/>
            </a:xfrm>
            <a:custGeom>
              <a:avLst/>
              <a:gdLst/>
              <a:ahLst/>
              <a:cxnLst/>
              <a:rect l="0" t="0" r="0" b="0"/>
              <a:pathLst>
                <a:path w="15240" h="15631" extrusionOk="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455429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 dirty="0" smtClean="0"/>
              <a:t>Migratory Agricultural Worker</a:t>
            </a:r>
            <a:endParaRPr lang="en" sz="24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091904" y="1326899"/>
            <a:ext cx="7146255" cy="28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Aft>
                <a:spcPts val="600"/>
              </a:spcAft>
            </a:pPr>
            <a:r>
              <a:rPr lang="en-US" sz="1800" dirty="0"/>
              <a:t> Made a</a:t>
            </a:r>
            <a:r>
              <a:rPr lang="en-US" sz="1800" b="1" dirty="0"/>
              <a:t> </a:t>
            </a:r>
            <a:r>
              <a:rPr lang="en-US" sz="1800" dirty="0"/>
              <a:t>qualifying move</a:t>
            </a:r>
          </a:p>
          <a:p>
            <a:pPr lvl="2"/>
            <a:r>
              <a:rPr lang="en-US" sz="1800" dirty="0"/>
              <a:t>	-For economic necessity</a:t>
            </a:r>
          </a:p>
          <a:p>
            <a:pPr lvl="2"/>
            <a:r>
              <a:rPr lang="en-US" sz="1800" dirty="0"/>
              <a:t>	-From one school district to another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	-Change of residence</a:t>
            </a:r>
          </a:p>
          <a:p>
            <a:pPr lvl="0">
              <a:spcAft>
                <a:spcPts val="600"/>
              </a:spcAft>
            </a:pPr>
            <a:r>
              <a:rPr lang="en-US" sz="1800" dirty="0"/>
              <a:t> In the preceding 36 months and, </a:t>
            </a:r>
          </a:p>
          <a:p>
            <a:pPr lvl="0">
              <a:spcAft>
                <a:spcPts val="600"/>
              </a:spcAft>
            </a:pPr>
            <a:r>
              <a:rPr lang="en-US" sz="1800" dirty="0"/>
              <a:t> Soon after doing so (within 60 days), </a:t>
            </a:r>
            <a:r>
              <a:rPr lang="en-US" sz="1800" i="1" dirty="0"/>
              <a:t>engaged</a:t>
            </a:r>
            <a:r>
              <a:rPr lang="en-US" sz="1800" b="1" dirty="0"/>
              <a:t> </a:t>
            </a:r>
            <a:r>
              <a:rPr lang="en-US" sz="1800" dirty="0"/>
              <a:t>in new temporary or seasonal employment, or</a:t>
            </a:r>
          </a:p>
          <a:p>
            <a:pPr lvl="0">
              <a:spcAft>
                <a:spcPts val="600"/>
              </a:spcAft>
            </a:pPr>
            <a:r>
              <a:rPr lang="en-US" sz="1800" i="1" dirty="0"/>
              <a:t> Actively sought </a:t>
            </a:r>
            <a:r>
              <a:rPr lang="en-US" sz="1800" dirty="0"/>
              <a:t>such new employment </a:t>
            </a:r>
            <a:r>
              <a:rPr lang="en-US" sz="1800" u="sng" dirty="0"/>
              <a:t>and</a:t>
            </a:r>
            <a:r>
              <a:rPr lang="en-US" sz="1800" b="1" dirty="0"/>
              <a:t> </a:t>
            </a:r>
            <a:r>
              <a:rPr lang="en-US" sz="1800" dirty="0"/>
              <a:t>has a </a:t>
            </a:r>
            <a:r>
              <a:rPr lang="en-US" sz="1800" i="1" dirty="0"/>
              <a:t>recent history of moves</a:t>
            </a:r>
            <a:r>
              <a:rPr lang="en-US" sz="1800" dirty="0"/>
              <a:t> for temporary or seasonal agricultural employment</a:t>
            </a:r>
            <a:r>
              <a:rPr lang="en-US" dirty="0"/>
              <a:t>.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86" y="628389"/>
            <a:ext cx="600219" cy="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832545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Jourdain templat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683</Words>
  <Application>Microsoft Office PowerPoint</Application>
  <PresentationFormat>On-screen Show (16:9)</PresentationFormat>
  <Paragraphs>110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Arvo</vt:lpstr>
      <vt:lpstr>Bitter</vt:lpstr>
      <vt:lpstr>Jourdain template</vt:lpstr>
      <vt:lpstr>New Recruiter Training:  The Interview for ID&amp;R Beginners   NYS Migrant Education- Identification and Recruitment  </vt:lpstr>
      <vt:lpstr>PowerPoint Presentation</vt:lpstr>
      <vt:lpstr>A Successful Interview</vt:lpstr>
      <vt:lpstr>Performing a Successful Interview</vt:lpstr>
      <vt:lpstr>PowerPoint Presentation</vt:lpstr>
      <vt:lpstr>Four Main Eligibility Factors</vt:lpstr>
      <vt:lpstr>Four Main Eligibility Factors</vt:lpstr>
      <vt:lpstr>PowerPoint Presentation</vt:lpstr>
      <vt:lpstr>Migratory Agricultural Worker</vt:lpstr>
      <vt:lpstr>Interview Questions:                                           Migratory Agricultural Worker</vt:lpstr>
      <vt:lpstr>Interview Questions:                                           Migratory Agricultural Worker</vt:lpstr>
      <vt:lpstr>PowerPoint Presentation</vt:lpstr>
      <vt:lpstr>Qualifying Move</vt:lpstr>
      <vt:lpstr>Interview Questions:  Qualifying Move</vt:lpstr>
      <vt:lpstr>PowerPoint Presentation</vt:lpstr>
      <vt:lpstr>Child</vt:lpstr>
      <vt:lpstr>Interview Questions:  Child (Age)</vt:lpstr>
      <vt:lpstr>Interview Questions:  Child (School Completion)</vt:lpstr>
      <vt:lpstr>PowerPoint Presentation</vt:lpstr>
      <vt:lpstr>Child/Worker Move</vt:lpstr>
      <vt:lpstr>Child/Worker Move</vt:lpstr>
      <vt:lpstr>Interview Questions: Child/Worker Move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Reinterview: Lessons Learned  Emily Hanehan and Will Messier  New York State Migrant Education Program Florida ID&amp;R Training- April 2016</dc:title>
  <dc:creator>Recruiter Account</dc:creator>
  <cp:lastModifiedBy>Emily Hanehan</cp:lastModifiedBy>
  <cp:revision>34</cp:revision>
  <dcterms:modified xsi:type="dcterms:W3CDTF">2018-01-03T02:27:16Z</dcterms:modified>
</cp:coreProperties>
</file>