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56" r:id="rId2"/>
    <p:sldId id="262" r:id="rId3"/>
    <p:sldId id="284" r:id="rId4"/>
    <p:sldId id="283" r:id="rId5"/>
    <p:sldId id="285" r:id="rId6"/>
    <p:sldId id="286" r:id="rId7"/>
    <p:sldId id="260" r:id="rId8"/>
    <p:sldId id="288" r:id="rId9"/>
    <p:sldId id="328" r:id="rId10"/>
    <p:sldId id="329" r:id="rId11"/>
    <p:sldId id="289" r:id="rId12"/>
    <p:sldId id="316" r:id="rId13"/>
    <p:sldId id="330" r:id="rId14"/>
    <p:sldId id="331" r:id="rId15"/>
    <p:sldId id="326" r:id="rId16"/>
    <p:sldId id="295" r:id="rId17"/>
    <p:sldId id="296" r:id="rId18"/>
    <p:sldId id="297" r:id="rId19"/>
    <p:sldId id="335" r:id="rId20"/>
    <p:sldId id="336" r:id="rId21"/>
    <p:sldId id="337" r:id="rId22"/>
    <p:sldId id="338" r:id="rId23"/>
    <p:sldId id="339" r:id="rId24"/>
    <p:sldId id="340" r:id="rId25"/>
    <p:sldId id="333" r:id="rId26"/>
    <p:sldId id="301" r:id="rId27"/>
    <p:sldId id="302" r:id="rId28"/>
    <p:sldId id="303" r:id="rId29"/>
    <p:sldId id="304" r:id="rId30"/>
    <p:sldId id="305" r:id="rId31"/>
    <p:sldId id="306" r:id="rId32"/>
    <p:sldId id="307" r:id="rId33"/>
    <p:sldId id="334" r:id="rId34"/>
    <p:sldId id="308" r:id="rId35"/>
  </p:sldIdLst>
  <p:sldSz cx="9144000" cy="5143500" type="screen16x9"/>
  <p:notesSz cx="6858000" cy="9144000"/>
  <p:embeddedFontLst>
    <p:embeddedFont>
      <p:font typeface="Bitter" panose="020B0604020202020204" charset="0"/>
      <p:bold r:id="rId37"/>
      <p:italic r:id="rId38"/>
    </p:embeddedFont>
    <p:embeddedFont>
      <p:font typeface="Impact" panose="020B0806030902050204" pitchFamily="34" charset="0"/>
      <p:regular r:id="rId39"/>
    </p:embeddedFont>
    <p:embeddedFont>
      <p:font typeface="Arv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DBD"/>
    <a:srgbClr val="DCE11F"/>
    <a:srgbClr val="F76F09"/>
    <a:srgbClr val="A49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2D333-DB87-4133-A3E2-3CB6BC9762C0}">
  <a:tblStyle styleId="{1232D333-DB87-4133-A3E2-3CB6BC9762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94660"/>
  </p:normalViewPr>
  <p:slideViewPr>
    <p:cSldViewPr snapToGrid="0">
      <p:cViewPr varScale="1">
        <p:scale>
          <a:sx n="115" d="100"/>
          <a:sy n="115" d="100"/>
        </p:scale>
        <p:origin x="1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10434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524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1291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aseline="0" dirty="0" smtClean="0"/>
              <a:t>Does David qualify?</a:t>
            </a:r>
          </a:p>
          <a:p>
            <a:pPr lvl="0">
              <a:spcBef>
                <a:spcPts val="0"/>
              </a:spcBef>
              <a:buNone/>
            </a:pPr>
            <a:r>
              <a:rPr lang="en-US" baseline="0" dirty="0" smtClean="0"/>
              <a:t>Does he have prior history? Credible evidence?</a:t>
            </a:r>
          </a:p>
          <a:p>
            <a:pPr lvl="0">
              <a:spcBef>
                <a:spcPts val="0"/>
              </a:spcBef>
              <a:buNone/>
            </a:pPr>
            <a:r>
              <a:rPr lang="en-US" baseline="0" dirty="0" smtClean="0"/>
              <a:t>What other specific information do you need?</a:t>
            </a:r>
          </a:p>
        </p:txBody>
      </p:sp>
    </p:spTree>
    <p:extLst>
      <p:ext uri="{BB962C8B-B14F-4D97-AF65-F5344CB8AC3E}">
        <p14:creationId xmlns:p14="http://schemas.microsoft.com/office/powerpoint/2010/main" val="378983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807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65616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9032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baseline="0" dirty="0" smtClean="0"/>
          </a:p>
        </p:txBody>
      </p:sp>
    </p:spTree>
    <p:extLst>
      <p:ext uri="{BB962C8B-B14F-4D97-AF65-F5344CB8AC3E}">
        <p14:creationId xmlns:p14="http://schemas.microsoft.com/office/powerpoint/2010/main" val="338922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aseline="0" dirty="0" smtClean="0"/>
              <a:t>Yes- You have Economic Necessity (new farm), change of SD, change of residence</a:t>
            </a:r>
          </a:p>
        </p:txBody>
      </p:sp>
    </p:spTree>
    <p:extLst>
      <p:ext uri="{BB962C8B-B14F-4D97-AF65-F5344CB8AC3E}">
        <p14:creationId xmlns:p14="http://schemas.microsoft.com/office/powerpoint/2010/main" val="361546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7518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148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5450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6885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Don’t ask leading questions</a:t>
            </a:r>
            <a:endParaRPr dirty="0"/>
          </a:p>
        </p:txBody>
      </p:sp>
    </p:spTree>
    <p:extLst>
      <p:ext uri="{BB962C8B-B14F-4D97-AF65-F5344CB8AC3E}">
        <p14:creationId xmlns:p14="http://schemas.microsoft.com/office/powerpoint/2010/main" val="153311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16102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8511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spcBef>
                <a:spcPts val="0"/>
              </a:spcBef>
              <a:buFontTx/>
              <a:buChar char="-"/>
            </a:pPr>
            <a:r>
              <a:rPr lang="en-US" dirty="0" smtClean="0"/>
              <a:t>High school in another country- is that country’s education system</a:t>
            </a:r>
            <a:r>
              <a:rPr lang="en-US" baseline="0" dirty="0" smtClean="0"/>
              <a:t> equivalent to ours? How many years total? Would a local college accept them with that diploma? Would they have to get their GED first?</a:t>
            </a:r>
          </a:p>
          <a:p>
            <a:pPr marL="171450" lvl="0" indent="-171450">
              <a:spcBef>
                <a:spcPts val="0"/>
              </a:spcBef>
              <a:buFontTx/>
              <a:buChar char="-"/>
            </a:pPr>
            <a:r>
              <a:rPr lang="en-US" dirty="0" smtClean="0"/>
              <a:t>- IEP diploma</a:t>
            </a:r>
            <a:r>
              <a:rPr lang="en-US" baseline="0" dirty="0" smtClean="0"/>
              <a:t> or certificate of completion- normally are still eligible for free public </a:t>
            </a:r>
            <a:r>
              <a:rPr lang="en-US" baseline="0" dirty="0" err="1" smtClean="0"/>
              <a:t>ed</a:t>
            </a:r>
            <a:r>
              <a:rPr lang="en-US" baseline="0" dirty="0" smtClean="0"/>
              <a:t> until 22. Depends on sd. </a:t>
            </a:r>
          </a:p>
          <a:p>
            <a:pPr marL="171450" lvl="0" indent="-171450">
              <a:spcBef>
                <a:spcPts val="0"/>
              </a:spcBef>
              <a:buFontTx/>
              <a:buChar char="-"/>
            </a:pPr>
            <a:r>
              <a:rPr lang="en-US" baseline="0" dirty="0" smtClean="0"/>
              <a:t>-Example: In NYS must pass all Regents tests to receive diploma. Can “finish” high school but not have finished tests- still eligible. </a:t>
            </a:r>
            <a:endParaRPr dirty="0"/>
          </a:p>
        </p:txBody>
      </p:sp>
    </p:spTree>
    <p:extLst>
      <p:ext uri="{BB962C8B-B14F-4D97-AF65-F5344CB8AC3E}">
        <p14:creationId xmlns:p14="http://schemas.microsoft.com/office/powerpoint/2010/main" val="121367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4402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606042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7542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Answer- 8/22</a:t>
            </a:r>
            <a:endParaRPr dirty="0"/>
          </a:p>
        </p:txBody>
      </p:sp>
    </p:spTree>
    <p:extLst>
      <p:ext uri="{BB962C8B-B14F-4D97-AF65-F5344CB8AC3E}">
        <p14:creationId xmlns:p14="http://schemas.microsoft.com/office/powerpoint/2010/main" val="2400263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Answer- 9/05</a:t>
            </a:r>
            <a:endParaRPr dirty="0"/>
          </a:p>
        </p:txBody>
      </p:sp>
    </p:spTree>
    <p:extLst>
      <p:ext uri="{BB962C8B-B14F-4D97-AF65-F5344CB8AC3E}">
        <p14:creationId xmlns:p14="http://schemas.microsoft.com/office/powerpoint/2010/main" val="301064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Answer- 10/01 and 02/03</a:t>
            </a:r>
            <a:endParaRPr dirty="0"/>
          </a:p>
        </p:txBody>
      </p:sp>
    </p:spTree>
    <p:extLst>
      <p:ext uri="{BB962C8B-B14F-4D97-AF65-F5344CB8AC3E}">
        <p14:creationId xmlns:p14="http://schemas.microsoft.com/office/powerpoint/2010/main" val="331470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Don’t have</a:t>
            </a:r>
            <a:r>
              <a:rPr lang="en-US" baseline="0" dirty="0" smtClean="0"/>
              <a:t> to identify eligible children to be successful. </a:t>
            </a:r>
          </a:p>
          <a:p>
            <a:pPr lvl="0">
              <a:spcBef>
                <a:spcPts val="0"/>
              </a:spcBef>
              <a:buNone/>
            </a:pPr>
            <a:r>
              <a:rPr lang="en-US" baseline="0" dirty="0" smtClean="0"/>
              <a:t>Other ways to have a successful interview. </a:t>
            </a:r>
          </a:p>
          <a:p>
            <a:pPr lvl="0">
              <a:spcBef>
                <a:spcPts val="0"/>
              </a:spcBef>
              <a:buNone/>
            </a:pPr>
            <a:r>
              <a:rPr lang="en-US" baseline="0" dirty="0" smtClean="0"/>
              <a:t>Is the family truly eligible? Is the paperwork accurately filled out? Do I have all pertinent information? Did I lead the family to the answer?</a:t>
            </a:r>
            <a:endParaRPr dirty="0"/>
          </a:p>
        </p:txBody>
      </p:sp>
    </p:spTree>
    <p:extLst>
      <p:ext uri="{BB962C8B-B14F-4D97-AF65-F5344CB8AC3E}">
        <p14:creationId xmlns:p14="http://schemas.microsoft.com/office/powerpoint/2010/main" val="3773275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Answer- 9/30</a:t>
            </a:r>
          </a:p>
          <a:p>
            <a:pPr lvl="0">
              <a:spcBef>
                <a:spcPts val="0"/>
              </a:spcBef>
              <a:buNone/>
            </a:pPr>
            <a:endParaRPr dirty="0"/>
          </a:p>
        </p:txBody>
      </p:sp>
    </p:spTree>
    <p:extLst>
      <p:ext uri="{BB962C8B-B14F-4D97-AF65-F5344CB8AC3E}">
        <p14:creationId xmlns:p14="http://schemas.microsoft.com/office/powerpoint/2010/main" val="3786646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Answer- Does</a:t>
            </a:r>
            <a:r>
              <a:rPr lang="en-US" baseline="0" dirty="0" smtClean="0"/>
              <a:t> not qualify- came to join more than 1 year after worker move. What would you do?</a:t>
            </a:r>
          </a:p>
          <a:p>
            <a:pPr lvl="0">
              <a:spcBef>
                <a:spcPts val="0"/>
              </a:spcBef>
              <a:buNone/>
            </a:pPr>
            <a:r>
              <a:rPr lang="en-US" baseline="0" dirty="0" smtClean="0"/>
              <a:t>-Did the kids move with mom? Is she working? Who did they move with?</a:t>
            </a:r>
            <a:endParaRPr lang="en-US" dirty="0" smtClean="0"/>
          </a:p>
          <a:p>
            <a:pPr lvl="0">
              <a:spcBef>
                <a:spcPts val="0"/>
              </a:spcBef>
              <a:buNone/>
            </a:pPr>
            <a:endParaRPr dirty="0"/>
          </a:p>
        </p:txBody>
      </p:sp>
    </p:spTree>
    <p:extLst>
      <p:ext uri="{BB962C8B-B14F-4D97-AF65-F5344CB8AC3E}">
        <p14:creationId xmlns:p14="http://schemas.microsoft.com/office/powerpoint/2010/main" val="2123787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11/20</a:t>
            </a:r>
            <a:endParaRPr dirty="0"/>
          </a:p>
        </p:txBody>
      </p:sp>
    </p:spTree>
    <p:extLst>
      <p:ext uri="{BB962C8B-B14F-4D97-AF65-F5344CB8AC3E}">
        <p14:creationId xmlns:p14="http://schemas.microsoft.com/office/powerpoint/2010/main" val="2530046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No</a:t>
            </a:r>
            <a:r>
              <a:rPr lang="en-US" baseline="0" dirty="0" smtClean="0"/>
              <a:t> specific guidelines. </a:t>
            </a:r>
            <a:endParaRPr dirty="0"/>
          </a:p>
        </p:txBody>
      </p:sp>
    </p:spTree>
    <p:extLst>
      <p:ext uri="{BB962C8B-B14F-4D97-AF65-F5344CB8AC3E}">
        <p14:creationId xmlns:p14="http://schemas.microsoft.com/office/powerpoint/2010/main" val="75495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5956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2246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6414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0552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9091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3518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219650" y="1232775"/>
            <a:ext cx="4704599" cy="2830499"/>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dirty="0"/>
          </a:p>
        </p:txBody>
      </p:sp>
      <p:sp>
        <p:nvSpPr>
          <p:cNvPr id="10" name="Shape 10"/>
          <p:cNvSpPr/>
          <p:nvPr/>
        </p:nvSpPr>
        <p:spPr>
          <a:xfrm>
            <a:off x="2219700" y="1156500"/>
            <a:ext cx="4704599" cy="28304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11" name="Shape 11"/>
          <p:cNvSpPr txBox="1">
            <a:spLocks noGrp="1"/>
          </p:cNvSpPr>
          <p:nvPr>
            <p:ph type="ctrTitle"/>
          </p:nvPr>
        </p:nvSpPr>
        <p:spPr>
          <a:xfrm>
            <a:off x="2436950" y="1860375"/>
            <a:ext cx="4270200" cy="1728600"/>
          </a:xfrm>
          <a:prstGeom prst="rect">
            <a:avLst/>
          </a:prstGeom>
        </p:spPr>
        <p:txBody>
          <a:bodyPr lIns="91425" tIns="91425" rIns="91425" bIns="91425" anchor="ctr" anchorCtr="0"/>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a:endParaRPr/>
          </a:p>
        </p:txBody>
      </p:sp>
      <p:cxnSp>
        <p:nvCxnSpPr>
          <p:cNvPr id="12" name="Shape 12"/>
          <p:cNvCxnSpPr/>
          <p:nvPr/>
        </p:nvCxnSpPr>
        <p:spPr>
          <a:xfrm>
            <a:off x="2222700" y="1860375"/>
            <a:ext cx="46986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0" name="Shape 20"/>
          <p:cNvSpPr/>
          <p:nvPr/>
        </p:nvSpPr>
        <p:spPr>
          <a:xfrm>
            <a:off x="965075" y="1005075"/>
            <a:ext cx="7214700" cy="3285899"/>
          </a:xfrm>
          <a:prstGeom prst="rect">
            <a:avLst/>
          </a:prstGeom>
          <a:solidFill>
            <a:srgbClr val="000000">
              <a:alpha val="20000"/>
            </a:srgbClr>
          </a:solidFill>
          <a:ln>
            <a:noFill/>
          </a:ln>
        </p:spPr>
        <p:txBody>
          <a:bodyPr lIns="91425" tIns="91425" rIns="91425" bIns="91425" anchor="ctr" anchorCtr="0">
            <a:noAutofit/>
          </a:bodyPr>
          <a:lstStyle/>
          <a:p>
            <a:pPr lvl="0">
              <a:spcBef>
                <a:spcPts val="0"/>
              </a:spcBef>
              <a:buNone/>
            </a:pPr>
            <a:endParaRPr dirty="0"/>
          </a:p>
        </p:txBody>
      </p:sp>
      <p:sp>
        <p:nvSpPr>
          <p:cNvPr id="21" name="Shape 21"/>
          <p:cNvSpPr/>
          <p:nvPr/>
        </p:nvSpPr>
        <p:spPr>
          <a:xfrm>
            <a:off x="965075" y="928875"/>
            <a:ext cx="7214700" cy="32858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2" name="Shape 22"/>
          <p:cNvSpPr txBox="1"/>
          <p:nvPr/>
        </p:nvSpPr>
        <p:spPr>
          <a:xfrm>
            <a:off x="2732350" y="940950"/>
            <a:ext cx="3672299" cy="699599"/>
          </a:xfrm>
          <a:prstGeom prst="rect">
            <a:avLst/>
          </a:prstGeom>
          <a:noFill/>
          <a:ln>
            <a:noFill/>
          </a:ln>
        </p:spPr>
        <p:txBody>
          <a:bodyPr lIns="91425" tIns="91425" rIns="91425" bIns="91425" anchor="t" anchorCtr="0">
            <a:noAutofit/>
          </a:bodyPr>
          <a:lstStyle/>
          <a:p>
            <a:pPr lvl="0" algn="ctr">
              <a:spcBef>
                <a:spcPts val="0"/>
              </a:spcBef>
              <a:buNone/>
            </a:pPr>
            <a:r>
              <a:rPr lang="en" sz="6000">
                <a:solidFill>
                  <a:srgbClr val="D9D9D9"/>
                </a:solidFill>
                <a:latin typeface="Impact"/>
                <a:ea typeface="Impact"/>
                <a:cs typeface="Impact"/>
                <a:sym typeface="Impact"/>
              </a:rPr>
              <a:t>“</a:t>
            </a:r>
          </a:p>
        </p:txBody>
      </p:sp>
      <p:cxnSp>
        <p:nvCxnSpPr>
          <p:cNvPr id="23" name="Shape 23"/>
          <p:cNvCxnSpPr/>
          <p:nvPr/>
        </p:nvCxnSpPr>
        <p:spPr>
          <a:xfrm>
            <a:off x="972919" y="1631775"/>
            <a:ext cx="7209599" cy="0"/>
          </a:xfrm>
          <a:prstGeom prst="straightConnector1">
            <a:avLst/>
          </a:prstGeom>
          <a:noFill/>
          <a:ln w="9525" cap="flat" cmpd="sng">
            <a:solidFill>
              <a:srgbClr val="D9D9D9"/>
            </a:solidFill>
            <a:prstDash val="solid"/>
            <a:round/>
            <a:headEnd type="none" w="lg" len="lg"/>
            <a:tailEnd type="none" w="lg" len="lg"/>
          </a:ln>
        </p:spPr>
      </p:cxnSp>
      <p:sp>
        <p:nvSpPr>
          <p:cNvPr id="24" name="Shape 24"/>
          <p:cNvSpPr txBox="1">
            <a:spLocks noGrp="1"/>
          </p:cNvSpPr>
          <p:nvPr>
            <p:ph type="body" idx="1"/>
          </p:nvPr>
        </p:nvSpPr>
        <p:spPr>
          <a:xfrm>
            <a:off x="1918075" y="1719025"/>
            <a:ext cx="5307899" cy="2171400"/>
          </a:xfrm>
          <a:prstGeom prst="rect">
            <a:avLst/>
          </a:prstGeom>
        </p:spPr>
        <p:txBody>
          <a:bodyPr lIns="91425" tIns="91425" rIns="91425" bIns="91425" anchor="ctr" anchorCtr="0"/>
          <a:lstStyle>
            <a:lvl1pPr lvl="0" algn="ctr" rtl="0">
              <a:spcBef>
                <a:spcPts val="0"/>
              </a:spcBef>
              <a:buSzPct val="100000"/>
              <a:defRPr sz="2000" i="1"/>
            </a:lvl1pPr>
            <a:lvl2pPr lvl="1" algn="ctr" rtl="0">
              <a:spcBef>
                <a:spcPts val="0"/>
              </a:spcBef>
              <a:buSzPct val="100000"/>
              <a:defRPr sz="2000" i="1"/>
            </a:lvl2pPr>
            <a:lvl3pPr lvl="2" algn="ctr" rtl="0">
              <a:spcBef>
                <a:spcPts val="0"/>
              </a:spcBef>
              <a:buSzPct val="100000"/>
              <a:defRPr sz="2000" i="1"/>
            </a:lvl3pPr>
            <a:lvl4pPr lvl="3" algn="ctr" rtl="0">
              <a:spcBef>
                <a:spcPts val="0"/>
              </a:spcBef>
              <a:buSzPct val="100000"/>
              <a:defRPr sz="2000" i="1"/>
            </a:lvl4pPr>
            <a:lvl5pPr lvl="4" algn="ctr" rtl="0">
              <a:spcBef>
                <a:spcPts val="0"/>
              </a:spcBef>
              <a:buSzPct val="100000"/>
              <a:defRPr sz="2000" i="1"/>
            </a:lvl5pPr>
            <a:lvl6pPr lvl="5" algn="ctr" rtl="0">
              <a:spcBef>
                <a:spcPts val="0"/>
              </a:spcBef>
              <a:buSzPct val="100000"/>
              <a:defRPr sz="2000" i="1"/>
            </a:lvl6pPr>
            <a:lvl7pPr lvl="6" algn="ctr" rtl="0">
              <a:spcBef>
                <a:spcPts val="0"/>
              </a:spcBef>
              <a:buSzPct val="100000"/>
              <a:defRPr sz="2000" i="1"/>
            </a:lvl7pPr>
            <a:lvl8pPr lvl="7" algn="ctr" rtl="0">
              <a:spcBef>
                <a:spcPts val="0"/>
              </a:spcBef>
              <a:buSzPct val="100000"/>
              <a:defRPr sz="2000" i="1"/>
            </a:lvl8pPr>
            <a:lvl9pPr lvl="8" algn="ctr">
              <a:spcBef>
                <a:spcPts val="0"/>
              </a:spcBef>
              <a:buSzPct val="100000"/>
              <a:defRPr sz="2000" i="1"/>
            </a:lvl9pPr>
          </a:lstStyle>
          <a:p>
            <a:endParaRPr/>
          </a:p>
        </p:txBody>
      </p:sp>
      <p:grpSp>
        <p:nvGrpSpPr>
          <p:cNvPr id="25" name="Shape 25"/>
          <p:cNvGrpSpPr/>
          <p:nvPr/>
        </p:nvGrpSpPr>
        <p:grpSpPr>
          <a:xfrm>
            <a:off x="4226084" y="928886"/>
            <a:ext cx="691831" cy="699599"/>
            <a:chOff x="4220518" y="928886"/>
            <a:chExt cx="691831" cy="699599"/>
          </a:xfrm>
        </p:grpSpPr>
        <p:cxnSp>
          <p:nvCxnSpPr>
            <p:cNvPr id="26" name="Shape 26"/>
            <p:cNvCxnSpPr/>
            <p:nvPr/>
          </p:nvCxnSpPr>
          <p:spPr>
            <a:xfrm>
              <a:off x="4220518" y="928886"/>
              <a:ext cx="0" cy="699599"/>
            </a:xfrm>
            <a:prstGeom prst="straightConnector1">
              <a:avLst/>
            </a:prstGeom>
            <a:noFill/>
            <a:ln w="9525" cap="flat" cmpd="sng">
              <a:solidFill>
                <a:srgbClr val="D9D9D9"/>
              </a:solidFill>
              <a:prstDash val="solid"/>
              <a:round/>
              <a:headEnd type="none" w="lg" len="lg"/>
              <a:tailEnd type="none" w="lg" len="lg"/>
            </a:ln>
          </p:spPr>
        </p:cxnSp>
        <p:cxnSp>
          <p:nvCxnSpPr>
            <p:cNvPr id="27" name="Shape 27"/>
            <p:cNvCxnSpPr/>
            <p:nvPr/>
          </p:nvCxnSpPr>
          <p:spPr>
            <a:xfrm>
              <a:off x="4912350" y="928886"/>
              <a:ext cx="0" cy="699599"/>
            </a:xfrm>
            <a:prstGeom prst="straightConnector1">
              <a:avLst/>
            </a:prstGeom>
            <a:noFill/>
            <a:ln w="9525" cap="flat" cmpd="sng">
              <a:solidFill>
                <a:srgbClr val="D9D9D9"/>
              </a:solidFill>
              <a:prstDash val="solid"/>
              <a:round/>
              <a:headEnd type="none" w="lg" len="lg"/>
              <a:tailEnd type="none" w="lg" len="lg"/>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dirty="0"/>
          </a:p>
        </p:txBody>
      </p:sp>
      <p:sp>
        <p:nvSpPr>
          <p:cNvPr id="30" name="Shape 30"/>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cxnSp>
        <p:nvCxnSpPr>
          <p:cNvPr id="31" name="Shape 31"/>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32" name="Shape 32"/>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
        <p:nvSpPr>
          <p:cNvPr id="33" name="Shape 33"/>
          <p:cNvSpPr txBox="1">
            <a:spLocks noGrp="1"/>
          </p:cNvSpPr>
          <p:nvPr>
            <p:ph type="title"/>
          </p:nvPr>
        </p:nvSpPr>
        <p:spPr>
          <a:xfrm>
            <a:off x="1379650" y="530100"/>
            <a:ext cx="6725400" cy="79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379650" y="1502273"/>
            <a:ext cx="6725400" cy="2804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with horizontal divider">
    <p:spTree>
      <p:nvGrpSpPr>
        <p:cNvPr id="1" name="Shape 63"/>
        <p:cNvGrpSpPr/>
        <p:nvPr/>
      </p:nvGrpSpPr>
      <p:grpSpPr>
        <a:xfrm>
          <a:off x="0" y="0"/>
          <a:ext cx="0" cy="0"/>
          <a:chOff x="0" y="0"/>
          <a:chExt cx="0" cy="0"/>
        </a:xfrm>
      </p:grpSpPr>
      <p:grpSp>
        <p:nvGrpSpPr>
          <p:cNvPr id="64" name="Shape 64"/>
          <p:cNvGrpSpPr/>
          <p:nvPr/>
        </p:nvGrpSpPr>
        <p:grpSpPr>
          <a:xfrm>
            <a:off x="543000" y="530100"/>
            <a:ext cx="8058000" cy="4159499"/>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dirty="0"/>
            </a:p>
          </p:txBody>
        </p:sp>
        <p:sp>
          <p:nvSpPr>
            <p:cNvPr id="66" name="Shape 66"/>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grpSp>
      <p:cxnSp>
        <p:nvCxnSpPr>
          <p:cNvPr id="67" name="Shape 67"/>
          <p:cNvCxnSpPr/>
          <p:nvPr/>
        </p:nvCxnSpPr>
        <p:spPr>
          <a:xfrm>
            <a:off x="1333200" y="530111"/>
            <a:ext cx="0" cy="802799"/>
          </a:xfrm>
          <a:prstGeom prst="straightConnector1">
            <a:avLst/>
          </a:prstGeom>
          <a:noFill/>
          <a:ln w="9525" cap="flat" cmpd="sng">
            <a:solidFill>
              <a:srgbClr val="D9D9D9"/>
            </a:solidFill>
            <a:prstDash val="solid"/>
            <a:round/>
            <a:headEnd type="none" w="lg" len="lg"/>
            <a:tailEnd type="none" w="lg" len="lg"/>
          </a:ln>
        </p:spPr>
      </p:cxnSp>
      <p:cxnSp>
        <p:nvCxnSpPr>
          <p:cNvPr id="68" name="Shape 68"/>
          <p:cNvCxnSpPr/>
          <p:nvPr/>
        </p:nvCxnSpPr>
        <p:spPr>
          <a:xfrm>
            <a:off x="542850" y="1326975"/>
            <a:ext cx="8058300" cy="0"/>
          </a:xfrm>
          <a:prstGeom prst="straightConnector1">
            <a:avLst/>
          </a:prstGeom>
          <a:noFill/>
          <a:ln w="9525" cap="flat" cmpd="sng">
            <a:solidFill>
              <a:srgbClr val="D9D9D9"/>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Shape 75"/>
        <p:cNvGrpSpPr/>
        <p:nvPr/>
      </p:nvGrpSpPr>
      <p:grpSpPr>
        <a:xfrm>
          <a:off x="0" y="0"/>
          <a:ext cx="0" cy="0"/>
          <a:chOff x="0" y="0"/>
          <a:chExt cx="0" cy="0"/>
        </a:xfrm>
      </p:grpSpPr>
      <p:grpSp>
        <p:nvGrpSpPr>
          <p:cNvPr id="76" name="Shape 76"/>
          <p:cNvGrpSpPr/>
          <p:nvPr/>
        </p:nvGrpSpPr>
        <p:grpSpPr>
          <a:xfrm>
            <a:off x="543000" y="530100"/>
            <a:ext cx="8058000" cy="4159499"/>
            <a:chOff x="543000" y="530100"/>
            <a:chExt cx="8058000" cy="4159499"/>
          </a:xfrm>
        </p:grpSpPr>
        <p:sp>
          <p:nvSpPr>
            <p:cNvPr id="77" name="Shape 77"/>
            <p:cNvSpPr/>
            <p:nvPr/>
          </p:nvSpPr>
          <p:spPr>
            <a:xfrm>
              <a:off x="543000" y="606300"/>
              <a:ext cx="8058000" cy="4083299"/>
            </a:xfrm>
            <a:prstGeom prst="rect">
              <a:avLst/>
            </a:prstGeom>
            <a:solidFill>
              <a:srgbClr val="000000">
                <a:alpha val="20000"/>
              </a:srgbClr>
            </a:solidFill>
            <a:ln>
              <a:noFill/>
            </a:ln>
          </p:spPr>
          <p:txBody>
            <a:bodyPr lIns="91425" tIns="91425" rIns="91425" bIns="91425" anchor="ctr" anchorCtr="0">
              <a:noAutofit/>
            </a:bodyPr>
            <a:lstStyle/>
            <a:p>
              <a:pPr lvl="0" rtl="0">
                <a:spcBef>
                  <a:spcPts val="0"/>
                </a:spcBef>
                <a:buNone/>
              </a:pPr>
              <a:endParaRPr dirty="0"/>
            </a:p>
          </p:txBody>
        </p:sp>
        <p:sp>
          <p:nvSpPr>
            <p:cNvPr id="78" name="Shape 78"/>
            <p:cNvSpPr/>
            <p:nvPr/>
          </p:nvSpPr>
          <p:spPr>
            <a:xfrm>
              <a:off x="543000" y="530100"/>
              <a:ext cx="8058000" cy="4083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duotone>
              <a:schemeClr val="accent4">
                <a:shade val="45000"/>
                <a:satMod val="135000"/>
              </a:schemeClr>
              <a:prstClr val="white"/>
            </a:duotone>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79650" y="1502273"/>
            <a:ext cx="6725400" cy="2804400"/>
          </a:xfrm>
          <a:prstGeom prst="rect">
            <a:avLst/>
          </a:prstGeom>
          <a:noFill/>
          <a:ln>
            <a:noFill/>
          </a:ln>
        </p:spPr>
        <p:txBody>
          <a:bodyPr lIns="91425" tIns="91425" rIns="91425" bIns="91425" anchor="t" anchorCtr="0"/>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a:endParaRPr/>
          </a:p>
        </p:txBody>
      </p:sp>
      <p:sp>
        <p:nvSpPr>
          <p:cNvPr id="7" name="Shape 7"/>
          <p:cNvSpPr txBox="1">
            <a:spLocks noGrp="1"/>
          </p:cNvSpPr>
          <p:nvPr>
            <p:ph type="title"/>
          </p:nvPr>
        </p:nvSpPr>
        <p:spPr>
          <a:xfrm>
            <a:off x="1379650" y="530100"/>
            <a:ext cx="6725400" cy="796799"/>
          </a:xfrm>
          <a:prstGeom prst="rect">
            <a:avLst/>
          </a:prstGeom>
          <a:noFill/>
          <a:ln>
            <a:noFill/>
          </a:ln>
        </p:spPr>
        <p:txBody>
          <a:bodyPr lIns="91425" tIns="91425" rIns="91425" bIns="91425" anchor="ctr" anchorCtr="0"/>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425228" y="1907401"/>
            <a:ext cx="4270200" cy="2118650"/>
          </a:xfrm>
          <a:prstGeom prst="rect">
            <a:avLst/>
          </a:prstGeom>
        </p:spPr>
        <p:txBody>
          <a:bodyPr lIns="91425" tIns="91425" rIns="91425" bIns="91425" anchor="ctr" anchorCtr="0">
            <a:noAutofit/>
          </a:bodyPr>
          <a:lstStyle/>
          <a:p>
            <a:pPr lvl="0">
              <a:spcBef>
                <a:spcPts val="1800"/>
              </a:spcBef>
              <a:spcAft>
                <a:spcPts val="1800"/>
              </a:spcAft>
              <a:buNone/>
            </a:pPr>
            <a:r>
              <a:rPr lang="en" sz="4000" dirty="0" smtClean="0"/>
              <a:t>T</a:t>
            </a:r>
            <a:r>
              <a:rPr lang="en-US" sz="4000" dirty="0" smtClean="0"/>
              <a:t>h</a:t>
            </a:r>
            <a:r>
              <a:rPr lang="en" sz="4000" dirty="0" smtClean="0"/>
              <a:t>e </a:t>
            </a:r>
            <a:br>
              <a:rPr lang="en" sz="4000" dirty="0" smtClean="0"/>
            </a:br>
            <a:r>
              <a:rPr lang="en" sz="4000" dirty="0" smtClean="0"/>
              <a:t>ESSA Interview</a:t>
            </a:r>
            <a:r>
              <a:rPr lang="en" sz="3200" dirty="0" smtClean="0"/>
              <a:t/>
            </a:r>
            <a:br>
              <a:rPr lang="en" sz="3200" dirty="0" smtClean="0"/>
            </a:br>
            <a:r>
              <a:rPr lang="en" sz="900" dirty="0"/>
              <a:t/>
            </a:r>
            <a:br>
              <a:rPr lang="en" sz="900" dirty="0"/>
            </a:br>
            <a:r>
              <a:rPr lang="en" sz="1200" dirty="0" smtClean="0"/>
              <a:t/>
            </a:r>
            <a:br>
              <a:rPr lang="en" sz="1200" dirty="0" smtClean="0"/>
            </a:br>
            <a:endParaRPr lang="en"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0918" y="1108582"/>
            <a:ext cx="798819" cy="798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US" sz="3600" dirty="0" smtClean="0"/>
              <a:t>1. Migratory Agricultural Worker</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a:spcBef>
                <a:spcPts val="0"/>
              </a:spcBef>
              <a:buNone/>
            </a:pPr>
            <a:r>
              <a:rPr lang="en-US" sz="1600" i="1" dirty="0" smtClean="0"/>
              <a:t>How does an individual become a MAW?</a:t>
            </a:r>
            <a:endParaRPr lang="en" sz="1600" i="1" dirty="0"/>
          </a:p>
        </p:txBody>
      </p:sp>
      <p:grpSp>
        <p:nvGrpSpPr>
          <p:cNvPr id="12" name="Shape 558"/>
          <p:cNvGrpSpPr/>
          <p:nvPr/>
        </p:nvGrpSpPr>
        <p:grpSpPr>
          <a:xfrm>
            <a:off x="2866748" y="1258116"/>
            <a:ext cx="735484" cy="1114311"/>
            <a:chOff x="1979475" y="4289300"/>
            <a:chExt cx="322400" cy="509225"/>
          </a:xfrm>
          <a:solidFill>
            <a:schemeClr val="accent5">
              <a:lumMod val="40000"/>
              <a:lumOff val="60000"/>
            </a:schemeClr>
          </a:solidFill>
        </p:grpSpPr>
        <p:sp>
          <p:nvSpPr>
            <p:cNvPr id="13" name="Shape 559"/>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4" name="Shape 560"/>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5" name="Shape 561"/>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grpSp>
      <p:grpSp>
        <p:nvGrpSpPr>
          <p:cNvPr id="16" name="Shape 574"/>
          <p:cNvGrpSpPr/>
          <p:nvPr/>
        </p:nvGrpSpPr>
        <p:grpSpPr>
          <a:xfrm>
            <a:off x="5238768" y="1446623"/>
            <a:ext cx="919766" cy="869202"/>
            <a:chOff x="6642425" y="4312500"/>
            <a:chExt cx="433550" cy="462825"/>
          </a:xfrm>
          <a:solidFill>
            <a:schemeClr val="accent4">
              <a:lumMod val="60000"/>
              <a:lumOff val="40000"/>
            </a:schemeClr>
          </a:solidFill>
        </p:grpSpPr>
        <p:sp>
          <p:nvSpPr>
            <p:cNvPr id="17" name="Shape 575"/>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8" name="Shape 576"/>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9" name="Shape 577"/>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grpSp>
      <p:grpSp>
        <p:nvGrpSpPr>
          <p:cNvPr id="20" name="Shape 605"/>
          <p:cNvGrpSpPr/>
          <p:nvPr/>
        </p:nvGrpSpPr>
        <p:grpSpPr>
          <a:xfrm>
            <a:off x="4008332" y="1351997"/>
            <a:ext cx="828262" cy="987351"/>
            <a:chOff x="3972400" y="4996350"/>
            <a:chExt cx="381000" cy="442675"/>
          </a:xfrm>
          <a:solidFill>
            <a:schemeClr val="accent6">
              <a:lumMod val="40000"/>
              <a:lumOff val="60000"/>
            </a:schemeClr>
          </a:solidFill>
        </p:grpSpPr>
        <p:sp>
          <p:nvSpPr>
            <p:cNvPr id="21" name="Shape 606"/>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22" name="Shape 607"/>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grpSp>
    </p:spTree>
    <p:extLst>
      <p:ext uri="{BB962C8B-B14F-4D97-AF65-F5344CB8AC3E}">
        <p14:creationId xmlns:p14="http://schemas.microsoft.com/office/powerpoint/2010/main" val="99711850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Migratory Agricultural Worker</a:t>
            </a:r>
            <a:endParaRPr lang="en" sz="2400" b="1" dirty="0"/>
          </a:p>
        </p:txBody>
      </p:sp>
      <p:sp>
        <p:nvSpPr>
          <p:cNvPr id="126" name="Shape 126"/>
          <p:cNvSpPr txBox="1">
            <a:spLocks noGrp="1"/>
          </p:cNvSpPr>
          <p:nvPr>
            <p:ph type="body" idx="1"/>
          </p:nvPr>
        </p:nvSpPr>
        <p:spPr>
          <a:xfrm>
            <a:off x="1209300" y="1282565"/>
            <a:ext cx="6725400" cy="2804400"/>
          </a:xfrm>
          <a:prstGeom prst="rect">
            <a:avLst/>
          </a:prstGeom>
        </p:spPr>
        <p:txBody>
          <a:bodyPr lIns="91425" tIns="91425" rIns="91425" bIns="91425" anchor="t" anchorCtr="0">
            <a:noAutofit/>
          </a:bodyPr>
          <a:lstStyle/>
          <a:p>
            <a:pPr lvl="0">
              <a:spcAft>
                <a:spcPts val="600"/>
              </a:spcAft>
            </a:pPr>
            <a:r>
              <a:rPr lang="en-US" sz="1800" dirty="0" smtClean="0"/>
              <a:t> Made a</a:t>
            </a:r>
            <a:r>
              <a:rPr lang="en-US" sz="1800" b="1" dirty="0" smtClean="0"/>
              <a:t> </a:t>
            </a:r>
            <a:r>
              <a:rPr lang="en-US" sz="1800" dirty="0"/>
              <a:t>qualifying </a:t>
            </a:r>
            <a:r>
              <a:rPr lang="en-US" sz="1800" dirty="0" smtClean="0"/>
              <a:t>move</a:t>
            </a:r>
          </a:p>
          <a:p>
            <a:pPr lvl="2"/>
            <a:r>
              <a:rPr lang="en-US" sz="1800" dirty="0"/>
              <a:t>	</a:t>
            </a:r>
            <a:r>
              <a:rPr lang="en-US" sz="1800" dirty="0" smtClean="0"/>
              <a:t>-For economic necessity</a:t>
            </a:r>
          </a:p>
          <a:p>
            <a:pPr lvl="2"/>
            <a:r>
              <a:rPr lang="en-US" sz="1800" dirty="0"/>
              <a:t>	</a:t>
            </a:r>
            <a:r>
              <a:rPr lang="en-US" sz="1800" dirty="0" smtClean="0"/>
              <a:t>-From one school district to another</a:t>
            </a:r>
          </a:p>
          <a:p>
            <a:pPr lvl="2">
              <a:spcAft>
                <a:spcPts val="600"/>
              </a:spcAft>
            </a:pPr>
            <a:r>
              <a:rPr lang="en-US" sz="1800" dirty="0"/>
              <a:t>	</a:t>
            </a:r>
            <a:r>
              <a:rPr lang="en-US" sz="1800" dirty="0" smtClean="0"/>
              <a:t>-Change of residence</a:t>
            </a:r>
          </a:p>
          <a:p>
            <a:pPr lvl="0">
              <a:spcAft>
                <a:spcPts val="600"/>
              </a:spcAft>
            </a:pPr>
            <a:r>
              <a:rPr lang="en-US" sz="1800" dirty="0" smtClean="0"/>
              <a:t> In </a:t>
            </a:r>
            <a:r>
              <a:rPr lang="en-US" sz="1800" dirty="0"/>
              <a:t>the preceding 36 months and, </a:t>
            </a:r>
            <a:endParaRPr lang="en-US" sz="1800" dirty="0" smtClean="0"/>
          </a:p>
          <a:p>
            <a:pPr lvl="0">
              <a:spcAft>
                <a:spcPts val="600"/>
              </a:spcAft>
            </a:pPr>
            <a:r>
              <a:rPr lang="en-US" sz="1800" dirty="0" smtClean="0"/>
              <a:t> Soon </a:t>
            </a:r>
            <a:r>
              <a:rPr lang="en-US" sz="1800" dirty="0"/>
              <a:t>after doing so (within 60 days), </a:t>
            </a:r>
            <a:r>
              <a:rPr lang="en-US" sz="1800" i="1" dirty="0"/>
              <a:t>engaged</a:t>
            </a:r>
            <a:r>
              <a:rPr lang="en-US" sz="1800" b="1" dirty="0"/>
              <a:t> </a:t>
            </a:r>
            <a:r>
              <a:rPr lang="en-US" sz="1800" dirty="0"/>
              <a:t>in new temporary or seasonal employment, or</a:t>
            </a:r>
          </a:p>
          <a:p>
            <a:pPr lvl="0">
              <a:spcAft>
                <a:spcPts val="600"/>
              </a:spcAft>
            </a:pPr>
            <a:r>
              <a:rPr lang="en-US" sz="1800" i="1" dirty="0" smtClean="0"/>
              <a:t> Actively </a:t>
            </a:r>
            <a:r>
              <a:rPr lang="en-US" sz="1800" i="1" dirty="0"/>
              <a:t>sought </a:t>
            </a:r>
            <a:r>
              <a:rPr lang="en-US" sz="1800" dirty="0"/>
              <a:t>such new employment </a:t>
            </a:r>
            <a:r>
              <a:rPr lang="en-US" sz="1800" u="sng" dirty="0"/>
              <a:t>and</a:t>
            </a:r>
            <a:r>
              <a:rPr lang="en-US" sz="1800" b="1" dirty="0"/>
              <a:t> </a:t>
            </a:r>
            <a:r>
              <a:rPr lang="en-US" sz="1800" dirty="0"/>
              <a:t>has a </a:t>
            </a:r>
            <a:r>
              <a:rPr lang="en-US" sz="1800" i="1" dirty="0"/>
              <a:t>recent history of moves</a:t>
            </a:r>
            <a:r>
              <a:rPr lang="en-US" sz="1800" dirty="0"/>
              <a:t> for temporary or seasonal agricultural employment</a:t>
            </a:r>
            <a:r>
              <a:rPr lang="en-US" dirty="0"/>
              <a:t>.</a:t>
            </a:r>
          </a:p>
          <a:p>
            <a:pPr lvl="0" rtl="0">
              <a:spcBef>
                <a:spcPts val="0"/>
              </a:spcBef>
              <a:buNone/>
            </a:pPr>
            <a:endParaRP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6097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Migratory Agricultural Worker Scenario</a:t>
            </a:r>
            <a:endParaRPr lang="en" sz="2400" b="1" dirty="0"/>
          </a:p>
        </p:txBody>
      </p:sp>
      <p:sp>
        <p:nvSpPr>
          <p:cNvPr id="126" name="Shape 126"/>
          <p:cNvSpPr txBox="1">
            <a:spLocks noGrp="1"/>
          </p:cNvSpPr>
          <p:nvPr>
            <p:ph type="body" idx="1"/>
          </p:nvPr>
        </p:nvSpPr>
        <p:spPr>
          <a:xfrm>
            <a:off x="1329774" y="1326897"/>
            <a:ext cx="6725400" cy="2804400"/>
          </a:xfrm>
          <a:prstGeom prst="rect">
            <a:avLst/>
          </a:prstGeom>
        </p:spPr>
        <p:txBody>
          <a:bodyPr lIns="91425" tIns="91425" rIns="91425" bIns="91425" anchor="t" anchorCtr="0">
            <a:noAutofit/>
          </a:bodyPr>
          <a:lstStyle/>
          <a:p>
            <a:pPr marL="228600">
              <a:buNone/>
            </a:pPr>
            <a:r>
              <a:rPr lang="en" sz="1600" dirty="0" smtClean="0"/>
              <a:t>You are a recruiter interviewing a farmworker named David. David moved to Delaware from Florida on July 30</a:t>
            </a:r>
            <a:r>
              <a:rPr lang="en" sz="1600" baseline="30000" dirty="0" smtClean="0"/>
              <a:t>,</a:t>
            </a:r>
            <a:r>
              <a:rPr lang="en" sz="1600" dirty="0" smtClean="0"/>
              <a:t> 2017 to harvest watermelons. However, when David arrived he discovered that due to heavy rains earlier in the season the watermelon crop was much smaller than anticipated, and therefore the farm owner he has worked for every year for the past 8 years was unable to hire him. David was unable to find a job at another watermelon farm, and after searching for farm work for a few weeks eventually took a job washing dishes at a local restaurant. </a:t>
            </a:r>
          </a:p>
          <a:p>
            <a:pPr marL="228600">
              <a:buNone/>
            </a:pPr>
            <a:endParaRPr lang="en" sz="1600" dirty="0"/>
          </a:p>
          <a:p>
            <a:pPr marL="228600" algn="ctr">
              <a:buNone/>
            </a:pPr>
            <a:r>
              <a:rPr lang="en" sz="1600" dirty="0" smtClean="0"/>
              <a:t>Does David qualify as a Migratory Agricultural Worker?</a:t>
            </a: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4805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Questions: </a:t>
            </a:r>
            <a:br>
              <a:rPr lang="en" sz="2400" b="1" dirty="0" smtClean="0"/>
            </a:br>
            <a:r>
              <a:rPr lang="en" sz="2400" b="1" dirty="0" smtClean="0"/>
              <a:t>Migratory Agricultural Worker</a:t>
            </a:r>
            <a:endParaRPr lang="en" sz="2400" b="1" dirty="0"/>
          </a:p>
        </p:txBody>
      </p:sp>
      <p:sp>
        <p:nvSpPr>
          <p:cNvPr id="126" name="Shape 126"/>
          <p:cNvSpPr txBox="1">
            <a:spLocks noGrp="1"/>
          </p:cNvSpPr>
          <p:nvPr>
            <p:ph type="body" idx="1"/>
          </p:nvPr>
        </p:nvSpPr>
        <p:spPr>
          <a:xfrm>
            <a:off x="638890" y="1373053"/>
            <a:ext cx="7960939" cy="2804400"/>
          </a:xfrm>
          <a:prstGeom prst="rect">
            <a:avLst/>
          </a:prstGeom>
        </p:spPr>
        <p:txBody>
          <a:bodyPr lIns="91425" tIns="91425" rIns="91425" bIns="91425" anchor="t" anchorCtr="0">
            <a:noAutofit/>
          </a:bodyPr>
          <a:lstStyle/>
          <a:p>
            <a:pPr lvl="1">
              <a:spcAft>
                <a:spcPts val="200"/>
              </a:spcAft>
            </a:pPr>
            <a:r>
              <a:rPr lang="en-US" dirty="0" smtClean="0"/>
              <a:t> </a:t>
            </a:r>
            <a:r>
              <a:rPr lang="en-US" sz="1600" dirty="0" smtClean="0"/>
              <a:t>Have you moved during the past 36 months? </a:t>
            </a:r>
          </a:p>
          <a:p>
            <a:pPr lvl="1">
              <a:spcAft>
                <a:spcPts val="200"/>
              </a:spcAft>
            </a:pPr>
            <a:r>
              <a:rPr lang="en-US" sz="1600" dirty="0" smtClean="0"/>
              <a:t> What </a:t>
            </a:r>
            <a:r>
              <a:rPr lang="en-US" sz="1600" dirty="0"/>
              <a:t>type of work do you </a:t>
            </a:r>
            <a:r>
              <a:rPr lang="en-US" sz="1600" dirty="0" smtClean="0"/>
              <a:t>do currently?</a:t>
            </a:r>
            <a:endParaRPr lang="en-US" sz="900" dirty="0"/>
          </a:p>
          <a:p>
            <a:pPr lvl="1">
              <a:spcAft>
                <a:spcPts val="200"/>
              </a:spcAft>
            </a:pPr>
            <a:r>
              <a:rPr lang="en-US" sz="1600" dirty="0" smtClean="0"/>
              <a:t> Tell </a:t>
            </a:r>
            <a:r>
              <a:rPr lang="en-US" sz="1600" dirty="0"/>
              <a:t>me about </a:t>
            </a:r>
            <a:r>
              <a:rPr lang="en-US" sz="1600" dirty="0" smtClean="0"/>
              <a:t>the </a:t>
            </a:r>
            <a:r>
              <a:rPr lang="en-US" sz="1600" dirty="0"/>
              <a:t>work you have done </a:t>
            </a:r>
            <a:r>
              <a:rPr lang="en-US" sz="1600" dirty="0" smtClean="0"/>
              <a:t>starting </a:t>
            </a:r>
            <a:r>
              <a:rPr lang="en-US" sz="1600" dirty="0"/>
              <a:t>with your most recent </a:t>
            </a:r>
            <a:r>
              <a:rPr lang="en-US" sz="1600" dirty="0" smtClean="0"/>
              <a:t>job	- When</a:t>
            </a:r>
            <a:r>
              <a:rPr lang="en-US" sz="1600" dirty="0"/>
              <a:t>? Where? What do you there?</a:t>
            </a:r>
            <a:endParaRPr lang="en-US" sz="900" dirty="0"/>
          </a:p>
          <a:p>
            <a:pPr lvl="1">
              <a:spcAft>
                <a:spcPts val="200"/>
              </a:spcAft>
            </a:pPr>
            <a:r>
              <a:rPr lang="en-US" sz="1600" dirty="0" smtClean="0"/>
              <a:t> Has </a:t>
            </a:r>
            <a:r>
              <a:rPr lang="en-US" sz="1600" dirty="0"/>
              <a:t>anyone in the family done work in </a:t>
            </a:r>
            <a:r>
              <a:rPr lang="en-US" sz="1600" dirty="0" smtClean="0"/>
              <a:t>agriculture or fishing </a:t>
            </a:r>
            <a:r>
              <a:rPr lang="en-US" sz="1600" dirty="0"/>
              <a:t>in the past </a:t>
            </a:r>
            <a:r>
              <a:rPr lang="en-US" sz="1600" dirty="0" smtClean="0"/>
              <a:t>36 months?</a:t>
            </a:r>
            <a:r>
              <a:rPr lang="en-US" sz="500" dirty="0"/>
              <a:t> </a:t>
            </a:r>
            <a:endParaRPr lang="en-US" sz="900" dirty="0"/>
          </a:p>
          <a:p>
            <a:pPr lvl="1">
              <a:spcAft>
                <a:spcPts val="200"/>
              </a:spcAft>
            </a:pPr>
            <a:r>
              <a:rPr lang="en-US" sz="1600" dirty="0" smtClean="0"/>
              <a:t> Where have you lived in the past 36 months?</a:t>
            </a:r>
            <a:endParaRPr lang="en-US" sz="900" dirty="0"/>
          </a:p>
          <a:p>
            <a:pPr lvl="1">
              <a:spcAft>
                <a:spcPts val="200"/>
              </a:spcAft>
            </a:pPr>
            <a:r>
              <a:rPr lang="en-US" sz="1600" dirty="0" smtClean="0"/>
              <a:t> Did </a:t>
            </a:r>
            <a:r>
              <a:rPr lang="en-US" sz="1600" dirty="0"/>
              <a:t>you </a:t>
            </a:r>
            <a:r>
              <a:rPr lang="en-US" sz="1600" dirty="0" smtClean="0"/>
              <a:t>ever move </a:t>
            </a:r>
            <a:r>
              <a:rPr lang="en-US" sz="1600" dirty="0"/>
              <a:t>by yourself to work in </a:t>
            </a:r>
            <a:r>
              <a:rPr lang="en-US" sz="1600" dirty="0" smtClean="0"/>
              <a:t>agriculture or fishing</a:t>
            </a:r>
            <a:r>
              <a:rPr lang="en-US" sz="1600" dirty="0"/>
              <a:t>?</a:t>
            </a:r>
            <a:endParaRPr lang="en-US" sz="900" dirty="0"/>
          </a:p>
          <a:p>
            <a:pPr>
              <a:spcAft>
                <a:spcPts val="200"/>
              </a:spcAft>
            </a:pPr>
            <a:r>
              <a:rPr lang="en-US" sz="1200" dirty="0"/>
              <a:t> </a:t>
            </a:r>
            <a:r>
              <a:rPr lang="en-US" sz="1600" dirty="0" smtClean="0"/>
              <a:t>Have you ever worked in… (provide examples of local qualifying activities).</a:t>
            </a:r>
          </a:p>
          <a:p>
            <a:pPr>
              <a:spcAft>
                <a:spcPts val="200"/>
              </a:spcAft>
            </a:pPr>
            <a:r>
              <a:rPr lang="en-US" sz="1600" dirty="0"/>
              <a:t> </a:t>
            </a:r>
            <a:r>
              <a:rPr lang="en-US" sz="1600" dirty="0" smtClean="0"/>
              <a:t>When was the last time you moved to work in agriculture?</a:t>
            </a:r>
            <a:endParaRPr lang="en-US" sz="1600" dirty="0"/>
          </a:p>
          <a:p>
            <a:pPr marL="228600">
              <a:buNone/>
            </a:pPr>
            <a:r>
              <a:rPr lang="en" dirty="0" smtClean="0"/>
              <a:t/>
            </a:r>
            <a:br>
              <a:rPr lang="en"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5277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Questions: </a:t>
            </a:r>
            <a:br>
              <a:rPr lang="en" sz="2400" b="1" dirty="0" smtClean="0"/>
            </a:br>
            <a:r>
              <a:rPr lang="en" sz="2400" b="1" dirty="0" smtClean="0"/>
              <a:t>Migratory Agricultural Worker</a:t>
            </a:r>
            <a:endParaRPr lang="en" sz="2400" b="1" dirty="0"/>
          </a:p>
        </p:txBody>
      </p:sp>
      <p:sp>
        <p:nvSpPr>
          <p:cNvPr id="126" name="Shape 126"/>
          <p:cNvSpPr txBox="1">
            <a:spLocks noGrp="1"/>
          </p:cNvSpPr>
          <p:nvPr>
            <p:ph type="body" idx="1"/>
          </p:nvPr>
        </p:nvSpPr>
        <p:spPr>
          <a:xfrm>
            <a:off x="656588" y="1376561"/>
            <a:ext cx="7960939" cy="2804400"/>
          </a:xfrm>
          <a:prstGeom prst="rect">
            <a:avLst/>
          </a:prstGeom>
        </p:spPr>
        <p:txBody>
          <a:bodyPr lIns="91425" tIns="91425" rIns="91425" bIns="91425" anchor="t" anchorCtr="0">
            <a:noAutofit/>
          </a:bodyPr>
          <a:lstStyle/>
          <a:p>
            <a:pPr lvl="1" algn="ctr">
              <a:buNone/>
            </a:pPr>
            <a:r>
              <a:rPr lang="en-US" sz="1800" i="1" dirty="0" smtClean="0"/>
              <a:t>If</a:t>
            </a:r>
            <a:r>
              <a:rPr lang="en-US" sz="1600" i="1" dirty="0" smtClean="0"/>
              <a:t> </a:t>
            </a:r>
            <a:r>
              <a:rPr lang="en-US" sz="1800" i="1" dirty="0" smtClean="0"/>
              <a:t>the worker moved to do agriculture or fishing work and did not get the job: </a:t>
            </a:r>
          </a:p>
          <a:p>
            <a:pPr lvl="1" algn="ctr">
              <a:buNone/>
            </a:pPr>
            <a:endParaRPr lang="en-US" sz="1800" dirty="0"/>
          </a:p>
          <a:p>
            <a:pPr lvl="1" algn="ctr">
              <a:buNone/>
            </a:pPr>
            <a:r>
              <a:rPr lang="en-US" sz="1800" b="1" u="sng" dirty="0" smtClean="0"/>
              <a:t>Actively Sought</a:t>
            </a:r>
          </a:p>
          <a:p>
            <a:pPr lvl="1"/>
            <a:r>
              <a:rPr lang="en-US" sz="1800" dirty="0" smtClean="0"/>
              <a:t> Did </a:t>
            </a:r>
            <a:r>
              <a:rPr lang="en-US" sz="1800" dirty="0"/>
              <a:t>you apply for </a:t>
            </a:r>
            <a:r>
              <a:rPr lang="en-US" sz="1800" dirty="0" smtClean="0"/>
              <a:t>a job in agriculture or fishing?</a:t>
            </a:r>
            <a:endParaRPr lang="en-US" sz="1000" dirty="0"/>
          </a:p>
          <a:p>
            <a:pPr lvl="1"/>
            <a:r>
              <a:rPr lang="en-US" sz="1800" dirty="0" smtClean="0"/>
              <a:t> How </a:t>
            </a:r>
            <a:r>
              <a:rPr lang="en-US" sz="1800" dirty="0"/>
              <a:t>did you know about the job? </a:t>
            </a:r>
            <a:endParaRPr lang="en-US" sz="1000" dirty="0"/>
          </a:p>
          <a:p>
            <a:pPr lvl="0"/>
            <a:r>
              <a:rPr lang="en-US" sz="1800" dirty="0" smtClean="0"/>
              <a:t> Why weren’t you able to do the type of work you were looking for?</a:t>
            </a:r>
          </a:p>
          <a:p>
            <a:pPr lvl="0" algn="ctr">
              <a:buNone/>
            </a:pPr>
            <a:r>
              <a:rPr lang="en-US" sz="1800" u="sng" dirty="0" smtClean="0"/>
              <a:t>Recent History</a:t>
            </a:r>
            <a:endParaRPr lang="en-US" sz="1800" u="sng" dirty="0"/>
          </a:p>
          <a:p>
            <a:pPr lvl="1"/>
            <a:r>
              <a:rPr lang="en-US" sz="1800" dirty="0" smtClean="0"/>
              <a:t> Tell </a:t>
            </a:r>
            <a:r>
              <a:rPr lang="en-US" sz="1800" dirty="0"/>
              <a:t>me about the agricultural/fishing jobs you </a:t>
            </a:r>
            <a:r>
              <a:rPr lang="en-US" sz="1800" dirty="0" smtClean="0"/>
              <a:t>have had in </a:t>
            </a:r>
            <a:r>
              <a:rPr lang="en-US" sz="1800" dirty="0"/>
              <a:t>the past 36 months</a:t>
            </a:r>
            <a:r>
              <a:rPr lang="en-US" sz="600" dirty="0"/>
              <a:t> </a:t>
            </a:r>
            <a:r>
              <a:rPr lang="en-US" sz="1800" dirty="0" smtClean="0"/>
              <a:t>. (Look for at least 2 moves)</a:t>
            </a:r>
            <a:endParaRPr lang="en-US" sz="1000" dirty="0"/>
          </a:p>
          <a:p>
            <a:pPr>
              <a:buNone/>
            </a:pPr>
            <a:endParaRPr lang="en-US" sz="1800" dirty="0" smtClean="0"/>
          </a:p>
          <a:p>
            <a:pPr marL="228600">
              <a:buNone/>
            </a:pPr>
            <a:r>
              <a:rPr lang="en" dirty="0" smtClean="0"/>
              <a:t/>
            </a:r>
            <a:br>
              <a:rPr lang="en"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58376"/>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US" sz="3600" dirty="0" smtClean="0"/>
              <a:t>2. Qualifying </a:t>
            </a:r>
            <a:r>
              <a:rPr lang="en" sz="3600" dirty="0" smtClean="0"/>
              <a:t>Move</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rtl="0">
              <a:spcBef>
                <a:spcPts val="0"/>
              </a:spcBef>
              <a:buNone/>
            </a:pPr>
            <a:r>
              <a:rPr lang="en-US" sz="1600" i="1" dirty="0" smtClean="0"/>
              <a:t>How do you determine if a family has made a Qualifying Move?</a:t>
            </a:r>
            <a:endParaRPr lang="en" sz="1600" i="1" dirty="0"/>
          </a:p>
        </p:txBody>
      </p:sp>
      <p:sp>
        <p:nvSpPr>
          <p:cNvPr id="12" name="Shape 548"/>
          <p:cNvSpPr/>
          <p:nvPr/>
        </p:nvSpPr>
        <p:spPr>
          <a:xfrm>
            <a:off x="3919635" y="1100750"/>
            <a:ext cx="1304830" cy="124460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4">
              <a:lumMod val="75000"/>
            </a:schemeClr>
          </a:solid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3" name="Shape 573"/>
          <p:cNvSpPr/>
          <p:nvPr/>
        </p:nvSpPr>
        <p:spPr>
          <a:xfrm>
            <a:off x="3776713" y="1560551"/>
            <a:ext cx="730343" cy="56039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lumMod val="75000"/>
            </a:schemeClr>
          </a:solidFill>
          <a:ln>
            <a:noFill/>
          </a:ln>
        </p:spPr>
        <p:txBody>
          <a:bodyPr lIns="91425" tIns="91425" rIns="91425" bIns="91425" anchor="ctr" anchorCtr="0">
            <a:noAutofit/>
          </a:bodyPr>
          <a:lstStyle/>
          <a:p>
            <a:pPr lvl="0">
              <a:spcBef>
                <a:spcPts val="0"/>
              </a:spcBef>
              <a:buNone/>
            </a:pPr>
            <a:endParaRPr dirty="0">
              <a:solidFill>
                <a:srgbClr val="434343"/>
              </a:solidFill>
            </a:endParaRPr>
          </a:p>
        </p:txBody>
      </p:sp>
    </p:spTree>
    <p:extLst>
      <p:ext uri="{BB962C8B-B14F-4D97-AF65-F5344CB8AC3E}">
        <p14:creationId xmlns:p14="http://schemas.microsoft.com/office/powerpoint/2010/main" val="2163300931"/>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Qualifying Move</a:t>
            </a:r>
            <a:endParaRPr lang="en" sz="2400" b="1" dirty="0"/>
          </a:p>
        </p:txBody>
      </p:sp>
      <p:sp>
        <p:nvSpPr>
          <p:cNvPr id="126" name="Shape 126"/>
          <p:cNvSpPr txBox="1">
            <a:spLocks noGrp="1"/>
          </p:cNvSpPr>
          <p:nvPr>
            <p:ph type="body" idx="1"/>
          </p:nvPr>
        </p:nvSpPr>
        <p:spPr>
          <a:xfrm>
            <a:off x="1209300" y="1502273"/>
            <a:ext cx="6725400" cy="2804400"/>
          </a:xfrm>
          <a:prstGeom prst="rect">
            <a:avLst/>
          </a:prstGeom>
        </p:spPr>
        <p:txBody>
          <a:bodyPr lIns="91425" tIns="91425" rIns="91425" bIns="91425" anchor="t" anchorCtr="0">
            <a:noAutofit/>
          </a:bodyPr>
          <a:lstStyle/>
          <a:p>
            <a:pPr lvl="0"/>
            <a:r>
              <a:rPr lang="en-US" dirty="0" smtClean="0"/>
              <a:t> A </a:t>
            </a:r>
            <a:r>
              <a:rPr lang="en-US" dirty="0"/>
              <a:t>move made in the preceding 36 months </a:t>
            </a:r>
            <a:endParaRPr lang="en-US" dirty="0" smtClean="0"/>
          </a:p>
          <a:p>
            <a:pPr lvl="0"/>
            <a:r>
              <a:rPr lang="en-US" dirty="0" smtClean="0"/>
              <a:t> For </a:t>
            </a:r>
            <a:r>
              <a:rPr lang="en-US" dirty="0"/>
              <a:t>reasons of economic </a:t>
            </a:r>
            <a:r>
              <a:rPr lang="en-US" dirty="0" smtClean="0"/>
              <a:t>necessity, and </a:t>
            </a:r>
          </a:p>
          <a:p>
            <a:pPr lvl="0"/>
            <a:r>
              <a:rPr lang="en-US" dirty="0"/>
              <a:t> </a:t>
            </a:r>
            <a:r>
              <a:rPr lang="en-US" dirty="0" smtClean="0"/>
              <a:t>Across </a:t>
            </a:r>
            <a:r>
              <a:rPr lang="en-US" dirty="0"/>
              <a:t>school district boundaries, </a:t>
            </a:r>
            <a:r>
              <a:rPr lang="en-US" dirty="0" smtClean="0"/>
              <a:t>and</a:t>
            </a:r>
          </a:p>
          <a:p>
            <a:pPr lvl="0"/>
            <a:r>
              <a:rPr lang="en-US" dirty="0"/>
              <a:t> </a:t>
            </a:r>
            <a:r>
              <a:rPr lang="en-US" dirty="0" smtClean="0"/>
              <a:t>Involving </a:t>
            </a:r>
            <a:r>
              <a:rPr lang="en-US" dirty="0"/>
              <a:t>a change in residence. </a:t>
            </a:r>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7316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Scenario: Qualifying Move</a:t>
            </a:r>
            <a:endParaRPr lang="en" sz="2400" b="1" dirty="0"/>
          </a:p>
        </p:txBody>
      </p:sp>
      <p:sp>
        <p:nvSpPr>
          <p:cNvPr id="126" name="Shape 126"/>
          <p:cNvSpPr txBox="1">
            <a:spLocks noGrp="1"/>
          </p:cNvSpPr>
          <p:nvPr>
            <p:ph type="body" idx="1"/>
          </p:nvPr>
        </p:nvSpPr>
        <p:spPr>
          <a:xfrm>
            <a:off x="1209300" y="1326899"/>
            <a:ext cx="6725400" cy="2804400"/>
          </a:xfrm>
          <a:prstGeom prst="rect">
            <a:avLst/>
          </a:prstGeom>
        </p:spPr>
        <p:txBody>
          <a:bodyPr lIns="91425" tIns="91425" rIns="91425" bIns="91425" anchor="t" anchorCtr="0">
            <a:noAutofit/>
          </a:bodyPr>
          <a:lstStyle/>
          <a:p>
            <a:pPr marL="228600" algn="ctr">
              <a:buNone/>
            </a:pPr>
            <a:r>
              <a:rPr lang="en-US" dirty="0" smtClean="0"/>
              <a:t>A recruiter is interviewing a family who just made a move to a new farm. The family moved from Watertown, NY to a different address within Watertown. Before the family was living in the Watertown School District; they now reside in the Indian River School District. Both school districts reside in the city of Watertown, NY. Can this move be considered a Qualifying Move? </a:t>
            </a:r>
            <a:endParaRP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5125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29644"/>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Questions: </a:t>
            </a:r>
            <a:br>
              <a:rPr lang="en" sz="2400" b="1" dirty="0" smtClean="0"/>
            </a:br>
            <a:r>
              <a:rPr lang="en" sz="2400" b="1" dirty="0" smtClean="0"/>
              <a:t>Qualifying Move</a:t>
            </a:r>
            <a:endParaRPr lang="en" sz="2400" b="1" dirty="0"/>
          </a:p>
        </p:txBody>
      </p:sp>
      <p:sp>
        <p:nvSpPr>
          <p:cNvPr id="126" name="Shape 126"/>
          <p:cNvSpPr txBox="1">
            <a:spLocks noGrp="1"/>
          </p:cNvSpPr>
          <p:nvPr>
            <p:ph type="body" idx="1"/>
          </p:nvPr>
        </p:nvSpPr>
        <p:spPr>
          <a:xfrm>
            <a:off x="1312881" y="1326443"/>
            <a:ext cx="6518238" cy="2804400"/>
          </a:xfrm>
          <a:prstGeom prst="rect">
            <a:avLst/>
          </a:prstGeom>
        </p:spPr>
        <p:txBody>
          <a:bodyPr lIns="91425" tIns="91425" rIns="91425" bIns="91425" anchor="t" anchorCtr="0">
            <a:noAutofit/>
          </a:bodyPr>
          <a:lstStyle/>
          <a:p>
            <a:pPr lvl="1"/>
            <a:r>
              <a:rPr lang="en-US" dirty="0" smtClean="0"/>
              <a:t> </a:t>
            </a:r>
            <a:r>
              <a:rPr lang="en-US" sz="1800" dirty="0" smtClean="0"/>
              <a:t>When </a:t>
            </a:r>
            <a:r>
              <a:rPr lang="en-US" sz="1800" dirty="0"/>
              <a:t>did you arrive to this area</a:t>
            </a:r>
            <a:r>
              <a:rPr lang="en-US" sz="600" dirty="0"/>
              <a:t> </a:t>
            </a:r>
            <a:r>
              <a:rPr lang="en-US" sz="1800" dirty="0"/>
              <a:t>?</a:t>
            </a:r>
            <a:endParaRPr lang="en-US" sz="1000" dirty="0"/>
          </a:p>
          <a:p>
            <a:pPr lvl="1"/>
            <a:r>
              <a:rPr lang="en-US" sz="1800" dirty="0" smtClean="0"/>
              <a:t> Where </a:t>
            </a:r>
            <a:r>
              <a:rPr lang="en-US" sz="1800" dirty="0"/>
              <a:t>did you travel/move from? </a:t>
            </a:r>
            <a:endParaRPr lang="en-US" sz="1000" dirty="0"/>
          </a:p>
          <a:p>
            <a:pPr lvl="1"/>
            <a:r>
              <a:rPr lang="en-US" sz="1800" dirty="0" smtClean="0"/>
              <a:t> Which family members made the move? </a:t>
            </a:r>
            <a:r>
              <a:rPr lang="en-US" sz="1000" dirty="0"/>
              <a:t> </a:t>
            </a:r>
            <a:endParaRPr lang="en-US" sz="1000" dirty="0" smtClean="0"/>
          </a:p>
          <a:p>
            <a:pPr lvl="1"/>
            <a:r>
              <a:rPr lang="en-US" sz="1800" dirty="0" smtClean="0"/>
              <a:t> Did </a:t>
            </a:r>
            <a:r>
              <a:rPr lang="en-US" sz="1800" dirty="0"/>
              <a:t>you move together? </a:t>
            </a:r>
            <a:endParaRPr lang="en-US" sz="1000" dirty="0"/>
          </a:p>
          <a:p>
            <a:pPr lvl="1"/>
            <a:r>
              <a:rPr lang="en-US" sz="1800" dirty="0"/>
              <a:t> </a:t>
            </a:r>
            <a:r>
              <a:rPr lang="en-US" sz="1800" dirty="0" smtClean="0"/>
              <a:t>Were there separate moves?</a:t>
            </a:r>
            <a:endParaRPr lang="en-US" sz="1000" dirty="0"/>
          </a:p>
          <a:p>
            <a:pPr lvl="1"/>
            <a:r>
              <a:rPr lang="en-US" sz="1800" dirty="0"/>
              <a:t> </a:t>
            </a:r>
            <a:r>
              <a:rPr lang="en-US" sz="1800" dirty="0" smtClean="0"/>
              <a:t>Have </a:t>
            </a:r>
            <a:r>
              <a:rPr lang="en-US" sz="1800" dirty="0"/>
              <a:t>you and your family have moved any other time in the past 36 months?</a:t>
            </a:r>
            <a:endParaRPr lang="en-US" sz="1000" dirty="0"/>
          </a:p>
          <a:p>
            <a:pPr lvl="1"/>
            <a:r>
              <a:rPr lang="en-US" sz="1800" dirty="0" smtClean="0"/>
              <a:t> Where are you currently living/staying?</a:t>
            </a:r>
            <a:endParaRPr lang="en-US" sz="1000" dirty="0"/>
          </a:p>
          <a:p>
            <a:pPr lvl="1"/>
            <a:r>
              <a:rPr lang="en-US" sz="1800" dirty="0" smtClean="0"/>
              <a:t> Did </a:t>
            </a:r>
            <a:r>
              <a:rPr lang="en-US" sz="1800" dirty="0"/>
              <a:t>your child(</a:t>
            </a:r>
            <a:r>
              <a:rPr lang="en-US" sz="1800" dirty="0" err="1"/>
              <a:t>ren</a:t>
            </a:r>
            <a:r>
              <a:rPr lang="en-US" sz="1800" dirty="0"/>
              <a:t>) change school </a:t>
            </a:r>
            <a:r>
              <a:rPr lang="en-US" sz="1800" dirty="0" smtClean="0"/>
              <a:t>districts?</a:t>
            </a:r>
            <a:endParaRPr lang="en-US" sz="1000" dirty="0"/>
          </a:p>
          <a:p>
            <a:pPr lvl="1"/>
            <a:r>
              <a:rPr lang="en-US" sz="1800" dirty="0"/>
              <a:t> </a:t>
            </a:r>
            <a:r>
              <a:rPr lang="en-US" sz="1800" dirty="0" smtClean="0"/>
              <a:t>Why </a:t>
            </a:r>
            <a:r>
              <a:rPr lang="en-US" sz="1800" dirty="0"/>
              <a:t>did you move? </a:t>
            </a:r>
            <a:endParaRPr lang="en-US" sz="1800" dirty="0" smtClean="0"/>
          </a:p>
          <a:p>
            <a:pPr lvl="1"/>
            <a:r>
              <a:rPr lang="en-US" sz="1800" dirty="0"/>
              <a:t> </a:t>
            </a:r>
            <a:r>
              <a:rPr lang="en-US" sz="1800" dirty="0" smtClean="0"/>
              <a:t>Did you live in a different home before moving here?</a:t>
            </a:r>
            <a:endParaRPr lang="en-US" sz="1800" dirty="0"/>
          </a:p>
          <a:p>
            <a:pPr lvl="1">
              <a:buNone/>
            </a:pPr>
            <a:endParaRPr lang="en-US" sz="1050" dirty="0"/>
          </a:p>
          <a:p>
            <a:pPr marL="228600">
              <a:buNone/>
            </a:pP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35358"/>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 sz="3600" dirty="0" smtClean="0"/>
              <a:t>3. Child</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rtl="0">
              <a:spcBef>
                <a:spcPts val="0"/>
              </a:spcBef>
              <a:buNone/>
            </a:pPr>
            <a:r>
              <a:rPr lang="en" sz="1600" i="1" dirty="0" smtClean="0"/>
              <a:t>How does a youth qualify for the MEP?</a:t>
            </a:r>
            <a:endParaRPr lang="en" sz="1600" i="1" dirty="0"/>
          </a:p>
        </p:txBody>
      </p:sp>
      <p:grpSp>
        <p:nvGrpSpPr>
          <p:cNvPr id="12" name="Shape 474"/>
          <p:cNvGrpSpPr/>
          <p:nvPr/>
        </p:nvGrpSpPr>
        <p:grpSpPr>
          <a:xfrm>
            <a:off x="5249728" y="991571"/>
            <a:ext cx="543390" cy="1434466"/>
            <a:chOff x="3386850" y="2264625"/>
            <a:chExt cx="203950" cy="509250"/>
          </a:xfrm>
          <a:solidFill>
            <a:schemeClr val="accent4">
              <a:lumMod val="75000"/>
            </a:schemeClr>
          </a:solidFill>
        </p:grpSpPr>
        <p:sp>
          <p:nvSpPr>
            <p:cNvPr id="13" name="Shape 475"/>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endParaRPr>
                <a:solidFill>
                  <a:srgbClr val="434343"/>
                </a:solidFill>
              </a:endParaRPr>
            </a:p>
          </p:txBody>
        </p:sp>
        <p:sp>
          <p:nvSpPr>
            <p:cNvPr id="14" name="Shape 476"/>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endParaRPr>
                <a:solidFill>
                  <a:srgbClr val="434343"/>
                </a:solidFill>
              </a:endParaRPr>
            </a:p>
          </p:txBody>
        </p:sp>
      </p:grpSp>
      <p:grpSp>
        <p:nvGrpSpPr>
          <p:cNvPr id="15" name="Shape 477"/>
          <p:cNvGrpSpPr/>
          <p:nvPr/>
        </p:nvGrpSpPr>
        <p:grpSpPr>
          <a:xfrm>
            <a:off x="3454974" y="1550526"/>
            <a:ext cx="439397" cy="907215"/>
            <a:chOff x="4753325" y="2329350"/>
            <a:chExt cx="167300" cy="379800"/>
          </a:xfrm>
          <a:solidFill>
            <a:schemeClr val="accent4">
              <a:lumMod val="40000"/>
              <a:lumOff val="60000"/>
            </a:schemeClr>
          </a:solidFill>
        </p:grpSpPr>
        <p:sp>
          <p:nvSpPr>
            <p:cNvPr id="16" name="Shape 478"/>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endParaRPr>
                <a:solidFill>
                  <a:srgbClr val="57A7B5">
                    <a:lumMod val="40000"/>
                    <a:lumOff val="60000"/>
                  </a:srgbClr>
                </a:solidFill>
              </a:endParaRPr>
            </a:p>
          </p:txBody>
        </p:sp>
        <p:sp>
          <p:nvSpPr>
            <p:cNvPr id="17" name="Shape 479"/>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endParaRPr>
                <a:solidFill>
                  <a:srgbClr val="57A7B5">
                    <a:lumMod val="40000"/>
                    <a:lumOff val="60000"/>
                  </a:srgbClr>
                </a:solidFill>
              </a:endParaRPr>
            </a:p>
          </p:txBody>
        </p:sp>
      </p:grpSp>
      <p:grpSp>
        <p:nvGrpSpPr>
          <p:cNvPr id="18" name="Shape 474"/>
          <p:cNvGrpSpPr/>
          <p:nvPr/>
        </p:nvGrpSpPr>
        <p:grpSpPr>
          <a:xfrm>
            <a:off x="4331665" y="1169325"/>
            <a:ext cx="480769" cy="1288416"/>
            <a:chOff x="3386850" y="2264625"/>
            <a:chExt cx="203950" cy="509250"/>
          </a:xfrm>
          <a:solidFill>
            <a:schemeClr val="accent4">
              <a:lumMod val="60000"/>
              <a:lumOff val="40000"/>
            </a:schemeClr>
          </a:solidFill>
        </p:grpSpPr>
        <p:sp>
          <p:nvSpPr>
            <p:cNvPr id="19" name="Shape 475"/>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endParaRPr>
                <a:solidFill>
                  <a:srgbClr val="434343"/>
                </a:solidFill>
              </a:endParaRPr>
            </a:p>
          </p:txBody>
        </p:sp>
        <p:sp>
          <p:nvSpPr>
            <p:cNvPr id="20" name="Shape 476"/>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endParaRPr>
                <a:solidFill>
                  <a:srgbClr val="434343"/>
                </a:solidFill>
              </a:endParaRPr>
            </a:p>
          </p:txBody>
        </p:sp>
      </p:grpSp>
    </p:spTree>
    <p:extLst>
      <p:ext uri="{BB962C8B-B14F-4D97-AF65-F5344CB8AC3E}">
        <p14:creationId xmlns:p14="http://schemas.microsoft.com/office/powerpoint/2010/main" val="180297329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 sz="3600" dirty="0" smtClean="0"/>
              <a:t>What Makes an Interview Successful?</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rtl="0">
              <a:spcBef>
                <a:spcPts val="0"/>
              </a:spcBef>
              <a:buNone/>
            </a:pPr>
            <a:r>
              <a:rPr lang="en" sz="1600" i="1" dirty="0" smtClean="0"/>
              <a:t>Share your thoughts!</a:t>
            </a:r>
            <a:endParaRPr lang="en" sz="1600" i="1" dirty="0"/>
          </a:p>
        </p:txBody>
      </p:sp>
      <p:sp>
        <p:nvSpPr>
          <p:cNvPr id="23" name="Shape 566"/>
          <p:cNvSpPr/>
          <p:nvPr/>
        </p:nvSpPr>
        <p:spPr>
          <a:xfrm>
            <a:off x="3568700" y="1426301"/>
            <a:ext cx="754901" cy="711839"/>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B050"/>
          </a:solid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24" name="Shape 568"/>
          <p:cNvSpPr/>
          <p:nvPr/>
        </p:nvSpPr>
        <p:spPr>
          <a:xfrm>
            <a:off x="4902201" y="1426301"/>
            <a:ext cx="672232" cy="711839"/>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0000"/>
          </a:solidFill>
          <a:ln>
            <a:noFill/>
          </a:ln>
        </p:spPr>
        <p:txBody>
          <a:bodyPr lIns="91425" tIns="91425" rIns="91425" bIns="91425" anchor="ctr" anchorCtr="0">
            <a:noAutofit/>
          </a:bodyPr>
          <a:lstStyle/>
          <a:p>
            <a:pPr lvl="0">
              <a:spcBef>
                <a:spcPts val="0"/>
              </a:spcBef>
              <a:buNone/>
            </a:pPr>
            <a:endParaRPr dirty="0">
              <a:solidFill>
                <a:srgbClr val="434343"/>
              </a:solidFil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spcBef>
                <a:spcPts val="0"/>
              </a:spcBef>
              <a:buNone/>
            </a:pPr>
            <a:r>
              <a:rPr lang="en" sz="2400" b="1" dirty="0" smtClean="0"/>
              <a:t>Child</a:t>
            </a:r>
            <a:endParaRPr lang="en" sz="2400" b="1" dirty="0"/>
          </a:p>
        </p:txBody>
      </p:sp>
      <p:sp>
        <p:nvSpPr>
          <p:cNvPr id="126" name="Shape 126"/>
          <p:cNvSpPr txBox="1">
            <a:spLocks noGrp="1"/>
          </p:cNvSpPr>
          <p:nvPr>
            <p:ph type="body" idx="1"/>
          </p:nvPr>
        </p:nvSpPr>
        <p:spPr>
          <a:xfrm>
            <a:off x="1379650" y="1326899"/>
            <a:ext cx="6725400" cy="2804400"/>
          </a:xfrm>
          <a:prstGeom prst="rect">
            <a:avLst/>
          </a:prstGeom>
        </p:spPr>
        <p:txBody>
          <a:bodyPr lIns="91425" tIns="91425" rIns="91425" bIns="91425" anchor="t" anchorCtr="0">
            <a:noAutofit/>
          </a:bodyPr>
          <a:lstStyle/>
          <a:p>
            <a:pPr lvl="0"/>
            <a:r>
              <a:rPr lang="en-US" dirty="0" smtClean="0"/>
              <a:t> Younger than 22 years old (at the time of the interview)</a:t>
            </a:r>
          </a:p>
          <a:p>
            <a:pPr lvl="0"/>
            <a:r>
              <a:rPr lang="en-US" dirty="0"/>
              <a:t> </a:t>
            </a:r>
            <a:r>
              <a:rPr lang="en-US" dirty="0" smtClean="0"/>
              <a:t>Eligible for a free public education</a:t>
            </a:r>
            <a:endParaRPr lang="en-US" dirty="0"/>
          </a:p>
          <a:p>
            <a:pPr lvl="0" rtl="0">
              <a:spcBef>
                <a:spcPts val="0"/>
              </a:spcBef>
              <a:buNone/>
            </a:pPr>
            <a:endParaRP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27114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spcBef>
                <a:spcPts val="0"/>
              </a:spcBef>
              <a:buNone/>
            </a:pPr>
            <a:r>
              <a:rPr lang="en" sz="2400" b="1" dirty="0" smtClean="0"/>
              <a:t>Interview Scenario: Child</a:t>
            </a:r>
            <a:endParaRPr lang="en" sz="2400" b="1" dirty="0"/>
          </a:p>
        </p:txBody>
      </p:sp>
      <p:sp>
        <p:nvSpPr>
          <p:cNvPr id="126" name="Shape 126"/>
          <p:cNvSpPr txBox="1">
            <a:spLocks noGrp="1"/>
          </p:cNvSpPr>
          <p:nvPr>
            <p:ph type="body" idx="1"/>
          </p:nvPr>
        </p:nvSpPr>
        <p:spPr>
          <a:xfrm>
            <a:off x="1209300" y="1502273"/>
            <a:ext cx="6725400" cy="2804400"/>
          </a:xfrm>
          <a:prstGeom prst="rect">
            <a:avLst/>
          </a:prstGeom>
        </p:spPr>
        <p:txBody>
          <a:bodyPr lIns="91425" tIns="91425" rIns="91425" bIns="91425" anchor="t" anchorCtr="0">
            <a:noAutofit/>
          </a:bodyPr>
          <a:lstStyle/>
          <a:p>
            <a:pPr marL="228600" algn="ctr">
              <a:buNone/>
            </a:pPr>
            <a:r>
              <a:rPr lang="en" dirty="0" smtClean="0"/>
              <a:t>A recruiter is interviewing a group of young farmworkers who recently arrived from M</a:t>
            </a:r>
            <a:r>
              <a:rPr lang="en-US" dirty="0" smtClean="0"/>
              <a:t>e</a:t>
            </a:r>
            <a:r>
              <a:rPr lang="en" dirty="0" smtClean="0"/>
              <a:t>xico for the apple harvest. She addresses one young man who she believes may be under 22 years old. She says to him: “If you are under 22 years old you can get free English classes! You’re under 22, right?”</a:t>
            </a:r>
            <a:br>
              <a:rPr lang="en" dirty="0" smtClean="0"/>
            </a:br>
            <a:endParaRPr lang="en" u="sng" dirty="0" smtClean="0"/>
          </a:p>
          <a:p>
            <a:pPr lvl="0" rtl="0">
              <a:spcBef>
                <a:spcPts val="0"/>
              </a:spcBef>
              <a:buNone/>
            </a:pPr>
            <a:endParaRP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33209"/>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Questions: </a:t>
            </a:r>
            <a:br>
              <a:rPr lang="en" sz="2400" b="1" dirty="0" smtClean="0"/>
            </a:br>
            <a:r>
              <a:rPr lang="en" sz="2400" b="1" dirty="0" smtClean="0"/>
              <a:t>Child (Age)</a:t>
            </a:r>
            <a:endParaRPr lang="en" sz="2400" b="1" dirty="0"/>
          </a:p>
        </p:txBody>
      </p:sp>
      <p:sp>
        <p:nvSpPr>
          <p:cNvPr id="126" name="Shape 126"/>
          <p:cNvSpPr txBox="1">
            <a:spLocks noGrp="1"/>
          </p:cNvSpPr>
          <p:nvPr>
            <p:ph type="body" idx="1"/>
          </p:nvPr>
        </p:nvSpPr>
        <p:spPr>
          <a:xfrm>
            <a:off x="1379650" y="1502273"/>
            <a:ext cx="6725400" cy="2804400"/>
          </a:xfrm>
          <a:prstGeom prst="rect">
            <a:avLst/>
          </a:prstGeom>
        </p:spPr>
        <p:txBody>
          <a:bodyPr lIns="91425" tIns="91425" rIns="91425" bIns="91425" anchor="t" anchorCtr="0">
            <a:noAutofit/>
          </a:bodyPr>
          <a:lstStyle/>
          <a:p>
            <a:pPr marL="571500" indent="-342900"/>
            <a:r>
              <a:rPr lang="en" dirty="0" smtClean="0"/>
              <a:t>How old are you?</a:t>
            </a:r>
          </a:p>
          <a:p>
            <a:pPr marL="571500" indent="-342900"/>
            <a:r>
              <a:rPr lang="en" dirty="0" smtClean="0"/>
              <a:t>How old are your children?</a:t>
            </a:r>
          </a:p>
          <a:p>
            <a:pPr marL="571500" indent="-342900"/>
            <a:r>
              <a:rPr lang="en" dirty="0" smtClean="0"/>
              <a:t>What is your date of birth?</a:t>
            </a:r>
          </a:p>
          <a:p>
            <a:pPr marL="571500" indent="-342900"/>
            <a:r>
              <a:rPr lang="en" dirty="0" smtClean="0"/>
              <a:t>What year were you born?</a:t>
            </a:r>
          </a:p>
          <a:p>
            <a:pPr marL="571500" indent="-342900"/>
            <a:r>
              <a:rPr lang="en" dirty="0" smtClean="0"/>
              <a:t>Is anyone in the home/housing location under 22 years old?</a:t>
            </a:r>
            <a:br>
              <a:rPr lang="en"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0780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Questions: </a:t>
            </a:r>
            <a:br>
              <a:rPr lang="en" sz="2400" b="1" dirty="0" smtClean="0"/>
            </a:br>
            <a:r>
              <a:rPr lang="en" sz="2400" b="1" dirty="0" smtClean="0"/>
              <a:t>Child (School Completion)</a:t>
            </a:r>
            <a:endParaRPr lang="en" sz="2400" b="1" dirty="0"/>
          </a:p>
        </p:txBody>
      </p:sp>
      <p:sp>
        <p:nvSpPr>
          <p:cNvPr id="126" name="Shape 126"/>
          <p:cNvSpPr txBox="1">
            <a:spLocks noGrp="1"/>
          </p:cNvSpPr>
          <p:nvPr>
            <p:ph type="body" idx="1"/>
          </p:nvPr>
        </p:nvSpPr>
        <p:spPr>
          <a:xfrm>
            <a:off x="847769" y="1451146"/>
            <a:ext cx="7448462" cy="2804400"/>
          </a:xfrm>
          <a:prstGeom prst="rect">
            <a:avLst/>
          </a:prstGeom>
        </p:spPr>
        <p:txBody>
          <a:bodyPr lIns="91425" tIns="91425" rIns="91425" bIns="91425" anchor="t" anchorCtr="0">
            <a:noAutofit/>
          </a:bodyPr>
          <a:lstStyle/>
          <a:p>
            <a:pPr marL="571500" indent="-342900"/>
            <a:r>
              <a:rPr lang="en" dirty="0" smtClean="0"/>
              <a:t>What grade is your child in?</a:t>
            </a:r>
          </a:p>
          <a:p>
            <a:pPr marL="571500" indent="-342900"/>
            <a:r>
              <a:rPr lang="en" dirty="0" smtClean="0"/>
              <a:t>How many years did you go to school in your country?</a:t>
            </a:r>
          </a:p>
          <a:p>
            <a:pPr marL="571500" indent="-342900"/>
            <a:r>
              <a:rPr lang="en" dirty="0" smtClean="0"/>
              <a:t>Have you ever attended school in the United States?</a:t>
            </a:r>
          </a:p>
          <a:p>
            <a:pPr marL="571500" indent="-342900"/>
            <a:r>
              <a:rPr lang="en" dirty="0" smtClean="0"/>
              <a:t>Did you graduate?</a:t>
            </a:r>
          </a:p>
          <a:p>
            <a:pPr marL="571500" indent="-342900"/>
            <a:r>
              <a:rPr lang="en" dirty="0" smtClean="0"/>
              <a:t>What kind of diploma do you have?</a:t>
            </a:r>
          </a:p>
          <a:p>
            <a:pPr marL="571500" indent="-342900"/>
            <a:r>
              <a:rPr lang="en" dirty="0" smtClean="0"/>
              <a:t>Did you complete/pass all required tests?</a:t>
            </a:r>
          </a:p>
          <a:p>
            <a:pPr marL="571500" indent="-342900"/>
            <a:r>
              <a:rPr lang="en" dirty="0" smtClean="0"/>
              <a:t>Have you ever been enrolled in a GED/TASC/HSE class?</a:t>
            </a:r>
            <a:br>
              <a:rPr lang="en"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62983"/>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spcBef>
                <a:spcPts val="0"/>
              </a:spcBef>
              <a:buNone/>
            </a:pPr>
            <a:r>
              <a:rPr lang="en" sz="2400" b="1" dirty="0" smtClean="0"/>
              <a:t>School Completion</a:t>
            </a:r>
            <a:endParaRPr lang="en" sz="2400" b="1" dirty="0"/>
          </a:p>
        </p:txBody>
      </p:sp>
      <p:sp>
        <p:nvSpPr>
          <p:cNvPr id="126" name="Shape 126"/>
          <p:cNvSpPr txBox="1">
            <a:spLocks noGrp="1"/>
          </p:cNvSpPr>
          <p:nvPr>
            <p:ph type="body" idx="1"/>
          </p:nvPr>
        </p:nvSpPr>
        <p:spPr>
          <a:xfrm>
            <a:off x="1379650" y="1502273"/>
            <a:ext cx="6725400" cy="2804400"/>
          </a:xfrm>
          <a:prstGeom prst="rect">
            <a:avLst/>
          </a:prstGeom>
        </p:spPr>
        <p:txBody>
          <a:bodyPr lIns="91425" tIns="91425" rIns="91425" bIns="91425" anchor="t" anchorCtr="0">
            <a:noAutofit/>
          </a:bodyPr>
          <a:lstStyle/>
          <a:p>
            <a:pPr marL="685800" indent="-457200"/>
            <a:r>
              <a:rPr lang="en" dirty="0" smtClean="0"/>
              <a:t>What if a child completed high school in another country?</a:t>
            </a:r>
          </a:p>
          <a:p>
            <a:pPr marL="228600">
              <a:buNone/>
            </a:pPr>
            <a:endParaRPr lang="en" dirty="0"/>
          </a:p>
          <a:p>
            <a:pPr marL="571500" indent="-342900"/>
            <a:r>
              <a:rPr lang="en" dirty="0" smtClean="0"/>
              <a:t>W</a:t>
            </a:r>
            <a:r>
              <a:rPr lang="en-US" dirty="0" smtClean="0"/>
              <a:t>h</a:t>
            </a:r>
            <a:r>
              <a:rPr lang="en" dirty="0" smtClean="0"/>
              <a:t>at if a child received an IEP diploma or certificate of completion?</a:t>
            </a:r>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7934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 sz="3600" dirty="0"/>
              <a:t>4</a:t>
            </a:r>
            <a:r>
              <a:rPr lang="en" sz="3600" dirty="0" smtClean="0"/>
              <a:t>. Child/Worker Move</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rtl="0">
              <a:spcBef>
                <a:spcPts val="0"/>
              </a:spcBef>
              <a:buNone/>
            </a:pPr>
            <a:r>
              <a:rPr lang="en" sz="1600" i="1" dirty="0" smtClean="0"/>
              <a:t>The Child must have moved on his/her own as, with, or to join/precede the Migratory Agricultural Worker</a:t>
            </a:r>
            <a:endParaRPr lang="en" sz="1600" i="1" dirty="0"/>
          </a:p>
        </p:txBody>
      </p:sp>
      <p:grpSp>
        <p:nvGrpSpPr>
          <p:cNvPr id="12" name="Shape 474"/>
          <p:cNvGrpSpPr/>
          <p:nvPr/>
        </p:nvGrpSpPr>
        <p:grpSpPr>
          <a:xfrm>
            <a:off x="4547045" y="1168076"/>
            <a:ext cx="543390" cy="1434466"/>
            <a:chOff x="3386850" y="2264625"/>
            <a:chExt cx="203950" cy="509250"/>
          </a:xfrm>
          <a:solidFill>
            <a:schemeClr val="accent4">
              <a:lumMod val="75000"/>
            </a:schemeClr>
          </a:solidFill>
        </p:grpSpPr>
        <p:sp>
          <p:nvSpPr>
            <p:cNvPr id="13" name="Shape 475"/>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476"/>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 name="Shape 477"/>
          <p:cNvGrpSpPr/>
          <p:nvPr/>
        </p:nvGrpSpPr>
        <p:grpSpPr>
          <a:xfrm>
            <a:off x="4226295" y="1684004"/>
            <a:ext cx="439397" cy="907215"/>
            <a:chOff x="4753325" y="2329350"/>
            <a:chExt cx="167300" cy="379800"/>
          </a:xfrm>
          <a:solidFill>
            <a:schemeClr val="accent4">
              <a:lumMod val="40000"/>
              <a:lumOff val="60000"/>
            </a:schemeClr>
          </a:solidFill>
        </p:grpSpPr>
        <p:sp>
          <p:nvSpPr>
            <p:cNvPr id="16" name="Shape 478"/>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chemeClr val="accent4">
                    <a:lumMod val="40000"/>
                    <a:lumOff val="60000"/>
                  </a:schemeClr>
                </a:solidFill>
              </a:endParaRPr>
            </a:p>
          </p:txBody>
        </p:sp>
        <p:sp>
          <p:nvSpPr>
            <p:cNvPr id="17" name="Shape 479"/>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chemeClr val="accent4">
                    <a:lumMod val="40000"/>
                    <a:lumOff val="60000"/>
                  </a:schemeClr>
                </a:solidFill>
              </a:endParaRPr>
            </a:p>
          </p:txBody>
        </p:sp>
      </p:grpSp>
    </p:spTree>
    <p:extLst>
      <p:ext uri="{BB962C8B-B14F-4D97-AF65-F5344CB8AC3E}">
        <p14:creationId xmlns:p14="http://schemas.microsoft.com/office/powerpoint/2010/main" val="339261496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Child/Worker Move </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571500" indent="-342900"/>
            <a:r>
              <a:rPr lang="en-US" sz="1900" dirty="0" smtClean="0"/>
              <a:t>The child must move with the Migratory Agricultural Worker, or may move on own as the MAW. </a:t>
            </a:r>
          </a:p>
          <a:p>
            <a:pPr marL="571500" indent="-342900"/>
            <a:r>
              <a:rPr lang="en-US" sz="1900" dirty="0" smtClean="0"/>
              <a:t>The child can also move to join or precede the Migratory Agricultural Worker (within 1 year).</a:t>
            </a:r>
          </a:p>
          <a:p>
            <a:pPr marL="571500" indent="-342900"/>
            <a:r>
              <a:rPr lang="en-US" sz="1900" dirty="0" smtClean="0"/>
              <a:t>QAD is when the child and MAW both complete the move.</a:t>
            </a:r>
            <a:r>
              <a:rPr lang="en" u="sng" dirty="0" smtClean="0"/>
              <a:t/>
            </a:r>
            <a:br>
              <a:rPr lang="en" u="sng" dirty="0" smtClean="0"/>
            </a:br>
            <a:endParaRPr lang="en" u="sng" dirty="0" smtClean="0"/>
          </a:p>
          <a:p>
            <a:pPr lvl="0" rtl="0">
              <a:spcBef>
                <a:spcPts val="0"/>
              </a:spcBef>
              <a:buNone/>
            </a:pPr>
            <a:endParaRP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82665"/>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 sz="3600" dirty="0" smtClean="0"/>
              <a:t>ACTIVITY</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rtl="0">
              <a:spcBef>
                <a:spcPts val="0"/>
              </a:spcBef>
              <a:buNone/>
            </a:pPr>
            <a:r>
              <a:rPr lang="en" sz="1600" i="1" dirty="0" smtClean="0"/>
              <a:t>What is the correct QAD?</a:t>
            </a:r>
            <a:endParaRPr lang="en" sz="1600" i="1" dirty="0"/>
          </a:p>
        </p:txBody>
      </p:sp>
      <p:grpSp>
        <p:nvGrpSpPr>
          <p:cNvPr id="12" name="Shape 376"/>
          <p:cNvGrpSpPr/>
          <p:nvPr/>
        </p:nvGrpSpPr>
        <p:grpSpPr>
          <a:xfrm>
            <a:off x="3935454" y="1006818"/>
            <a:ext cx="1273191" cy="1282699"/>
            <a:chOff x="5983625" y="301625"/>
            <a:chExt cx="403002" cy="395050"/>
          </a:xfrm>
        </p:grpSpPr>
        <p:sp>
          <p:nvSpPr>
            <p:cNvPr id="13" name="Shape 377"/>
            <p:cNvSpPr/>
            <p:nvPr/>
          </p:nvSpPr>
          <p:spPr>
            <a:xfrm>
              <a:off x="5983627"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accent4">
                <a:lumMod val="7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78"/>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 name="Shape 379"/>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80"/>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381"/>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FFFF00"/>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382"/>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83"/>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84"/>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385"/>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386"/>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87"/>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88"/>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89"/>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a:solidFill>
                  <a:schemeClr val="accent4">
                    <a:lumMod val="60000"/>
                    <a:lumOff val="40000"/>
                  </a:schemeClr>
                </a:solidFill>
              </a:endParaRPr>
            </a:p>
          </p:txBody>
        </p:sp>
        <p:sp>
          <p:nvSpPr>
            <p:cNvPr id="26" name="Shape 390"/>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 name="Shape 391"/>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8" name="Shape 392"/>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93"/>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94"/>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95"/>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96"/>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434343"/>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175729689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What is the QAD? </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228600">
              <a:buNone/>
            </a:pPr>
            <a:r>
              <a:rPr lang="en-US" sz="1900" dirty="0" smtClean="0"/>
              <a:t>A family with 4 children moved from California to Texas on 8/22/2016 and the father began working soon after the move at a temporary job at a feed lot. </a:t>
            </a: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24323"/>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What is the QAD? </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228600">
              <a:buNone/>
            </a:pPr>
            <a:r>
              <a:rPr lang="en-US" sz="1900" dirty="0" smtClean="0"/>
              <a:t>Jose Luis moves from Mexico to NY on 6/18/2016 to begin work at a crop farm and to secure housing for his family. His wife and 6 year old child join him on 9/05/2016. </a:t>
            </a: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9526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850794" y="1763459"/>
            <a:ext cx="5586600" cy="1159799"/>
          </a:xfrm>
          <a:prstGeom prst="rect">
            <a:avLst/>
          </a:prstGeom>
        </p:spPr>
        <p:txBody>
          <a:bodyPr lIns="91425" tIns="91425" rIns="91425" bIns="91425" anchor="ctr" anchorCtr="0">
            <a:noAutofit/>
          </a:bodyPr>
          <a:lstStyle/>
          <a:p>
            <a:pPr lvl="0" algn="ctr" rtl="0">
              <a:spcBef>
                <a:spcPts val="0"/>
              </a:spcBef>
              <a:buNone/>
            </a:pPr>
            <a:r>
              <a:rPr lang="en" sz="3600" dirty="0" smtClean="0"/>
              <a:t>“I know an interview is successful when…”</a:t>
            </a:r>
            <a:endParaRPr lang="en" sz="3600" dirty="0"/>
          </a:p>
        </p:txBody>
      </p:sp>
    </p:spTree>
    <p:extLst>
      <p:ext uri="{BB962C8B-B14F-4D97-AF65-F5344CB8AC3E}">
        <p14:creationId xmlns:p14="http://schemas.microsoft.com/office/powerpoint/2010/main" val="160929852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What is the QAD? </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228600">
              <a:buNone/>
            </a:pPr>
            <a:r>
              <a:rPr lang="en-US" sz="1900" dirty="0" smtClean="0"/>
              <a:t>A 20 year old young man named Elias moves from Wisconsin to Nebraska on 10/01/2016. He obtains qualifying work 2 weeks later on 10/14/2016. He later moves to New York on 02/03/2018 to work in a restaurant.</a:t>
            </a: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80754"/>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What is the QAD? </a:t>
            </a:r>
            <a:endParaRPr lang="en" sz="2400" b="1" dirty="0"/>
          </a:p>
        </p:txBody>
      </p:sp>
      <p:sp>
        <p:nvSpPr>
          <p:cNvPr id="126" name="Shape 126"/>
          <p:cNvSpPr txBox="1">
            <a:spLocks noGrp="1"/>
          </p:cNvSpPr>
          <p:nvPr>
            <p:ph type="body" idx="1"/>
          </p:nvPr>
        </p:nvSpPr>
        <p:spPr>
          <a:xfrm>
            <a:off x="1209300" y="1466341"/>
            <a:ext cx="6725400" cy="2804400"/>
          </a:xfrm>
          <a:prstGeom prst="rect">
            <a:avLst/>
          </a:prstGeom>
        </p:spPr>
        <p:txBody>
          <a:bodyPr lIns="91425" tIns="91425" rIns="91425" bIns="91425" anchor="t" anchorCtr="0">
            <a:noAutofit/>
          </a:bodyPr>
          <a:lstStyle/>
          <a:p>
            <a:pPr marL="228600">
              <a:buNone/>
            </a:pPr>
            <a:r>
              <a:rPr lang="en-US" sz="1900" dirty="0" smtClean="0"/>
              <a:t>3 school aged children make a qualifying move from Miami, FL to Plant City, FL on 8/20/2016 with their mother. The father joins the family on 9/30/2016 and begins to do qualifying work soon after. The children came early with their mother in order to start school on time. </a:t>
            </a: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71715"/>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What is the QAD? </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228600">
              <a:buNone/>
            </a:pPr>
            <a:r>
              <a:rPr lang="en-US" sz="1900" dirty="0" smtClean="0"/>
              <a:t>Manuel moves from Guatemala to Michigan on 08/25/2015 to work at an apple orchard. His family moves to join him on 10/09/2016.  </a:t>
            </a: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22032"/>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spcBef>
                <a:spcPts val="0"/>
              </a:spcBef>
              <a:buNone/>
            </a:pPr>
            <a:r>
              <a:rPr lang="en" sz="2400" b="1" dirty="0" smtClean="0"/>
              <a:t>What is the QAD? </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228600">
              <a:buNone/>
            </a:pPr>
            <a:r>
              <a:rPr lang="en-US" sz="1900" dirty="0" smtClean="0"/>
              <a:t>Salvador leaves his wife and 4 children in North Carolina and moves to Michigan to pick apples on 08/01/2017. He returns to his family on 11/10/2017. The family moves together on 11/20/2017 to South Carolina, where Salvador starts working in construction.</a:t>
            </a:r>
            <a:r>
              <a:rPr lang="en" u="sng" dirty="0" smtClean="0"/>
              <a:t/>
            </a:r>
            <a:br>
              <a:rPr lang="en" u="sng" dirty="0" smtClean="0"/>
            </a:br>
            <a:endParaRPr lang="en" u="sng"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26519"/>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098"/>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Interview Questions: </a:t>
            </a:r>
            <a:br>
              <a:rPr lang="en" sz="2400" b="1" dirty="0" smtClean="0"/>
            </a:br>
            <a:r>
              <a:rPr lang="en" sz="2400" b="1" dirty="0" smtClean="0"/>
              <a:t>Child/Worker Move</a:t>
            </a:r>
            <a:endParaRPr lang="en" sz="2400" b="1" dirty="0"/>
          </a:p>
        </p:txBody>
      </p:sp>
      <p:sp>
        <p:nvSpPr>
          <p:cNvPr id="126" name="Shape 126"/>
          <p:cNvSpPr txBox="1">
            <a:spLocks noGrp="1"/>
          </p:cNvSpPr>
          <p:nvPr>
            <p:ph type="body" idx="1"/>
          </p:nvPr>
        </p:nvSpPr>
        <p:spPr>
          <a:xfrm>
            <a:off x="1209300" y="1419146"/>
            <a:ext cx="6725400" cy="2804400"/>
          </a:xfrm>
          <a:prstGeom prst="rect">
            <a:avLst/>
          </a:prstGeom>
        </p:spPr>
        <p:txBody>
          <a:bodyPr lIns="91425" tIns="91425" rIns="91425" bIns="91425" anchor="t" anchorCtr="0">
            <a:noAutofit/>
          </a:bodyPr>
          <a:lstStyle/>
          <a:p>
            <a:pPr marL="571500" indent="-342900"/>
            <a:r>
              <a:rPr lang="en-US" sz="1900" dirty="0" smtClean="0"/>
              <a:t>Did you move here together? </a:t>
            </a:r>
          </a:p>
          <a:p>
            <a:pPr marL="571500" indent="-342900"/>
            <a:r>
              <a:rPr lang="en-US" sz="1900" dirty="0" smtClean="0"/>
              <a:t>Have you made any moves together during the past 36 months?</a:t>
            </a:r>
          </a:p>
          <a:p>
            <a:pPr marL="571500" indent="-342900"/>
            <a:r>
              <a:rPr lang="en-US" sz="1900" dirty="0" smtClean="0"/>
              <a:t>When did the Migratory Agricultural Worker arrive? </a:t>
            </a:r>
          </a:p>
          <a:p>
            <a:pPr marL="571500" indent="-342900"/>
            <a:r>
              <a:rPr lang="en-US" sz="1900" dirty="0" smtClean="0"/>
              <a:t>When did the child(</a:t>
            </a:r>
            <a:r>
              <a:rPr lang="en-US" sz="1900" dirty="0" err="1" smtClean="0"/>
              <a:t>ren</a:t>
            </a:r>
            <a:r>
              <a:rPr lang="en-US" sz="1900" dirty="0" smtClean="0"/>
              <a:t>) arrive?</a:t>
            </a:r>
          </a:p>
          <a:p>
            <a:pPr marL="571500" indent="-342900"/>
            <a:r>
              <a:rPr lang="en-US" sz="1900" dirty="0" smtClean="0"/>
              <a:t>What was the reason that the moves were made at separate times?</a:t>
            </a:r>
            <a:r>
              <a:rPr lang="en" dirty="0" smtClean="0"/>
              <a:t/>
            </a:r>
            <a:br>
              <a:rPr lang="en" dirty="0" smtClean="0"/>
            </a:br>
            <a:endParaRPr lang="en" dirty="0" smtClean="0"/>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95537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A Successful Interview</a:t>
            </a:r>
            <a:endParaRPr lang="en" sz="2400" b="1" dirty="0"/>
          </a:p>
        </p:txBody>
      </p:sp>
      <p:sp>
        <p:nvSpPr>
          <p:cNvPr id="126" name="Shape 126"/>
          <p:cNvSpPr txBox="1">
            <a:spLocks noGrp="1"/>
          </p:cNvSpPr>
          <p:nvPr>
            <p:ph type="body" idx="1"/>
          </p:nvPr>
        </p:nvSpPr>
        <p:spPr>
          <a:xfrm>
            <a:off x="1379650" y="1326899"/>
            <a:ext cx="6725400" cy="2804400"/>
          </a:xfrm>
          <a:prstGeom prst="rect">
            <a:avLst/>
          </a:prstGeom>
        </p:spPr>
        <p:txBody>
          <a:bodyPr lIns="91425" tIns="91425" rIns="91425" bIns="91425" anchor="t" anchorCtr="0">
            <a:noAutofit/>
          </a:bodyPr>
          <a:lstStyle/>
          <a:p>
            <a:pPr marL="457200" lvl="0" indent="-228600" rtl="0">
              <a:spcBef>
                <a:spcPts val="0"/>
              </a:spcBef>
            </a:pPr>
            <a:r>
              <a:rPr lang="en" sz="1800" dirty="0" smtClean="0"/>
              <a:t>An accurate eligibility determination is made.</a:t>
            </a:r>
          </a:p>
          <a:p>
            <a:pPr marL="457200" lvl="0" indent="-228600" rtl="0">
              <a:spcBef>
                <a:spcPts val="0"/>
              </a:spcBef>
            </a:pPr>
            <a:r>
              <a:rPr lang="en" sz="1800" dirty="0" smtClean="0"/>
              <a:t>The COE is filled out accurately.</a:t>
            </a:r>
          </a:p>
          <a:p>
            <a:pPr marL="457200" lvl="0" indent="-228600" rtl="0">
              <a:spcBef>
                <a:spcPts val="0"/>
              </a:spcBef>
            </a:pPr>
            <a:r>
              <a:rPr lang="en" sz="1800" dirty="0" smtClean="0"/>
              <a:t>The family and/or student has better knowledge of the MEP.</a:t>
            </a:r>
          </a:p>
          <a:p>
            <a:pPr marL="457200" lvl="0" indent="-228600" rtl="0">
              <a:spcBef>
                <a:spcPts val="0"/>
              </a:spcBef>
            </a:pPr>
            <a:r>
              <a:rPr lang="en" sz="1800" dirty="0" smtClean="0"/>
              <a:t>Contact information is exchanged to facilitate future referrals. </a:t>
            </a:r>
          </a:p>
          <a:p>
            <a:pPr marL="457200" lvl="0" indent="-228600" rtl="0">
              <a:spcBef>
                <a:spcPts val="0"/>
              </a:spcBef>
            </a:pPr>
            <a:r>
              <a:rPr lang="en" sz="1800" dirty="0" smtClean="0"/>
              <a:t>The recruiter walks away leaving the family with a positive image of the MEP.</a:t>
            </a:r>
          </a:p>
          <a:p>
            <a:pPr marL="457200" lvl="0" indent="-228600" rtl="0">
              <a:spcBef>
                <a:spcPts val="0"/>
              </a:spcBef>
            </a:pPr>
            <a:r>
              <a:rPr lang="en" sz="1800" dirty="0" smtClean="0"/>
              <a:t>Y</a:t>
            </a:r>
            <a:r>
              <a:rPr lang="en-US" sz="1800" dirty="0" smtClean="0"/>
              <a:t>o</a:t>
            </a:r>
            <a:r>
              <a:rPr lang="en" sz="1800" dirty="0" smtClean="0"/>
              <a:t>u do not have to revisit home for more information.</a:t>
            </a:r>
          </a:p>
          <a:p>
            <a:pPr marL="457200" lvl="0" indent="-228600" rtl="0">
              <a:spcBef>
                <a:spcPts val="0"/>
              </a:spcBef>
            </a:pPr>
            <a:r>
              <a:rPr lang="en" sz="1800" dirty="0" smtClean="0">
                <a:solidFill>
                  <a:srgbClr val="00B050"/>
                </a:solidFill>
              </a:rPr>
              <a:t>Every eligible child in</a:t>
            </a:r>
            <a:r>
              <a:rPr lang="en-US" sz="1800" dirty="0" smtClean="0">
                <a:solidFill>
                  <a:srgbClr val="00B050"/>
                </a:solidFill>
              </a:rPr>
              <a:t> t</a:t>
            </a:r>
            <a:r>
              <a:rPr lang="en" sz="1800" dirty="0" smtClean="0">
                <a:solidFill>
                  <a:srgbClr val="00B050"/>
                </a:solidFill>
              </a:rPr>
              <a:t>he home is identified. </a:t>
            </a:r>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2808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73810"/>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Performing a Successful Interview</a:t>
            </a:r>
            <a:endParaRPr lang="en" sz="2400" b="1" dirty="0"/>
          </a:p>
        </p:txBody>
      </p:sp>
      <p:sp>
        <p:nvSpPr>
          <p:cNvPr id="126" name="Shape 126"/>
          <p:cNvSpPr txBox="1">
            <a:spLocks noGrp="1"/>
          </p:cNvSpPr>
          <p:nvPr>
            <p:ph type="body" idx="1"/>
          </p:nvPr>
        </p:nvSpPr>
        <p:spPr>
          <a:xfrm>
            <a:off x="1379650" y="1267959"/>
            <a:ext cx="6725400" cy="3023428"/>
          </a:xfrm>
          <a:prstGeom prst="rect">
            <a:avLst/>
          </a:prstGeom>
        </p:spPr>
        <p:txBody>
          <a:bodyPr lIns="91425" tIns="91425" rIns="91425" bIns="91425" anchor="t" anchorCtr="0">
            <a:noAutofit/>
          </a:bodyPr>
          <a:lstStyle/>
          <a:p>
            <a:pPr marL="228600" lvl="0" rtl="0">
              <a:spcBef>
                <a:spcPts val="0"/>
              </a:spcBef>
              <a:buNone/>
            </a:pPr>
            <a:r>
              <a:rPr lang="en-US" sz="1800" dirty="0" smtClean="0"/>
              <a:t>In order to perform a successful interview under ESSA, a recruiter must: </a:t>
            </a:r>
          </a:p>
          <a:p>
            <a:pPr marL="228600" lvl="0" rtl="0">
              <a:spcBef>
                <a:spcPts val="0"/>
              </a:spcBef>
              <a:buNone/>
            </a:pPr>
            <a:endParaRPr lang="en-US" sz="1800" dirty="0" smtClean="0"/>
          </a:p>
          <a:p>
            <a:pPr marL="571500" indent="-342900"/>
            <a:r>
              <a:rPr lang="en-US" sz="1800" dirty="0" smtClean="0">
                <a:solidFill>
                  <a:schemeClr val="bg1">
                    <a:lumMod val="65000"/>
                  </a:schemeClr>
                </a:solidFill>
              </a:rPr>
              <a:t>Have an understanding of the law and the non-regulatory guidance. </a:t>
            </a:r>
          </a:p>
          <a:p>
            <a:pPr marL="571500" indent="-342900"/>
            <a:r>
              <a:rPr lang="en-US" sz="1800" dirty="0" smtClean="0">
                <a:solidFill>
                  <a:schemeClr val="bg1">
                    <a:lumMod val="65000"/>
                  </a:schemeClr>
                </a:solidFill>
              </a:rPr>
              <a:t>Understand how to accurately complete the new COE and supplementary form.</a:t>
            </a:r>
          </a:p>
          <a:p>
            <a:pPr marL="571500" indent="-342900"/>
            <a:r>
              <a:rPr lang="en-US" sz="1800" dirty="0" smtClean="0">
                <a:solidFill>
                  <a:schemeClr val="bg1">
                    <a:lumMod val="65000"/>
                  </a:schemeClr>
                </a:solidFill>
              </a:rPr>
              <a:t>Know the questions that need to be asked to make a proper eligibility determination. </a:t>
            </a:r>
          </a:p>
          <a:p>
            <a:pPr marL="571500" indent="-342900"/>
            <a:r>
              <a:rPr lang="en-US" sz="1800" dirty="0" smtClean="0">
                <a:solidFill>
                  <a:schemeClr val="bg1">
                    <a:lumMod val="65000"/>
                  </a:schemeClr>
                </a:solidFill>
              </a:rPr>
              <a:t>Have full knowledge of METS services- understand they may change under ESSA. </a:t>
            </a:r>
            <a:endParaRPr lang="en" sz="1800" dirty="0" smtClean="0">
              <a:solidFill>
                <a:schemeClr val="bg1">
                  <a:lumMod val="65000"/>
                </a:schemeClr>
              </a:solidFill>
            </a:endParaRPr>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40790"/>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idx="4294967295"/>
          </p:nvPr>
        </p:nvSpPr>
        <p:spPr>
          <a:xfrm>
            <a:off x="1778750" y="2345350"/>
            <a:ext cx="5586600" cy="1159799"/>
          </a:xfrm>
          <a:prstGeom prst="rect">
            <a:avLst/>
          </a:prstGeom>
        </p:spPr>
        <p:txBody>
          <a:bodyPr lIns="91425" tIns="91425" rIns="91425" bIns="91425" anchor="ctr" anchorCtr="0">
            <a:noAutofit/>
          </a:bodyPr>
          <a:lstStyle/>
          <a:p>
            <a:pPr lvl="0" algn="ctr" rtl="0">
              <a:spcBef>
                <a:spcPts val="0"/>
              </a:spcBef>
              <a:buNone/>
            </a:pPr>
            <a:r>
              <a:rPr lang="en" sz="3600" dirty="0" smtClean="0"/>
              <a:t>ESSA Eligibility Factors</a:t>
            </a:r>
            <a:endParaRPr lang="en" sz="3600" dirty="0"/>
          </a:p>
        </p:txBody>
      </p:sp>
      <p:sp>
        <p:nvSpPr>
          <p:cNvPr id="135" name="Shape 135"/>
          <p:cNvSpPr txBox="1">
            <a:spLocks noGrp="1"/>
          </p:cNvSpPr>
          <p:nvPr>
            <p:ph type="subTitle" idx="4294967295"/>
          </p:nvPr>
        </p:nvSpPr>
        <p:spPr>
          <a:xfrm>
            <a:off x="1778750" y="3505149"/>
            <a:ext cx="5586600" cy="784799"/>
          </a:xfrm>
          <a:prstGeom prst="rect">
            <a:avLst/>
          </a:prstGeom>
        </p:spPr>
        <p:txBody>
          <a:bodyPr lIns="91425" tIns="91425" rIns="91425" bIns="91425" anchor="t" anchorCtr="0">
            <a:noAutofit/>
          </a:bodyPr>
          <a:lstStyle/>
          <a:p>
            <a:pPr lvl="0" algn="ctr" rtl="0">
              <a:spcBef>
                <a:spcPts val="0"/>
              </a:spcBef>
              <a:buNone/>
            </a:pPr>
            <a:r>
              <a:rPr lang="en" sz="1600" i="1" dirty="0" smtClean="0"/>
              <a:t>How have the eligibility factors changed?</a:t>
            </a:r>
            <a:endParaRPr lang="en" sz="1600" i="1" dirty="0"/>
          </a:p>
        </p:txBody>
      </p:sp>
      <p:grpSp>
        <p:nvGrpSpPr>
          <p:cNvPr id="12" name="Shape 351"/>
          <p:cNvGrpSpPr/>
          <p:nvPr/>
        </p:nvGrpSpPr>
        <p:grpSpPr>
          <a:xfrm>
            <a:off x="4056128" y="1023001"/>
            <a:ext cx="1031844" cy="1322349"/>
            <a:chOff x="584925" y="238125"/>
            <a:chExt cx="415200" cy="525100"/>
          </a:xfrm>
          <a:solidFill>
            <a:schemeClr val="accent4">
              <a:lumMod val="60000"/>
              <a:lumOff val="40000"/>
            </a:schemeClr>
          </a:solidFill>
        </p:grpSpPr>
        <p:sp>
          <p:nvSpPr>
            <p:cNvPr id="13" name="Shape 352"/>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4" name="Shape 353"/>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5" name="Shape 354"/>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6" name="Shape 355"/>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7" name="Shape 356"/>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18" name="Shape 357"/>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grpSp>
      <p:grpSp>
        <p:nvGrpSpPr>
          <p:cNvPr id="19" name="Shape 434"/>
          <p:cNvGrpSpPr/>
          <p:nvPr/>
        </p:nvGrpSpPr>
        <p:grpSpPr>
          <a:xfrm>
            <a:off x="4656453" y="962737"/>
            <a:ext cx="947906" cy="749248"/>
            <a:chOff x="1922075" y="1629000"/>
            <a:chExt cx="437200" cy="437200"/>
          </a:xfrm>
          <a:solidFill>
            <a:schemeClr val="accent2">
              <a:lumMod val="75000"/>
            </a:schemeClr>
          </a:solidFill>
        </p:grpSpPr>
        <p:sp>
          <p:nvSpPr>
            <p:cNvPr id="20" name="Shape 435"/>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sp>
          <p:nvSpPr>
            <p:cNvPr id="21" name="Shape 436"/>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dirty="0">
                <a:solidFill>
                  <a:srgbClr val="434343"/>
                </a:solidFill>
              </a:endParaRPr>
            </a:p>
          </p:txBody>
        </p:sp>
      </p:grpSp>
    </p:spTree>
    <p:extLst>
      <p:ext uri="{BB962C8B-B14F-4D97-AF65-F5344CB8AC3E}">
        <p14:creationId xmlns:p14="http://schemas.microsoft.com/office/powerpoint/2010/main" val="189672558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1918075" y="1719025"/>
            <a:ext cx="5307899" cy="2171400"/>
          </a:xfrm>
          <a:prstGeom prst="rect">
            <a:avLst/>
          </a:prstGeom>
        </p:spPr>
        <p:txBody>
          <a:bodyPr lIns="91425" tIns="91425" rIns="91425" bIns="91425" anchor="ctr" anchorCtr="0">
            <a:noAutofit/>
          </a:bodyPr>
          <a:lstStyle/>
          <a:p>
            <a:pPr>
              <a:buNone/>
            </a:pPr>
            <a:r>
              <a:rPr lang="en-US" dirty="0" smtClean="0"/>
              <a:t> According </a:t>
            </a:r>
            <a:r>
              <a:rPr lang="en-US" dirty="0"/>
              <a:t>to </a:t>
            </a:r>
            <a:r>
              <a:rPr lang="en-US" dirty="0" smtClean="0"/>
              <a:t>the Office of Migrant Education, </a:t>
            </a:r>
            <a:r>
              <a:rPr lang="en-US" dirty="0"/>
              <a:t>a child is a “migratory child” </a:t>
            </a:r>
            <a:r>
              <a:rPr lang="en-US" dirty="0" smtClean="0"/>
              <a:t>and </a:t>
            </a:r>
            <a:r>
              <a:rPr lang="en-US" dirty="0"/>
              <a:t>is eligible for MEP services if all of the following conditions are met: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79650" y="530100"/>
            <a:ext cx="6725400" cy="796799"/>
          </a:xfrm>
          <a:prstGeom prst="rect">
            <a:avLst/>
          </a:prstGeom>
        </p:spPr>
        <p:txBody>
          <a:bodyPr lIns="91425" tIns="91425" rIns="91425" bIns="91425" anchor="ctr" anchorCtr="0">
            <a:noAutofit/>
          </a:bodyPr>
          <a:lstStyle/>
          <a:p>
            <a:pPr lvl="0" algn="ctr">
              <a:spcBef>
                <a:spcPts val="0"/>
              </a:spcBef>
              <a:buNone/>
            </a:pPr>
            <a:r>
              <a:rPr lang="en" sz="2400" b="1" dirty="0" smtClean="0"/>
              <a:t>Four Main Eligibility Factors</a:t>
            </a:r>
            <a:endParaRPr lang="en" sz="2400" b="1" dirty="0"/>
          </a:p>
        </p:txBody>
      </p:sp>
      <p:sp>
        <p:nvSpPr>
          <p:cNvPr id="126" name="Shape 126"/>
          <p:cNvSpPr txBox="1">
            <a:spLocks noGrp="1"/>
          </p:cNvSpPr>
          <p:nvPr>
            <p:ph type="body" idx="1"/>
          </p:nvPr>
        </p:nvSpPr>
        <p:spPr>
          <a:xfrm>
            <a:off x="1379650" y="1502273"/>
            <a:ext cx="6725400" cy="2804400"/>
          </a:xfrm>
          <a:prstGeom prst="rect">
            <a:avLst/>
          </a:prstGeom>
        </p:spPr>
        <p:txBody>
          <a:bodyPr lIns="91425" tIns="91425" rIns="91425" bIns="91425" anchor="t" anchorCtr="0">
            <a:noAutofit/>
          </a:bodyPr>
          <a:lstStyle/>
          <a:p>
            <a:pPr marL="685800" indent="-457200">
              <a:buFont typeface="+mj-lt"/>
              <a:buAutoNum type="arabicPeriod"/>
            </a:pPr>
            <a:r>
              <a:rPr lang="en" sz="2400" dirty="0" smtClean="0"/>
              <a:t>Migratory Agricultural Worker</a:t>
            </a:r>
          </a:p>
          <a:p>
            <a:pPr marL="685800" indent="-457200">
              <a:buFont typeface="+mj-lt"/>
              <a:buAutoNum type="arabicPeriod"/>
            </a:pPr>
            <a:r>
              <a:rPr lang="en" sz="2400" dirty="0" smtClean="0"/>
              <a:t>Qualifying Move</a:t>
            </a:r>
          </a:p>
          <a:p>
            <a:pPr marL="685800" indent="-457200">
              <a:buFont typeface="+mj-lt"/>
              <a:buAutoNum type="arabicPeriod"/>
            </a:pPr>
            <a:r>
              <a:rPr lang="en" sz="2400" dirty="0" smtClean="0"/>
              <a:t>Child</a:t>
            </a:r>
          </a:p>
          <a:p>
            <a:pPr marL="685800" indent="-457200">
              <a:buFont typeface="+mj-lt"/>
              <a:buAutoNum type="arabicPeriod"/>
            </a:pPr>
            <a:r>
              <a:rPr lang="en" sz="2400" dirty="0" smtClean="0"/>
              <a:t>Child/Worker Move: Moved On Own As/With/To Join or Precede the Migratory Agricultural Worker</a:t>
            </a:r>
          </a:p>
          <a:p>
            <a:pPr lvl="0" rtl="0">
              <a:spcBef>
                <a:spcPts val="0"/>
              </a:spcBef>
              <a:buNone/>
            </a:pPr>
            <a:endParaRP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831" y="530100"/>
            <a:ext cx="798819" cy="7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09009"/>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20915" t="24142" r="21934" b="8464"/>
          <a:stretch/>
        </p:blipFill>
        <p:spPr>
          <a:xfrm>
            <a:off x="1729048" y="216132"/>
            <a:ext cx="5763491" cy="4530936"/>
          </a:xfrm>
          <a:prstGeom prst="rect">
            <a:avLst/>
          </a:prstGeom>
        </p:spPr>
      </p:pic>
    </p:spTree>
    <p:extLst>
      <p:ext uri="{BB962C8B-B14F-4D97-AF65-F5344CB8AC3E}">
        <p14:creationId xmlns:p14="http://schemas.microsoft.com/office/powerpoint/2010/main" val="3576403054"/>
      </p:ext>
    </p:extLst>
  </p:cSld>
  <p:clrMapOvr>
    <a:masterClrMapping/>
  </p:clrMapOvr>
</p:sld>
</file>

<file path=ppt/theme/theme1.xml><?xml version="1.0" encoding="utf-8"?>
<a:theme xmlns:a="http://schemas.openxmlformats.org/drawingml/2006/main" name="Jourdai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1468</Words>
  <Application>Microsoft Office PowerPoint</Application>
  <PresentationFormat>On-screen Show (16:9)</PresentationFormat>
  <Paragraphs>154</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Bitter</vt:lpstr>
      <vt:lpstr>Arial</vt:lpstr>
      <vt:lpstr>Impact</vt:lpstr>
      <vt:lpstr>Arvo</vt:lpstr>
      <vt:lpstr>Jourdain template</vt:lpstr>
      <vt:lpstr>The  ESSA Interview   </vt:lpstr>
      <vt:lpstr>What Makes an Interview Successful?</vt:lpstr>
      <vt:lpstr>“I know an interview is successful when…”</vt:lpstr>
      <vt:lpstr>A Successful Interview</vt:lpstr>
      <vt:lpstr>Performing a Successful Interview</vt:lpstr>
      <vt:lpstr>ESSA Eligibility Factors</vt:lpstr>
      <vt:lpstr>PowerPoint Presentation</vt:lpstr>
      <vt:lpstr>Four Main Eligibility Factors</vt:lpstr>
      <vt:lpstr>PowerPoint Presentation</vt:lpstr>
      <vt:lpstr>1. Migratory Agricultural Worker</vt:lpstr>
      <vt:lpstr>Migratory Agricultural Worker</vt:lpstr>
      <vt:lpstr>Migratory Agricultural Worker Scenario</vt:lpstr>
      <vt:lpstr>Interview Questions:  Migratory Agricultural Worker</vt:lpstr>
      <vt:lpstr>Interview Questions:  Migratory Agricultural Worker</vt:lpstr>
      <vt:lpstr>2. Qualifying Move</vt:lpstr>
      <vt:lpstr>Qualifying Move</vt:lpstr>
      <vt:lpstr>Interview Scenario: Qualifying Move</vt:lpstr>
      <vt:lpstr>Interview Questions:  Qualifying Move</vt:lpstr>
      <vt:lpstr>3. Child</vt:lpstr>
      <vt:lpstr>Child</vt:lpstr>
      <vt:lpstr>Interview Scenario: Child</vt:lpstr>
      <vt:lpstr>Interview Questions:  Child (Age)</vt:lpstr>
      <vt:lpstr>Interview Questions:  Child (School Completion)</vt:lpstr>
      <vt:lpstr>School Completion</vt:lpstr>
      <vt:lpstr>4. Child/Worker Move</vt:lpstr>
      <vt:lpstr>Child/Worker Move </vt:lpstr>
      <vt:lpstr>ACTIVITY</vt:lpstr>
      <vt:lpstr>What is the QAD? </vt:lpstr>
      <vt:lpstr>What is the QAD? </vt:lpstr>
      <vt:lpstr>What is the QAD? </vt:lpstr>
      <vt:lpstr>What is the QAD? </vt:lpstr>
      <vt:lpstr>What is the QAD? </vt:lpstr>
      <vt:lpstr>What is the QAD? </vt:lpstr>
      <vt:lpstr>Interview Questions:  Child/Worker Move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Reinterview: Lessons Learned  Emily Hanehan and Will Messier  New York State Migrant Education Program Florida ID&amp;R Training- April 2016</dc:title>
  <dc:creator>Recruiter Account</dc:creator>
  <cp:lastModifiedBy>Emily Hanehan</cp:lastModifiedBy>
  <cp:revision>92</cp:revision>
  <dcterms:modified xsi:type="dcterms:W3CDTF">2017-06-28T21:03:45Z</dcterms:modified>
</cp:coreProperties>
</file>