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68852" autoAdjust="0"/>
  </p:normalViewPr>
  <p:slideViewPr>
    <p:cSldViewPr snapToGrid="0">
      <p:cViewPr varScale="1">
        <p:scale>
          <a:sx n="53" d="100"/>
          <a:sy n="53" d="100"/>
        </p:scale>
        <p:origin x="160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3B268-04BD-40E1-A7CA-EAA183E0EF30}"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190DEBD7-4D31-40C5-B813-83C7E987C91E}">
      <dgm:prSet phldrT="[Text]"/>
      <dgm:spPr/>
      <dgm:t>
        <a:bodyPr/>
        <a:lstStyle/>
        <a:p>
          <a:r>
            <a:rPr lang="en-US" dirty="0">
              <a:solidFill>
                <a:schemeClr val="bg1"/>
              </a:solidFill>
            </a:rPr>
            <a:t>Family Rejection</a:t>
          </a:r>
        </a:p>
      </dgm:t>
    </dgm:pt>
    <dgm:pt modelId="{1F6B3AF5-C994-4B2B-93F5-A5EA889A2BDC}" type="parTrans" cxnId="{CFCFCEFE-ABF4-4B23-8685-9852D31A4AE7}">
      <dgm:prSet/>
      <dgm:spPr/>
      <dgm:t>
        <a:bodyPr/>
        <a:lstStyle/>
        <a:p>
          <a:endParaRPr lang="en-US"/>
        </a:p>
      </dgm:t>
    </dgm:pt>
    <dgm:pt modelId="{0AA7A63B-08FC-400B-9346-5EF0B9591A1B}" type="sibTrans" cxnId="{CFCFCEFE-ABF4-4B23-8685-9852D31A4AE7}">
      <dgm:prSet/>
      <dgm:spPr/>
      <dgm:t>
        <a:bodyPr/>
        <a:lstStyle/>
        <a:p>
          <a:endParaRPr lang="en-US"/>
        </a:p>
      </dgm:t>
    </dgm:pt>
    <dgm:pt modelId="{57C4276D-F48A-458C-857C-D2D63A0BB0E2}">
      <dgm:prSet phldrT="[Text]"/>
      <dgm:spPr/>
      <dgm:t>
        <a:bodyPr/>
        <a:lstStyle/>
        <a:p>
          <a:r>
            <a:rPr lang="en-US" dirty="0">
              <a:solidFill>
                <a:schemeClr val="bg1"/>
              </a:solidFill>
            </a:rPr>
            <a:t>Mental/Physical Illness</a:t>
          </a:r>
        </a:p>
      </dgm:t>
    </dgm:pt>
    <dgm:pt modelId="{4D51C225-8A8F-4616-BE5D-105CECDD6924}" type="parTrans" cxnId="{FCD742DC-C654-4046-8C7F-9307491B1154}">
      <dgm:prSet/>
      <dgm:spPr/>
      <dgm:t>
        <a:bodyPr/>
        <a:lstStyle/>
        <a:p>
          <a:endParaRPr lang="en-US"/>
        </a:p>
      </dgm:t>
    </dgm:pt>
    <dgm:pt modelId="{9684AF3D-0C09-40D9-A988-4BEC994718E2}" type="sibTrans" cxnId="{FCD742DC-C654-4046-8C7F-9307491B1154}">
      <dgm:prSet/>
      <dgm:spPr/>
      <dgm:t>
        <a:bodyPr/>
        <a:lstStyle/>
        <a:p>
          <a:endParaRPr lang="en-US"/>
        </a:p>
      </dgm:t>
    </dgm:pt>
    <dgm:pt modelId="{8F7DC352-4C72-4DEC-9CC7-4CF884993700}">
      <dgm:prSet phldrT="[Text]"/>
      <dgm:spPr/>
      <dgm:t>
        <a:bodyPr/>
        <a:lstStyle/>
        <a:p>
          <a:r>
            <a:rPr lang="en-US" dirty="0">
              <a:solidFill>
                <a:schemeClr val="bg1"/>
              </a:solidFill>
            </a:rPr>
            <a:t>Insufficient Income</a:t>
          </a:r>
        </a:p>
      </dgm:t>
    </dgm:pt>
    <dgm:pt modelId="{94042032-D22F-4289-B2A8-4D7D67B05CF9}" type="parTrans" cxnId="{4070004E-A414-4FF6-B703-7CFCD2CF7415}">
      <dgm:prSet/>
      <dgm:spPr/>
      <dgm:t>
        <a:bodyPr/>
        <a:lstStyle/>
        <a:p>
          <a:endParaRPr lang="en-US"/>
        </a:p>
      </dgm:t>
    </dgm:pt>
    <dgm:pt modelId="{8A88A81A-3487-4B8A-8890-6EDB69DEB6A9}" type="sibTrans" cxnId="{4070004E-A414-4FF6-B703-7CFCD2CF7415}">
      <dgm:prSet/>
      <dgm:spPr/>
      <dgm:t>
        <a:bodyPr/>
        <a:lstStyle/>
        <a:p>
          <a:endParaRPr lang="en-US"/>
        </a:p>
      </dgm:t>
    </dgm:pt>
    <dgm:pt modelId="{EC0A85B1-EC29-4595-9F5F-A1A55F6391D7}">
      <dgm:prSet phldrT="[Text]"/>
      <dgm:spPr/>
      <dgm:t>
        <a:bodyPr/>
        <a:lstStyle/>
        <a:p>
          <a:r>
            <a:rPr lang="en-US" dirty="0">
              <a:solidFill>
                <a:schemeClr val="bg1"/>
              </a:solidFill>
            </a:rPr>
            <a:t>Domestic Violence</a:t>
          </a:r>
        </a:p>
      </dgm:t>
    </dgm:pt>
    <dgm:pt modelId="{4A0D968A-2D07-4D90-A13B-BE055ED6FF0A}" type="parTrans" cxnId="{70C9558D-8E0F-4CBD-9247-A4399256E55B}">
      <dgm:prSet/>
      <dgm:spPr/>
      <dgm:t>
        <a:bodyPr/>
        <a:lstStyle/>
        <a:p>
          <a:endParaRPr lang="en-US"/>
        </a:p>
      </dgm:t>
    </dgm:pt>
    <dgm:pt modelId="{163C6F26-6128-41EC-A5A8-265C41CA532A}" type="sibTrans" cxnId="{70C9558D-8E0F-4CBD-9247-A4399256E55B}">
      <dgm:prSet/>
      <dgm:spPr/>
      <dgm:t>
        <a:bodyPr/>
        <a:lstStyle/>
        <a:p>
          <a:endParaRPr lang="en-US"/>
        </a:p>
      </dgm:t>
    </dgm:pt>
    <dgm:pt modelId="{BBD5482E-44AB-47C3-A20D-1A6A153AEC96}">
      <dgm:prSet phldrT="[Text]"/>
      <dgm:spPr/>
      <dgm:t>
        <a:bodyPr/>
        <a:lstStyle/>
        <a:p>
          <a:r>
            <a:rPr lang="en-US" dirty="0">
              <a:solidFill>
                <a:schemeClr val="bg1"/>
              </a:solidFill>
            </a:rPr>
            <a:t>Natural Disasters</a:t>
          </a:r>
        </a:p>
      </dgm:t>
    </dgm:pt>
    <dgm:pt modelId="{035F5C6E-3625-4FB8-85A9-6387483E9A94}" type="parTrans" cxnId="{5AE07C3A-533D-4718-9D3F-08320D39ACD7}">
      <dgm:prSet/>
      <dgm:spPr/>
      <dgm:t>
        <a:bodyPr/>
        <a:lstStyle/>
        <a:p>
          <a:endParaRPr lang="en-US"/>
        </a:p>
      </dgm:t>
    </dgm:pt>
    <dgm:pt modelId="{5C14BA9B-D824-4E55-97E5-C6A25ACA5E4A}" type="sibTrans" cxnId="{5AE07C3A-533D-4718-9D3F-08320D39ACD7}">
      <dgm:prSet/>
      <dgm:spPr/>
      <dgm:t>
        <a:bodyPr/>
        <a:lstStyle/>
        <a:p>
          <a:endParaRPr lang="en-US"/>
        </a:p>
      </dgm:t>
    </dgm:pt>
    <dgm:pt modelId="{2E1C3790-9273-4FA0-A6B3-E3117D59F14E}">
      <dgm:prSet phldrT="[Text]"/>
      <dgm:spPr/>
      <dgm:t>
        <a:bodyPr/>
        <a:lstStyle/>
        <a:p>
          <a:r>
            <a:rPr lang="en-US" dirty="0">
              <a:solidFill>
                <a:schemeClr val="bg1"/>
              </a:solidFill>
            </a:rPr>
            <a:t>Lack of Affordable Housing</a:t>
          </a:r>
        </a:p>
      </dgm:t>
    </dgm:pt>
    <dgm:pt modelId="{D2C6A533-58F4-4325-883B-7B4822C339F5}" type="parTrans" cxnId="{2F859AA1-F44D-435D-9B57-B64B215B4C4D}">
      <dgm:prSet/>
      <dgm:spPr/>
      <dgm:t>
        <a:bodyPr/>
        <a:lstStyle/>
        <a:p>
          <a:endParaRPr lang="en-US"/>
        </a:p>
      </dgm:t>
    </dgm:pt>
    <dgm:pt modelId="{4DB6486B-D2A8-4F03-A783-DE3921A24507}" type="sibTrans" cxnId="{2F859AA1-F44D-435D-9B57-B64B215B4C4D}">
      <dgm:prSet/>
      <dgm:spPr/>
      <dgm:t>
        <a:bodyPr/>
        <a:lstStyle/>
        <a:p>
          <a:endParaRPr lang="en-US"/>
        </a:p>
      </dgm:t>
    </dgm:pt>
    <dgm:pt modelId="{D39BCF12-246C-4E67-813F-D3026CA8C92C}" type="pres">
      <dgm:prSet presAssocID="{74D3B268-04BD-40E1-A7CA-EAA183E0EF30}" presName="diagram" presStyleCnt="0">
        <dgm:presLayoutVars>
          <dgm:dir/>
          <dgm:resizeHandles val="exact"/>
        </dgm:presLayoutVars>
      </dgm:prSet>
      <dgm:spPr/>
      <dgm:t>
        <a:bodyPr/>
        <a:lstStyle/>
        <a:p>
          <a:endParaRPr lang="en-US"/>
        </a:p>
      </dgm:t>
    </dgm:pt>
    <dgm:pt modelId="{9FA8485D-32D8-4CC5-9872-4C237EFB4731}" type="pres">
      <dgm:prSet presAssocID="{190DEBD7-4D31-40C5-B813-83C7E987C91E}" presName="node" presStyleLbl="node1" presStyleIdx="0" presStyleCnt="6">
        <dgm:presLayoutVars>
          <dgm:bulletEnabled val="1"/>
        </dgm:presLayoutVars>
      </dgm:prSet>
      <dgm:spPr/>
      <dgm:t>
        <a:bodyPr/>
        <a:lstStyle/>
        <a:p>
          <a:endParaRPr lang="en-US"/>
        </a:p>
      </dgm:t>
    </dgm:pt>
    <dgm:pt modelId="{19A5B948-2DF2-41BA-8464-5D07C7FD4A8A}" type="pres">
      <dgm:prSet presAssocID="{0AA7A63B-08FC-400B-9346-5EF0B9591A1B}" presName="sibTrans" presStyleCnt="0"/>
      <dgm:spPr/>
    </dgm:pt>
    <dgm:pt modelId="{62AC37B2-692D-42A4-A519-F3CE305967DA}" type="pres">
      <dgm:prSet presAssocID="{57C4276D-F48A-458C-857C-D2D63A0BB0E2}" presName="node" presStyleLbl="node1" presStyleIdx="1" presStyleCnt="6">
        <dgm:presLayoutVars>
          <dgm:bulletEnabled val="1"/>
        </dgm:presLayoutVars>
      </dgm:prSet>
      <dgm:spPr/>
      <dgm:t>
        <a:bodyPr/>
        <a:lstStyle/>
        <a:p>
          <a:endParaRPr lang="en-US"/>
        </a:p>
      </dgm:t>
    </dgm:pt>
    <dgm:pt modelId="{EB54A5CD-049F-496E-BBBD-3883326B5A7A}" type="pres">
      <dgm:prSet presAssocID="{9684AF3D-0C09-40D9-A988-4BEC994718E2}" presName="sibTrans" presStyleCnt="0"/>
      <dgm:spPr/>
    </dgm:pt>
    <dgm:pt modelId="{32540776-2C45-407B-A192-C955E28129CA}" type="pres">
      <dgm:prSet presAssocID="{8F7DC352-4C72-4DEC-9CC7-4CF884993700}" presName="node" presStyleLbl="node1" presStyleIdx="2" presStyleCnt="6">
        <dgm:presLayoutVars>
          <dgm:bulletEnabled val="1"/>
        </dgm:presLayoutVars>
      </dgm:prSet>
      <dgm:spPr/>
      <dgm:t>
        <a:bodyPr/>
        <a:lstStyle/>
        <a:p>
          <a:endParaRPr lang="en-US"/>
        </a:p>
      </dgm:t>
    </dgm:pt>
    <dgm:pt modelId="{37AC642E-9ECB-49ED-A258-562E96788760}" type="pres">
      <dgm:prSet presAssocID="{8A88A81A-3487-4B8A-8890-6EDB69DEB6A9}" presName="sibTrans" presStyleCnt="0"/>
      <dgm:spPr/>
    </dgm:pt>
    <dgm:pt modelId="{C272C0AE-75AC-4CBC-A9D8-C285E9E774F3}" type="pres">
      <dgm:prSet presAssocID="{EC0A85B1-EC29-4595-9F5F-A1A55F6391D7}" presName="node" presStyleLbl="node1" presStyleIdx="3" presStyleCnt="6">
        <dgm:presLayoutVars>
          <dgm:bulletEnabled val="1"/>
        </dgm:presLayoutVars>
      </dgm:prSet>
      <dgm:spPr/>
      <dgm:t>
        <a:bodyPr/>
        <a:lstStyle/>
        <a:p>
          <a:endParaRPr lang="en-US"/>
        </a:p>
      </dgm:t>
    </dgm:pt>
    <dgm:pt modelId="{2E92C61B-66F0-4910-A4E3-833571DADD89}" type="pres">
      <dgm:prSet presAssocID="{163C6F26-6128-41EC-A5A8-265C41CA532A}" presName="sibTrans" presStyleCnt="0"/>
      <dgm:spPr/>
    </dgm:pt>
    <dgm:pt modelId="{D5850E48-F40A-4742-98C4-D4980B050FA3}" type="pres">
      <dgm:prSet presAssocID="{BBD5482E-44AB-47C3-A20D-1A6A153AEC96}" presName="node" presStyleLbl="node1" presStyleIdx="4" presStyleCnt="6">
        <dgm:presLayoutVars>
          <dgm:bulletEnabled val="1"/>
        </dgm:presLayoutVars>
      </dgm:prSet>
      <dgm:spPr/>
      <dgm:t>
        <a:bodyPr/>
        <a:lstStyle/>
        <a:p>
          <a:endParaRPr lang="en-US"/>
        </a:p>
      </dgm:t>
    </dgm:pt>
    <dgm:pt modelId="{A3FDC863-90FB-49AC-83EA-1D86B420F418}" type="pres">
      <dgm:prSet presAssocID="{5C14BA9B-D824-4E55-97E5-C6A25ACA5E4A}" presName="sibTrans" presStyleCnt="0"/>
      <dgm:spPr/>
    </dgm:pt>
    <dgm:pt modelId="{510868FA-ADB2-4CC2-AA88-D53C6A91D927}" type="pres">
      <dgm:prSet presAssocID="{2E1C3790-9273-4FA0-A6B3-E3117D59F14E}" presName="node" presStyleLbl="node1" presStyleIdx="5" presStyleCnt="6">
        <dgm:presLayoutVars>
          <dgm:bulletEnabled val="1"/>
        </dgm:presLayoutVars>
      </dgm:prSet>
      <dgm:spPr/>
      <dgm:t>
        <a:bodyPr/>
        <a:lstStyle/>
        <a:p>
          <a:endParaRPr lang="en-US"/>
        </a:p>
      </dgm:t>
    </dgm:pt>
  </dgm:ptLst>
  <dgm:cxnLst>
    <dgm:cxn modelId="{DD4FD242-A467-494B-B293-8CE8EAA49E1E}" type="presOf" srcId="{190DEBD7-4D31-40C5-B813-83C7E987C91E}" destId="{9FA8485D-32D8-4CC5-9872-4C237EFB4731}" srcOrd="0" destOrd="0" presId="urn:microsoft.com/office/officeart/2005/8/layout/default"/>
    <dgm:cxn modelId="{CFCFCEFE-ABF4-4B23-8685-9852D31A4AE7}" srcId="{74D3B268-04BD-40E1-A7CA-EAA183E0EF30}" destId="{190DEBD7-4D31-40C5-B813-83C7E987C91E}" srcOrd="0" destOrd="0" parTransId="{1F6B3AF5-C994-4B2B-93F5-A5EA889A2BDC}" sibTransId="{0AA7A63B-08FC-400B-9346-5EF0B9591A1B}"/>
    <dgm:cxn modelId="{2B7461A6-3BE7-49CB-B974-41416DEF6C0B}" type="presOf" srcId="{8F7DC352-4C72-4DEC-9CC7-4CF884993700}" destId="{32540776-2C45-407B-A192-C955E28129CA}" srcOrd="0" destOrd="0" presId="urn:microsoft.com/office/officeart/2005/8/layout/default"/>
    <dgm:cxn modelId="{FCD742DC-C654-4046-8C7F-9307491B1154}" srcId="{74D3B268-04BD-40E1-A7CA-EAA183E0EF30}" destId="{57C4276D-F48A-458C-857C-D2D63A0BB0E2}" srcOrd="1" destOrd="0" parTransId="{4D51C225-8A8F-4616-BE5D-105CECDD6924}" sibTransId="{9684AF3D-0C09-40D9-A988-4BEC994718E2}"/>
    <dgm:cxn modelId="{74043F8F-9A6D-40FC-B9E5-B65C62A7CABC}" type="presOf" srcId="{57C4276D-F48A-458C-857C-D2D63A0BB0E2}" destId="{62AC37B2-692D-42A4-A519-F3CE305967DA}" srcOrd="0" destOrd="0" presId="urn:microsoft.com/office/officeart/2005/8/layout/default"/>
    <dgm:cxn modelId="{70C9558D-8E0F-4CBD-9247-A4399256E55B}" srcId="{74D3B268-04BD-40E1-A7CA-EAA183E0EF30}" destId="{EC0A85B1-EC29-4595-9F5F-A1A55F6391D7}" srcOrd="3" destOrd="0" parTransId="{4A0D968A-2D07-4D90-A13B-BE055ED6FF0A}" sibTransId="{163C6F26-6128-41EC-A5A8-265C41CA532A}"/>
    <dgm:cxn modelId="{2F859AA1-F44D-435D-9B57-B64B215B4C4D}" srcId="{74D3B268-04BD-40E1-A7CA-EAA183E0EF30}" destId="{2E1C3790-9273-4FA0-A6B3-E3117D59F14E}" srcOrd="5" destOrd="0" parTransId="{D2C6A533-58F4-4325-883B-7B4822C339F5}" sibTransId="{4DB6486B-D2A8-4F03-A783-DE3921A24507}"/>
    <dgm:cxn modelId="{F81030DF-6376-48D0-A968-CDC3DE000014}" type="presOf" srcId="{BBD5482E-44AB-47C3-A20D-1A6A153AEC96}" destId="{D5850E48-F40A-4742-98C4-D4980B050FA3}" srcOrd="0" destOrd="0" presId="urn:microsoft.com/office/officeart/2005/8/layout/default"/>
    <dgm:cxn modelId="{4070004E-A414-4FF6-B703-7CFCD2CF7415}" srcId="{74D3B268-04BD-40E1-A7CA-EAA183E0EF30}" destId="{8F7DC352-4C72-4DEC-9CC7-4CF884993700}" srcOrd="2" destOrd="0" parTransId="{94042032-D22F-4289-B2A8-4D7D67B05CF9}" sibTransId="{8A88A81A-3487-4B8A-8890-6EDB69DEB6A9}"/>
    <dgm:cxn modelId="{28400E6D-9E58-40A2-84F4-BEAD1AC6BFB2}" type="presOf" srcId="{EC0A85B1-EC29-4595-9F5F-A1A55F6391D7}" destId="{C272C0AE-75AC-4CBC-A9D8-C285E9E774F3}" srcOrd="0" destOrd="0" presId="urn:microsoft.com/office/officeart/2005/8/layout/default"/>
    <dgm:cxn modelId="{BB456E85-9D55-46EC-8521-C25FF6B950A1}" type="presOf" srcId="{74D3B268-04BD-40E1-A7CA-EAA183E0EF30}" destId="{D39BCF12-246C-4E67-813F-D3026CA8C92C}" srcOrd="0" destOrd="0" presId="urn:microsoft.com/office/officeart/2005/8/layout/default"/>
    <dgm:cxn modelId="{5AE07C3A-533D-4718-9D3F-08320D39ACD7}" srcId="{74D3B268-04BD-40E1-A7CA-EAA183E0EF30}" destId="{BBD5482E-44AB-47C3-A20D-1A6A153AEC96}" srcOrd="4" destOrd="0" parTransId="{035F5C6E-3625-4FB8-85A9-6387483E9A94}" sibTransId="{5C14BA9B-D824-4E55-97E5-C6A25ACA5E4A}"/>
    <dgm:cxn modelId="{AE80D73B-5F3C-4D43-868F-6AB1DA35495B}" type="presOf" srcId="{2E1C3790-9273-4FA0-A6B3-E3117D59F14E}" destId="{510868FA-ADB2-4CC2-AA88-D53C6A91D927}" srcOrd="0" destOrd="0" presId="urn:microsoft.com/office/officeart/2005/8/layout/default"/>
    <dgm:cxn modelId="{745D7525-FE1D-4487-ABC3-68AE62BCE0CA}" type="presParOf" srcId="{D39BCF12-246C-4E67-813F-D3026CA8C92C}" destId="{9FA8485D-32D8-4CC5-9872-4C237EFB4731}" srcOrd="0" destOrd="0" presId="urn:microsoft.com/office/officeart/2005/8/layout/default"/>
    <dgm:cxn modelId="{BDE7C57D-E4B7-4620-97D4-FF4E90E5597A}" type="presParOf" srcId="{D39BCF12-246C-4E67-813F-D3026CA8C92C}" destId="{19A5B948-2DF2-41BA-8464-5D07C7FD4A8A}" srcOrd="1" destOrd="0" presId="urn:microsoft.com/office/officeart/2005/8/layout/default"/>
    <dgm:cxn modelId="{3F10BFB1-3431-416B-8137-DA2FD381F3D4}" type="presParOf" srcId="{D39BCF12-246C-4E67-813F-D3026CA8C92C}" destId="{62AC37B2-692D-42A4-A519-F3CE305967DA}" srcOrd="2" destOrd="0" presId="urn:microsoft.com/office/officeart/2005/8/layout/default"/>
    <dgm:cxn modelId="{6420A15B-AEC0-4152-ABA3-9EA5A1569A8C}" type="presParOf" srcId="{D39BCF12-246C-4E67-813F-D3026CA8C92C}" destId="{EB54A5CD-049F-496E-BBBD-3883326B5A7A}" srcOrd="3" destOrd="0" presId="urn:microsoft.com/office/officeart/2005/8/layout/default"/>
    <dgm:cxn modelId="{703C7EF9-FE87-4F78-8B8E-8DB4C6ADB285}" type="presParOf" srcId="{D39BCF12-246C-4E67-813F-D3026CA8C92C}" destId="{32540776-2C45-407B-A192-C955E28129CA}" srcOrd="4" destOrd="0" presId="urn:microsoft.com/office/officeart/2005/8/layout/default"/>
    <dgm:cxn modelId="{EA078ED5-CCC5-4B95-8280-056FA97CEAB7}" type="presParOf" srcId="{D39BCF12-246C-4E67-813F-D3026CA8C92C}" destId="{37AC642E-9ECB-49ED-A258-562E96788760}" srcOrd="5" destOrd="0" presId="urn:microsoft.com/office/officeart/2005/8/layout/default"/>
    <dgm:cxn modelId="{2FB92341-AC5B-4BAC-B92E-41762B9ADFA7}" type="presParOf" srcId="{D39BCF12-246C-4E67-813F-D3026CA8C92C}" destId="{C272C0AE-75AC-4CBC-A9D8-C285E9E774F3}" srcOrd="6" destOrd="0" presId="urn:microsoft.com/office/officeart/2005/8/layout/default"/>
    <dgm:cxn modelId="{87048452-A4E7-44F8-8910-1C6580B0AFF2}" type="presParOf" srcId="{D39BCF12-246C-4E67-813F-D3026CA8C92C}" destId="{2E92C61B-66F0-4910-A4E3-833571DADD89}" srcOrd="7" destOrd="0" presId="urn:microsoft.com/office/officeart/2005/8/layout/default"/>
    <dgm:cxn modelId="{E71BEF51-3BA3-4C90-8E5A-C8AAFB132828}" type="presParOf" srcId="{D39BCF12-246C-4E67-813F-D3026CA8C92C}" destId="{D5850E48-F40A-4742-98C4-D4980B050FA3}" srcOrd="8" destOrd="0" presId="urn:microsoft.com/office/officeart/2005/8/layout/default"/>
    <dgm:cxn modelId="{139D4FB9-E4B3-4C36-99B8-F43401985BE5}" type="presParOf" srcId="{D39BCF12-246C-4E67-813F-D3026CA8C92C}" destId="{A3FDC863-90FB-49AC-83EA-1D86B420F418}" srcOrd="9" destOrd="0" presId="urn:microsoft.com/office/officeart/2005/8/layout/default"/>
    <dgm:cxn modelId="{7486EF78-398E-4FAD-96CB-3D7A21D39608}" type="presParOf" srcId="{D39BCF12-246C-4E67-813F-D3026CA8C92C}" destId="{510868FA-ADB2-4CC2-AA88-D53C6A91D927}"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D8BD73-3914-490B-9EF4-E9057B6318B3}" type="doc">
      <dgm:prSet loTypeId="urn:microsoft.com/office/officeart/2005/8/layout/venn1" loCatId="relationship" qsTypeId="urn:microsoft.com/office/officeart/2005/8/quickstyle/simple1" qsCatId="simple" csTypeId="urn:microsoft.com/office/officeart/2005/8/colors/accent1_2" csCatId="accent1" phldr="1"/>
      <dgm:spPr/>
    </dgm:pt>
    <dgm:pt modelId="{70A76F53-5B11-4C05-9611-660299440DEC}">
      <dgm:prSet phldrT="[Text]"/>
      <dgm:spPr>
        <a:solidFill>
          <a:schemeClr val="accent2">
            <a:lumMod val="75000"/>
            <a:alpha val="50000"/>
          </a:schemeClr>
        </a:solidFill>
      </dgm:spPr>
      <dgm:t>
        <a:bodyPr/>
        <a:lstStyle/>
        <a:p>
          <a:r>
            <a:rPr lang="en-US" b="1" dirty="0">
              <a:solidFill>
                <a:schemeClr val="bg1"/>
              </a:solidFill>
            </a:rPr>
            <a:t>Fixed</a:t>
          </a:r>
          <a:r>
            <a:rPr lang="en-US" dirty="0">
              <a:solidFill>
                <a:schemeClr val="bg1"/>
              </a:solidFill>
            </a:rPr>
            <a:t> (attached to the ground)</a:t>
          </a:r>
        </a:p>
      </dgm:t>
    </dgm:pt>
    <dgm:pt modelId="{619842E1-7EB4-400F-BEB2-A904959734A7}" type="parTrans" cxnId="{AF169358-03C6-4E8A-A80E-62AAF7BDE1A0}">
      <dgm:prSet/>
      <dgm:spPr/>
      <dgm:t>
        <a:bodyPr/>
        <a:lstStyle/>
        <a:p>
          <a:endParaRPr lang="en-US"/>
        </a:p>
      </dgm:t>
    </dgm:pt>
    <dgm:pt modelId="{5CCF568D-0C95-489E-9DE6-38F0073F66D7}" type="sibTrans" cxnId="{AF169358-03C6-4E8A-A80E-62AAF7BDE1A0}">
      <dgm:prSet/>
      <dgm:spPr/>
      <dgm:t>
        <a:bodyPr/>
        <a:lstStyle/>
        <a:p>
          <a:endParaRPr lang="en-US"/>
        </a:p>
      </dgm:t>
    </dgm:pt>
    <dgm:pt modelId="{524B97AF-ED87-478F-B358-DA23B6D870B8}">
      <dgm:prSet phldrT="[Text]"/>
      <dgm:spPr/>
      <dgm:t>
        <a:bodyPr/>
        <a:lstStyle/>
        <a:p>
          <a:r>
            <a:rPr lang="en-US" b="1" dirty="0">
              <a:solidFill>
                <a:schemeClr val="bg1"/>
              </a:solidFill>
            </a:rPr>
            <a:t>Adequate</a:t>
          </a:r>
          <a:r>
            <a:rPr lang="en-US" dirty="0">
              <a:solidFill>
                <a:schemeClr val="bg1"/>
              </a:solidFill>
            </a:rPr>
            <a:t> (Heat? Bedroom?)</a:t>
          </a:r>
        </a:p>
      </dgm:t>
    </dgm:pt>
    <dgm:pt modelId="{13C1CA25-82CC-45B6-8DE5-74DB5C49086C}" type="parTrans" cxnId="{F82C05E1-46E6-4D0C-93E6-C2855978D781}">
      <dgm:prSet/>
      <dgm:spPr/>
      <dgm:t>
        <a:bodyPr/>
        <a:lstStyle/>
        <a:p>
          <a:endParaRPr lang="en-US"/>
        </a:p>
      </dgm:t>
    </dgm:pt>
    <dgm:pt modelId="{7D42E6B7-3490-4403-ABB7-468534F16704}" type="sibTrans" cxnId="{F82C05E1-46E6-4D0C-93E6-C2855978D781}">
      <dgm:prSet/>
      <dgm:spPr/>
      <dgm:t>
        <a:bodyPr/>
        <a:lstStyle/>
        <a:p>
          <a:endParaRPr lang="en-US"/>
        </a:p>
      </dgm:t>
    </dgm:pt>
    <dgm:pt modelId="{8C23A6A4-05C0-49C1-A954-469306EB81A6}">
      <dgm:prSet phldrT="[Text]"/>
      <dgm:spPr>
        <a:solidFill>
          <a:schemeClr val="accent4">
            <a:lumMod val="75000"/>
            <a:alpha val="50000"/>
          </a:schemeClr>
        </a:solidFill>
      </dgm:spPr>
      <dgm:t>
        <a:bodyPr/>
        <a:lstStyle/>
        <a:p>
          <a:r>
            <a:rPr lang="en-US" b="1" dirty="0">
              <a:solidFill>
                <a:schemeClr val="bg1"/>
              </a:solidFill>
            </a:rPr>
            <a:t>Regular</a:t>
          </a:r>
          <a:r>
            <a:rPr lang="en-US" dirty="0">
              <a:solidFill>
                <a:schemeClr val="bg1"/>
              </a:solidFill>
            </a:rPr>
            <a:t> (Every night? Keys?)</a:t>
          </a:r>
        </a:p>
      </dgm:t>
    </dgm:pt>
    <dgm:pt modelId="{A1E34402-62CB-4DCE-86D3-8F162C877983}" type="parTrans" cxnId="{8B8A327A-5D12-4770-BA3B-7A3842B48F09}">
      <dgm:prSet/>
      <dgm:spPr/>
      <dgm:t>
        <a:bodyPr/>
        <a:lstStyle/>
        <a:p>
          <a:endParaRPr lang="en-US"/>
        </a:p>
      </dgm:t>
    </dgm:pt>
    <dgm:pt modelId="{0518561C-2748-43F8-B675-396F8EA73B77}" type="sibTrans" cxnId="{8B8A327A-5D12-4770-BA3B-7A3842B48F09}">
      <dgm:prSet/>
      <dgm:spPr/>
      <dgm:t>
        <a:bodyPr/>
        <a:lstStyle/>
        <a:p>
          <a:endParaRPr lang="en-US"/>
        </a:p>
      </dgm:t>
    </dgm:pt>
    <dgm:pt modelId="{A7B2D19A-4553-4B04-BCD3-4489FDE12ADC}" type="pres">
      <dgm:prSet presAssocID="{40D8BD73-3914-490B-9EF4-E9057B6318B3}" presName="compositeShape" presStyleCnt="0">
        <dgm:presLayoutVars>
          <dgm:chMax val="7"/>
          <dgm:dir/>
          <dgm:resizeHandles val="exact"/>
        </dgm:presLayoutVars>
      </dgm:prSet>
      <dgm:spPr/>
    </dgm:pt>
    <dgm:pt modelId="{181F5592-42B7-4AF1-B4F5-885588866CA6}" type="pres">
      <dgm:prSet presAssocID="{70A76F53-5B11-4C05-9611-660299440DEC}" presName="circ1" presStyleLbl="vennNode1" presStyleIdx="0" presStyleCnt="3"/>
      <dgm:spPr/>
      <dgm:t>
        <a:bodyPr/>
        <a:lstStyle/>
        <a:p>
          <a:endParaRPr lang="en-US"/>
        </a:p>
      </dgm:t>
    </dgm:pt>
    <dgm:pt modelId="{811F932B-307E-40CD-A642-E08BEAA26B9C}" type="pres">
      <dgm:prSet presAssocID="{70A76F53-5B11-4C05-9611-660299440DEC}" presName="circ1Tx" presStyleLbl="revTx" presStyleIdx="0" presStyleCnt="0">
        <dgm:presLayoutVars>
          <dgm:chMax val="0"/>
          <dgm:chPref val="0"/>
          <dgm:bulletEnabled val="1"/>
        </dgm:presLayoutVars>
      </dgm:prSet>
      <dgm:spPr/>
      <dgm:t>
        <a:bodyPr/>
        <a:lstStyle/>
        <a:p>
          <a:endParaRPr lang="en-US"/>
        </a:p>
      </dgm:t>
    </dgm:pt>
    <dgm:pt modelId="{F5B6E2BD-7C0D-4AB2-B15A-311F20054C2E}" type="pres">
      <dgm:prSet presAssocID="{524B97AF-ED87-478F-B358-DA23B6D870B8}" presName="circ2" presStyleLbl="vennNode1" presStyleIdx="1" presStyleCnt="3"/>
      <dgm:spPr/>
      <dgm:t>
        <a:bodyPr/>
        <a:lstStyle/>
        <a:p>
          <a:endParaRPr lang="en-US"/>
        </a:p>
      </dgm:t>
    </dgm:pt>
    <dgm:pt modelId="{1699B12F-9CDA-4B23-AFD5-3F7FED50C88D}" type="pres">
      <dgm:prSet presAssocID="{524B97AF-ED87-478F-B358-DA23B6D870B8}" presName="circ2Tx" presStyleLbl="revTx" presStyleIdx="0" presStyleCnt="0">
        <dgm:presLayoutVars>
          <dgm:chMax val="0"/>
          <dgm:chPref val="0"/>
          <dgm:bulletEnabled val="1"/>
        </dgm:presLayoutVars>
      </dgm:prSet>
      <dgm:spPr/>
      <dgm:t>
        <a:bodyPr/>
        <a:lstStyle/>
        <a:p>
          <a:endParaRPr lang="en-US"/>
        </a:p>
      </dgm:t>
    </dgm:pt>
    <dgm:pt modelId="{FCFE8B45-8B01-4B57-80C4-EF9E5FEC2FDC}" type="pres">
      <dgm:prSet presAssocID="{8C23A6A4-05C0-49C1-A954-469306EB81A6}" presName="circ3" presStyleLbl="vennNode1" presStyleIdx="2" presStyleCnt="3"/>
      <dgm:spPr/>
      <dgm:t>
        <a:bodyPr/>
        <a:lstStyle/>
        <a:p>
          <a:endParaRPr lang="en-US"/>
        </a:p>
      </dgm:t>
    </dgm:pt>
    <dgm:pt modelId="{60FEFBC7-D9D4-466B-BD59-48D4D8E2BB7E}" type="pres">
      <dgm:prSet presAssocID="{8C23A6A4-05C0-49C1-A954-469306EB81A6}" presName="circ3Tx" presStyleLbl="revTx" presStyleIdx="0" presStyleCnt="0">
        <dgm:presLayoutVars>
          <dgm:chMax val="0"/>
          <dgm:chPref val="0"/>
          <dgm:bulletEnabled val="1"/>
        </dgm:presLayoutVars>
      </dgm:prSet>
      <dgm:spPr/>
      <dgm:t>
        <a:bodyPr/>
        <a:lstStyle/>
        <a:p>
          <a:endParaRPr lang="en-US"/>
        </a:p>
      </dgm:t>
    </dgm:pt>
  </dgm:ptLst>
  <dgm:cxnLst>
    <dgm:cxn modelId="{C52E4445-CD9E-438D-ABEA-3480FC7231EF}" type="presOf" srcId="{8C23A6A4-05C0-49C1-A954-469306EB81A6}" destId="{60FEFBC7-D9D4-466B-BD59-48D4D8E2BB7E}" srcOrd="1" destOrd="0" presId="urn:microsoft.com/office/officeart/2005/8/layout/venn1"/>
    <dgm:cxn modelId="{783E985F-70BE-447C-91A8-A70E36F712AB}" type="presOf" srcId="{40D8BD73-3914-490B-9EF4-E9057B6318B3}" destId="{A7B2D19A-4553-4B04-BCD3-4489FDE12ADC}" srcOrd="0" destOrd="0" presId="urn:microsoft.com/office/officeart/2005/8/layout/venn1"/>
    <dgm:cxn modelId="{AF169358-03C6-4E8A-A80E-62AAF7BDE1A0}" srcId="{40D8BD73-3914-490B-9EF4-E9057B6318B3}" destId="{70A76F53-5B11-4C05-9611-660299440DEC}" srcOrd="0" destOrd="0" parTransId="{619842E1-7EB4-400F-BEB2-A904959734A7}" sibTransId="{5CCF568D-0C95-489E-9DE6-38F0073F66D7}"/>
    <dgm:cxn modelId="{8B8A327A-5D12-4770-BA3B-7A3842B48F09}" srcId="{40D8BD73-3914-490B-9EF4-E9057B6318B3}" destId="{8C23A6A4-05C0-49C1-A954-469306EB81A6}" srcOrd="2" destOrd="0" parTransId="{A1E34402-62CB-4DCE-86D3-8F162C877983}" sibTransId="{0518561C-2748-43F8-B675-396F8EA73B77}"/>
    <dgm:cxn modelId="{8EDBE028-866B-4EAB-8998-C50279D579CF}" type="presOf" srcId="{524B97AF-ED87-478F-B358-DA23B6D870B8}" destId="{F5B6E2BD-7C0D-4AB2-B15A-311F20054C2E}" srcOrd="0" destOrd="0" presId="urn:microsoft.com/office/officeart/2005/8/layout/venn1"/>
    <dgm:cxn modelId="{2A243ADA-C2AC-4150-B960-46D6C47473B9}" type="presOf" srcId="{524B97AF-ED87-478F-B358-DA23B6D870B8}" destId="{1699B12F-9CDA-4B23-AFD5-3F7FED50C88D}" srcOrd="1" destOrd="0" presId="urn:microsoft.com/office/officeart/2005/8/layout/venn1"/>
    <dgm:cxn modelId="{EEF65CD0-1AFC-4659-9836-4D9EEFBADB46}" type="presOf" srcId="{70A76F53-5B11-4C05-9611-660299440DEC}" destId="{811F932B-307E-40CD-A642-E08BEAA26B9C}" srcOrd="1" destOrd="0" presId="urn:microsoft.com/office/officeart/2005/8/layout/venn1"/>
    <dgm:cxn modelId="{DE7745C7-2FD8-4568-A195-8B7AC4109638}" type="presOf" srcId="{70A76F53-5B11-4C05-9611-660299440DEC}" destId="{181F5592-42B7-4AF1-B4F5-885588866CA6}" srcOrd="0" destOrd="0" presId="urn:microsoft.com/office/officeart/2005/8/layout/venn1"/>
    <dgm:cxn modelId="{86065ED5-0A07-4217-B0EC-5BBC8A163A1E}" type="presOf" srcId="{8C23A6A4-05C0-49C1-A954-469306EB81A6}" destId="{FCFE8B45-8B01-4B57-80C4-EF9E5FEC2FDC}" srcOrd="0" destOrd="0" presId="urn:microsoft.com/office/officeart/2005/8/layout/venn1"/>
    <dgm:cxn modelId="{F82C05E1-46E6-4D0C-93E6-C2855978D781}" srcId="{40D8BD73-3914-490B-9EF4-E9057B6318B3}" destId="{524B97AF-ED87-478F-B358-DA23B6D870B8}" srcOrd="1" destOrd="0" parTransId="{13C1CA25-82CC-45B6-8DE5-74DB5C49086C}" sibTransId="{7D42E6B7-3490-4403-ABB7-468534F16704}"/>
    <dgm:cxn modelId="{F3BAE245-40F4-40C9-AABC-6416D36F4914}" type="presParOf" srcId="{A7B2D19A-4553-4B04-BCD3-4489FDE12ADC}" destId="{181F5592-42B7-4AF1-B4F5-885588866CA6}" srcOrd="0" destOrd="0" presId="urn:microsoft.com/office/officeart/2005/8/layout/venn1"/>
    <dgm:cxn modelId="{27562DF2-EA2F-47EC-A449-CA6EC9670CB4}" type="presParOf" srcId="{A7B2D19A-4553-4B04-BCD3-4489FDE12ADC}" destId="{811F932B-307E-40CD-A642-E08BEAA26B9C}" srcOrd="1" destOrd="0" presId="urn:microsoft.com/office/officeart/2005/8/layout/venn1"/>
    <dgm:cxn modelId="{98BAC586-D3E6-4A23-836F-495871FFB446}" type="presParOf" srcId="{A7B2D19A-4553-4B04-BCD3-4489FDE12ADC}" destId="{F5B6E2BD-7C0D-4AB2-B15A-311F20054C2E}" srcOrd="2" destOrd="0" presId="urn:microsoft.com/office/officeart/2005/8/layout/venn1"/>
    <dgm:cxn modelId="{FB8399DC-C133-4E93-90F3-76ED2C5D2A11}" type="presParOf" srcId="{A7B2D19A-4553-4B04-BCD3-4489FDE12ADC}" destId="{1699B12F-9CDA-4B23-AFD5-3F7FED50C88D}" srcOrd="3" destOrd="0" presId="urn:microsoft.com/office/officeart/2005/8/layout/venn1"/>
    <dgm:cxn modelId="{53520651-D775-4FBE-879D-0DE96E9CF007}" type="presParOf" srcId="{A7B2D19A-4553-4B04-BCD3-4489FDE12ADC}" destId="{FCFE8B45-8B01-4B57-80C4-EF9E5FEC2FDC}" srcOrd="4" destOrd="0" presId="urn:microsoft.com/office/officeart/2005/8/layout/venn1"/>
    <dgm:cxn modelId="{5AC1EA1D-43E2-4DB2-8AA6-1C9CFA7EBCA1}" type="presParOf" srcId="{A7B2D19A-4553-4B04-BCD3-4489FDE12ADC}" destId="{60FEFBC7-D9D4-466B-BD59-48D4D8E2BB7E}"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8485D-32D8-4CC5-9872-4C237EFB4731}">
      <dsp:nvSpPr>
        <dsp:cNvPr id="0" name=""/>
        <dsp:cNvSpPr/>
      </dsp:nvSpPr>
      <dsp:spPr>
        <a:xfrm>
          <a:off x="1137820" y="889"/>
          <a:ext cx="2586893" cy="1552135"/>
        </a:xfrm>
        <a:prstGeom prst="rect">
          <a:avLst/>
        </a:prstGeom>
        <a:blipFill rotWithShape="0">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Family Rejection</a:t>
          </a:r>
        </a:p>
      </dsp:txBody>
      <dsp:txXfrm>
        <a:off x="1137820" y="889"/>
        <a:ext cx="2586893" cy="1552135"/>
      </dsp:txXfrm>
    </dsp:sp>
    <dsp:sp modelId="{62AC37B2-692D-42A4-A519-F3CE305967DA}">
      <dsp:nvSpPr>
        <dsp:cNvPr id="0" name=""/>
        <dsp:cNvSpPr/>
      </dsp:nvSpPr>
      <dsp:spPr>
        <a:xfrm>
          <a:off x="3983403" y="889"/>
          <a:ext cx="2586893" cy="1552135"/>
        </a:xfrm>
        <a:prstGeom prst="rect">
          <a:avLst/>
        </a:prstGeom>
        <a:blipFill rotWithShape="0">
          <a:blip xmlns:r="http://schemas.openxmlformats.org/officeDocument/2006/relationships" r:embed="rId1">
            <a:duotone>
              <a:schemeClr val="accent3">
                <a:hueOff val="0"/>
                <a:satOff val="0"/>
                <a:lumOff val="0"/>
                <a:alphaOff val="0"/>
                <a:tint val="98000"/>
                <a:lumMod val="102000"/>
              </a:schemeClr>
              <a:schemeClr val="accent3">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Mental/Physical Illness</a:t>
          </a:r>
        </a:p>
      </dsp:txBody>
      <dsp:txXfrm>
        <a:off x="3983403" y="889"/>
        <a:ext cx="2586893" cy="1552135"/>
      </dsp:txXfrm>
    </dsp:sp>
    <dsp:sp modelId="{32540776-2C45-407B-A192-C955E28129CA}">
      <dsp:nvSpPr>
        <dsp:cNvPr id="0" name=""/>
        <dsp:cNvSpPr/>
      </dsp:nvSpPr>
      <dsp:spPr>
        <a:xfrm>
          <a:off x="6828985" y="889"/>
          <a:ext cx="2586893" cy="1552135"/>
        </a:xfrm>
        <a:prstGeom prst="rect">
          <a:avLst/>
        </a:prstGeom>
        <a:blipFill rotWithShape="0">
          <a:blip xmlns:r="http://schemas.openxmlformats.org/officeDocument/2006/relationships" r:embed="rId1">
            <a:duotone>
              <a:schemeClr val="accent4">
                <a:hueOff val="0"/>
                <a:satOff val="0"/>
                <a:lumOff val="0"/>
                <a:alphaOff val="0"/>
                <a:tint val="98000"/>
                <a:lumMod val="102000"/>
              </a:schemeClr>
              <a:schemeClr val="accent4">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Insufficient Income</a:t>
          </a:r>
        </a:p>
      </dsp:txBody>
      <dsp:txXfrm>
        <a:off x="6828985" y="889"/>
        <a:ext cx="2586893" cy="1552135"/>
      </dsp:txXfrm>
    </dsp:sp>
    <dsp:sp modelId="{C272C0AE-75AC-4CBC-A9D8-C285E9E774F3}">
      <dsp:nvSpPr>
        <dsp:cNvPr id="0" name=""/>
        <dsp:cNvSpPr/>
      </dsp:nvSpPr>
      <dsp:spPr>
        <a:xfrm>
          <a:off x="1137820" y="1811715"/>
          <a:ext cx="2586893" cy="1552135"/>
        </a:xfrm>
        <a:prstGeom prst="rect">
          <a:avLst/>
        </a:prstGeom>
        <a:blipFill rotWithShape="0">
          <a:blip xmlns:r="http://schemas.openxmlformats.org/officeDocument/2006/relationships" r:embed="rId1">
            <a:duotone>
              <a:schemeClr val="accent5">
                <a:hueOff val="0"/>
                <a:satOff val="0"/>
                <a:lumOff val="0"/>
                <a:alphaOff val="0"/>
                <a:tint val="98000"/>
                <a:lumMod val="102000"/>
              </a:schemeClr>
              <a:schemeClr val="accent5">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Domestic Violence</a:t>
          </a:r>
        </a:p>
      </dsp:txBody>
      <dsp:txXfrm>
        <a:off x="1137820" y="1811715"/>
        <a:ext cx="2586893" cy="1552135"/>
      </dsp:txXfrm>
    </dsp:sp>
    <dsp:sp modelId="{D5850E48-F40A-4742-98C4-D4980B050FA3}">
      <dsp:nvSpPr>
        <dsp:cNvPr id="0" name=""/>
        <dsp:cNvSpPr/>
      </dsp:nvSpPr>
      <dsp:spPr>
        <a:xfrm>
          <a:off x="3983403" y="1811715"/>
          <a:ext cx="2586893" cy="1552135"/>
        </a:xfrm>
        <a:prstGeom prst="rect">
          <a:avLst/>
        </a:prstGeom>
        <a:blipFill rotWithShape="0">
          <a:blip xmlns:r="http://schemas.openxmlformats.org/officeDocument/2006/relationships" r:embed="rId1">
            <a:duotone>
              <a:schemeClr val="accent6">
                <a:hueOff val="0"/>
                <a:satOff val="0"/>
                <a:lumOff val="0"/>
                <a:alphaOff val="0"/>
                <a:tint val="98000"/>
                <a:lumMod val="102000"/>
              </a:schemeClr>
              <a:schemeClr val="accent6">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Natural Disasters</a:t>
          </a:r>
        </a:p>
      </dsp:txBody>
      <dsp:txXfrm>
        <a:off x="3983403" y="1811715"/>
        <a:ext cx="2586893" cy="1552135"/>
      </dsp:txXfrm>
    </dsp:sp>
    <dsp:sp modelId="{510868FA-ADB2-4CC2-AA88-D53C6A91D927}">
      <dsp:nvSpPr>
        <dsp:cNvPr id="0" name=""/>
        <dsp:cNvSpPr/>
      </dsp:nvSpPr>
      <dsp:spPr>
        <a:xfrm>
          <a:off x="6828985" y="1811715"/>
          <a:ext cx="2586893" cy="1552135"/>
        </a:xfrm>
        <a:prstGeom prst="rect">
          <a:avLst/>
        </a:prstGeom>
        <a:blipFill rotWithShape="0">
          <a:blip xmlns:r="http://schemas.openxmlformats.org/officeDocument/2006/relationships" r:embed="rId1">
            <a:duotone>
              <a:schemeClr val="accent2">
                <a:hueOff val="0"/>
                <a:satOff val="0"/>
                <a:lumOff val="0"/>
                <a:alphaOff val="0"/>
                <a:tint val="98000"/>
                <a:lumMod val="102000"/>
              </a:schemeClr>
              <a:schemeClr val="accent2">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Lack of Affordable Housing</a:t>
          </a:r>
        </a:p>
      </dsp:txBody>
      <dsp:txXfrm>
        <a:off x="6828985" y="1811715"/>
        <a:ext cx="2586893" cy="1552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F5592-42B7-4AF1-B4F5-885588866CA6}">
      <dsp:nvSpPr>
        <dsp:cNvPr id="0" name=""/>
        <dsp:cNvSpPr/>
      </dsp:nvSpPr>
      <dsp:spPr>
        <a:xfrm>
          <a:off x="3843528" y="59721"/>
          <a:ext cx="2866644" cy="2866644"/>
        </a:xfrm>
        <a:prstGeom prst="ellipse">
          <a:avLst/>
        </a:prstGeom>
        <a:solidFill>
          <a:schemeClr val="accent2">
            <a:lumMod val="75000"/>
            <a:alpha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a:solidFill>
                <a:schemeClr val="bg1"/>
              </a:solidFill>
            </a:rPr>
            <a:t>Fixed</a:t>
          </a:r>
          <a:r>
            <a:rPr lang="en-US" sz="2400" kern="1200" dirty="0">
              <a:solidFill>
                <a:schemeClr val="bg1"/>
              </a:solidFill>
            </a:rPr>
            <a:t> (attached to the ground)</a:t>
          </a:r>
        </a:p>
      </dsp:txBody>
      <dsp:txXfrm>
        <a:off x="4225747" y="561384"/>
        <a:ext cx="2102205" cy="1289989"/>
      </dsp:txXfrm>
    </dsp:sp>
    <dsp:sp modelId="{F5B6E2BD-7C0D-4AB2-B15A-311F20054C2E}">
      <dsp:nvSpPr>
        <dsp:cNvPr id="0" name=""/>
        <dsp:cNvSpPr/>
      </dsp:nvSpPr>
      <dsp:spPr>
        <a:xfrm>
          <a:off x="4877908" y="1851374"/>
          <a:ext cx="2866644" cy="286664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a:solidFill>
                <a:schemeClr val="bg1"/>
              </a:solidFill>
            </a:rPr>
            <a:t>Adequate</a:t>
          </a:r>
          <a:r>
            <a:rPr lang="en-US" sz="2400" kern="1200" dirty="0">
              <a:solidFill>
                <a:schemeClr val="bg1"/>
              </a:solidFill>
            </a:rPr>
            <a:t> (Heat? Bedroom?)</a:t>
          </a:r>
        </a:p>
      </dsp:txBody>
      <dsp:txXfrm>
        <a:off x="5754624" y="2591923"/>
        <a:ext cx="1719986" cy="1576654"/>
      </dsp:txXfrm>
    </dsp:sp>
    <dsp:sp modelId="{FCFE8B45-8B01-4B57-80C4-EF9E5FEC2FDC}">
      <dsp:nvSpPr>
        <dsp:cNvPr id="0" name=""/>
        <dsp:cNvSpPr/>
      </dsp:nvSpPr>
      <dsp:spPr>
        <a:xfrm>
          <a:off x="2809147" y="1851374"/>
          <a:ext cx="2866644" cy="2866644"/>
        </a:xfrm>
        <a:prstGeom prst="ellipse">
          <a:avLst/>
        </a:prstGeom>
        <a:solidFill>
          <a:schemeClr val="accent4">
            <a:lumMod val="75000"/>
            <a:alpha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a:solidFill>
                <a:schemeClr val="bg1"/>
              </a:solidFill>
            </a:rPr>
            <a:t>Regular</a:t>
          </a:r>
          <a:r>
            <a:rPr lang="en-US" sz="2400" kern="1200" dirty="0">
              <a:solidFill>
                <a:schemeClr val="bg1"/>
              </a:solidFill>
            </a:rPr>
            <a:t> (Every night? Keys?)</a:t>
          </a:r>
        </a:p>
      </dsp:txBody>
      <dsp:txXfrm>
        <a:off x="3079089" y="2591923"/>
        <a:ext cx="1719986" cy="157665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2"/>
            <a:ext cx="3037840" cy="466434"/>
          </a:xfrm>
          <a:prstGeom prst="rect">
            <a:avLst/>
          </a:prstGeom>
        </p:spPr>
        <p:txBody>
          <a:bodyPr vert="horz" lIns="93177" tIns="46589" rIns="93177" bIns="46589" rtlCol="0"/>
          <a:lstStyle>
            <a:lvl1pPr algn="r">
              <a:defRPr sz="1200"/>
            </a:lvl1pPr>
          </a:lstStyle>
          <a:p>
            <a:fld id="{51E63B30-39F0-494B-8887-C32B901E38C1}" type="datetimeFigureOut">
              <a:rPr lang="en-US" smtClean="0"/>
              <a:t>1/31/2020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8C1B1BC-F9C0-4C73-B47F-085D927544FF}" type="slidenum">
              <a:rPr lang="en-US" smtClean="0"/>
              <a:t>‹#›</a:t>
            </a:fld>
            <a:endParaRPr lang="en-US"/>
          </a:p>
        </p:txBody>
      </p:sp>
    </p:spTree>
    <p:extLst>
      <p:ext uri="{BB962C8B-B14F-4D97-AF65-F5344CB8AC3E}">
        <p14:creationId xmlns:p14="http://schemas.microsoft.com/office/powerpoint/2010/main" val="2647029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C1B1BC-F9C0-4C73-B47F-085D927544FF}" type="slidenum">
              <a:rPr lang="en-US" smtClean="0"/>
              <a:t>1</a:t>
            </a:fld>
            <a:endParaRPr lang="en-US"/>
          </a:p>
        </p:txBody>
      </p:sp>
    </p:spTree>
    <p:extLst>
      <p:ext uri="{BB962C8B-B14F-4D97-AF65-F5344CB8AC3E}">
        <p14:creationId xmlns:p14="http://schemas.microsoft.com/office/powerpoint/2010/main" val="4254157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this really stems from the answers to regarding cause and adequacy.  If a family is happy and considers the living situation adequate, then we cannot necessarily project our conceptions onto the situation.  That said, it is imperative to consider elements such as (1) sleeping arrangement, (2) bathroom space and (3) schedule/night activity.</a:t>
            </a:r>
          </a:p>
          <a:p>
            <a:endParaRPr lang="en-US" dirty="0"/>
          </a:p>
          <a:p>
            <a:r>
              <a:rPr lang="en-US" dirty="0"/>
              <a:t>From Melanie Faby:</a:t>
            </a:r>
          </a:p>
          <a:p>
            <a:endParaRPr lang="en-US" dirty="0"/>
          </a:p>
          <a:p>
            <a:r>
              <a:rPr lang="en-US" dirty="0"/>
              <a:t>Perhaps you may want to start w/something like….</a:t>
            </a:r>
          </a:p>
          <a:p>
            <a:r>
              <a:rPr lang="en-US" dirty="0"/>
              <a:t>“If the housing is fixed, regular </a:t>
            </a:r>
            <a:r>
              <a:rPr lang="en-US" u="sng" dirty="0"/>
              <a:t>and </a:t>
            </a:r>
            <a:r>
              <a:rPr lang="en-US" dirty="0"/>
              <a:t>adequate and there is permission to reside there (perhaps part of the work agreement) then not temporarily housed. </a:t>
            </a:r>
          </a:p>
          <a:p>
            <a:r>
              <a:rPr lang="en-US" dirty="0"/>
              <a:t> </a:t>
            </a:r>
          </a:p>
          <a:p>
            <a:r>
              <a:rPr lang="en-US" dirty="0"/>
              <a:t>A “fixed residence” is one that is stationary, permanent, and not subject to change. For example: a tent is not "fixed," but a house or an apartment are usually fixed to the ground. </a:t>
            </a:r>
          </a:p>
          <a:p>
            <a:r>
              <a:rPr lang="en-US" dirty="0"/>
              <a:t>A “regular residence” is a place that a student can return to consistently and count on, night after night. Example: If the family has a lease or they own their own home, the housing is usually "regular," but if the students are staying in someone else's home with the host's permission, the housing </a:t>
            </a:r>
            <a:r>
              <a:rPr lang="en-US" b="1" dirty="0"/>
              <a:t>MAY (but cannot be assumed to be) </a:t>
            </a:r>
            <a:r>
              <a:rPr lang="en-US" dirty="0"/>
              <a:t>not be regular. </a:t>
            </a:r>
          </a:p>
          <a:p>
            <a:r>
              <a:rPr lang="en-US" dirty="0"/>
              <a:t>An “adequate residence” is one that is sufficient for meeting both the physical and psychological needs that are typically met in home environments. For example: A home without heat, running water, or with an infestation may not be "adequate." </a:t>
            </a:r>
          </a:p>
          <a:p>
            <a:endParaRPr lang="en-US" dirty="0"/>
          </a:p>
        </p:txBody>
      </p:sp>
      <p:sp>
        <p:nvSpPr>
          <p:cNvPr id="4" name="Slide Number Placeholder 3"/>
          <p:cNvSpPr>
            <a:spLocks noGrp="1"/>
          </p:cNvSpPr>
          <p:nvPr>
            <p:ph type="sldNum" sz="quarter" idx="5"/>
          </p:nvPr>
        </p:nvSpPr>
        <p:spPr/>
        <p:txBody>
          <a:bodyPr/>
          <a:lstStyle/>
          <a:p>
            <a:fld id="{18C1B1BC-F9C0-4C73-B47F-085D927544FF}" type="slidenum">
              <a:rPr lang="en-US" smtClean="0"/>
              <a:t>10</a:t>
            </a:fld>
            <a:endParaRPr lang="en-US"/>
          </a:p>
        </p:txBody>
      </p:sp>
    </p:spTree>
    <p:extLst>
      <p:ext uri="{BB962C8B-B14F-4D97-AF65-F5344CB8AC3E}">
        <p14:creationId xmlns:p14="http://schemas.microsoft.com/office/powerpoint/2010/main" val="2413649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C1B1BC-F9C0-4C73-B47F-085D927544FF}" type="slidenum">
              <a:rPr lang="en-US" smtClean="0"/>
              <a:t>11</a:t>
            </a:fld>
            <a:endParaRPr lang="en-US"/>
          </a:p>
        </p:txBody>
      </p:sp>
    </p:spTree>
    <p:extLst>
      <p:ext uri="{BB962C8B-B14F-4D97-AF65-F5344CB8AC3E}">
        <p14:creationId xmlns:p14="http://schemas.microsoft.com/office/powerpoint/2010/main" val="940291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C1B1BC-F9C0-4C73-B47F-085D927544FF}" type="slidenum">
              <a:rPr lang="en-US" smtClean="0"/>
              <a:t>12</a:t>
            </a:fld>
            <a:endParaRPr lang="en-US"/>
          </a:p>
        </p:txBody>
      </p:sp>
    </p:spTree>
    <p:extLst>
      <p:ext uri="{BB962C8B-B14F-4D97-AF65-F5344CB8AC3E}">
        <p14:creationId xmlns:p14="http://schemas.microsoft.com/office/powerpoint/2010/main" val="1982986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common causes of homelessness.</a:t>
            </a:r>
          </a:p>
          <a:p>
            <a:endParaRPr lang="en-US" dirty="0"/>
          </a:p>
          <a:p>
            <a:r>
              <a:rPr lang="en-US" dirty="0"/>
              <a:t>For our families, there are also additional variables that add complexity and/or contribute to a tenuous housing situation:</a:t>
            </a:r>
          </a:p>
          <a:p>
            <a:pPr marL="232943" indent="-232943">
              <a:buAutoNum type="arabicPeriod"/>
            </a:pPr>
            <a:r>
              <a:rPr lang="en-US" dirty="0"/>
              <a:t>Uncertain citizenship </a:t>
            </a:r>
          </a:p>
          <a:p>
            <a:pPr marL="232943" indent="-232943">
              <a:buAutoNum type="arabicPeriod"/>
            </a:pPr>
            <a:r>
              <a:rPr lang="en-US" dirty="0"/>
              <a:t>Rigorous work schedule and lack of adequate, affordable, accessible childcare while parents are at work</a:t>
            </a:r>
          </a:p>
          <a:p>
            <a:pPr marL="232943" indent="-232943">
              <a:buAutoNum type="arabicPeriod"/>
            </a:pPr>
            <a:r>
              <a:rPr lang="en-US" dirty="0"/>
              <a:t>The expectations of the farmer, such as not having children on site and/or living in a crew house</a:t>
            </a:r>
          </a:p>
          <a:p>
            <a:pPr marL="232943" indent="-232943">
              <a:buAutoNum type="arabicPeriod"/>
            </a:pPr>
            <a:r>
              <a:rPr lang="en-US" dirty="0"/>
              <a:t>Cultural differences of wanting to live in a multi-family household</a:t>
            </a:r>
          </a:p>
          <a:p>
            <a:pPr marL="232943" indent="-232943">
              <a:buAutoNum type="arabicPeriod"/>
            </a:pPr>
            <a:r>
              <a:rPr lang="en-US" dirty="0"/>
              <a:t>Trafficking and/or leveraging young children to gain entry to the U.S.</a:t>
            </a:r>
          </a:p>
        </p:txBody>
      </p:sp>
      <p:sp>
        <p:nvSpPr>
          <p:cNvPr id="4" name="Slide Number Placeholder 3"/>
          <p:cNvSpPr>
            <a:spLocks noGrp="1"/>
          </p:cNvSpPr>
          <p:nvPr>
            <p:ph type="sldNum" sz="quarter" idx="5"/>
          </p:nvPr>
        </p:nvSpPr>
        <p:spPr/>
        <p:txBody>
          <a:bodyPr/>
          <a:lstStyle/>
          <a:p>
            <a:fld id="{18C1B1BC-F9C0-4C73-B47F-085D927544FF}" type="slidenum">
              <a:rPr lang="en-US" smtClean="0"/>
              <a:t>2</a:t>
            </a:fld>
            <a:endParaRPr lang="en-US"/>
          </a:p>
        </p:txBody>
      </p:sp>
    </p:spTree>
    <p:extLst>
      <p:ext uri="{BB962C8B-B14F-4D97-AF65-F5344CB8AC3E}">
        <p14:creationId xmlns:p14="http://schemas.microsoft.com/office/powerpoint/2010/main" val="4262366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C1B1BC-F9C0-4C73-B47F-085D927544FF}" type="slidenum">
              <a:rPr lang="en-US" smtClean="0"/>
              <a:t>3</a:t>
            </a:fld>
            <a:endParaRPr lang="en-US"/>
          </a:p>
        </p:txBody>
      </p:sp>
    </p:spTree>
    <p:extLst>
      <p:ext uri="{BB962C8B-B14F-4D97-AF65-F5344CB8AC3E}">
        <p14:creationId xmlns:p14="http://schemas.microsoft.com/office/powerpoint/2010/main" val="1771373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C1B1BC-F9C0-4C73-B47F-085D927544FF}" type="slidenum">
              <a:rPr lang="en-US" smtClean="0"/>
              <a:t>4</a:t>
            </a:fld>
            <a:endParaRPr lang="en-US"/>
          </a:p>
        </p:txBody>
      </p:sp>
    </p:spTree>
    <p:extLst>
      <p:ext uri="{BB962C8B-B14F-4D97-AF65-F5344CB8AC3E}">
        <p14:creationId xmlns:p14="http://schemas.microsoft.com/office/powerpoint/2010/main" val="890166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it is critical to consider context and lifestyle.  Some families choose to live in multi-family or multi-generational households regardless of economic hardship.  Others are sharing homes and living situations primarily because of economic hardship or other challenges (e.g. loss of employment or abusive partners).</a:t>
            </a:r>
          </a:p>
          <a:p>
            <a:endParaRPr lang="en-US" dirty="0"/>
          </a:p>
          <a:p>
            <a:r>
              <a:rPr lang="en-US" dirty="0"/>
              <a:t>Ask about the following questions regarding “Fixed, Regular and Adequate Housing” before making a homeless determination:</a:t>
            </a:r>
          </a:p>
          <a:p>
            <a:r>
              <a:rPr lang="en-US" dirty="0"/>
              <a:t>•	Regular: When did the student and parent/guardian move in with the relatives? Do they sleep there every night?</a:t>
            </a:r>
          </a:p>
          <a:p>
            <a:r>
              <a:rPr lang="en-US" dirty="0"/>
              <a:t>•	Regular: Why are they living there?  Are they happy with the current living situation or are they consistently looking for more permanent housing/work?</a:t>
            </a:r>
          </a:p>
          <a:p>
            <a:r>
              <a:rPr lang="en-US" dirty="0"/>
              <a:t>•	Fixed/Adequate: What are the conditions of the living arrangements?  Are there enough bathrooms?  Does the child have their own room with a door, or are they sleeping on a cot in the living room?  Is there adequate heat?</a:t>
            </a:r>
          </a:p>
          <a:p>
            <a:endParaRPr lang="en-US" dirty="0"/>
          </a:p>
          <a:p>
            <a:r>
              <a:rPr lang="en-US" dirty="0"/>
              <a:t>The answers to these questions will reveal if the student is currently in a living situation that is considered homeless doubled-up, or in a stable multi-family household.</a:t>
            </a:r>
          </a:p>
          <a:p>
            <a:endParaRPr lang="en-US" dirty="0"/>
          </a:p>
          <a:p>
            <a:r>
              <a:rPr lang="en-US" dirty="0"/>
              <a:t>Keep in mind that the term “homeless” is loaded.  We advise that you discuss “residency” or “living situation” with the family, then share that they may be entitled to additional support because of their current living arrangement.</a:t>
            </a:r>
          </a:p>
          <a:p>
            <a:endParaRPr lang="en-US" dirty="0"/>
          </a:p>
        </p:txBody>
      </p:sp>
      <p:sp>
        <p:nvSpPr>
          <p:cNvPr id="4" name="Slide Number Placeholder 3"/>
          <p:cNvSpPr>
            <a:spLocks noGrp="1"/>
          </p:cNvSpPr>
          <p:nvPr>
            <p:ph type="sldNum" sz="quarter" idx="5"/>
          </p:nvPr>
        </p:nvSpPr>
        <p:spPr/>
        <p:txBody>
          <a:bodyPr/>
          <a:lstStyle/>
          <a:p>
            <a:fld id="{18C1B1BC-F9C0-4C73-B47F-085D927544FF}" type="slidenum">
              <a:rPr lang="en-US" smtClean="0"/>
              <a:t>5</a:t>
            </a:fld>
            <a:endParaRPr lang="en-US"/>
          </a:p>
        </p:txBody>
      </p:sp>
    </p:spTree>
    <p:extLst>
      <p:ext uri="{BB962C8B-B14F-4D97-AF65-F5344CB8AC3E}">
        <p14:creationId xmlns:p14="http://schemas.microsoft.com/office/powerpoint/2010/main" val="173745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Unfortunately, the variable of attending work with the parent, adds complexity to the situation, but is not necessarily part of the information considered when making an eligibility determination.</a:t>
            </a:r>
          </a:p>
          <a:p>
            <a:r>
              <a:rPr lang="en-US" dirty="0"/>
              <a:t> </a:t>
            </a:r>
          </a:p>
          <a:p>
            <a:r>
              <a:rPr lang="en-US" dirty="0"/>
              <a:t>Please ask more questions about the (1) regularity of the sleeping arrangements and (2) the adequacy of the living arrangements.</a:t>
            </a:r>
          </a:p>
          <a:p>
            <a:endParaRPr lang="en-US" dirty="0"/>
          </a:p>
        </p:txBody>
      </p:sp>
      <p:sp>
        <p:nvSpPr>
          <p:cNvPr id="4" name="Slide Number Placeholder 3"/>
          <p:cNvSpPr>
            <a:spLocks noGrp="1"/>
          </p:cNvSpPr>
          <p:nvPr>
            <p:ph type="sldNum" sz="quarter" idx="5"/>
          </p:nvPr>
        </p:nvSpPr>
        <p:spPr/>
        <p:txBody>
          <a:bodyPr/>
          <a:lstStyle/>
          <a:p>
            <a:fld id="{18C1B1BC-F9C0-4C73-B47F-085D927544FF}" type="slidenum">
              <a:rPr lang="en-US" smtClean="0"/>
              <a:t>6</a:t>
            </a:fld>
            <a:endParaRPr lang="en-US"/>
          </a:p>
        </p:txBody>
      </p:sp>
    </p:spTree>
    <p:extLst>
      <p:ext uri="{BB962C8B-B14F-4D97-AF65-F5344CB8AC3E}">
        <p14:creationId xmlns:p14="http://schemas.microsoft.com/office/powerpoint/2010/main" val="978909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student is actually a homeless, unaccompanied youth.  Yes! Many unaccompanied youth are young children, not the runaway teen we may think of when we hear the term.  My suggestion is that (1) discussions begin with dad over the phone regarding the educational plans in the next year and (2) the tutor begin filling out a medical and education proxy form with the dad (e.g. Power of Attorney agreement signed in front of a notary).  This will allow the “babysitter” to make educational and medical choices for the child, including things like pick up and drop off, but does not give her legal guardianship.</a:t>
            </a:r>
          </a:p>
          <a:p>
            <a:r>
              <a:rPr lang="en-US" dirty="0"/>
              <a:t> </a:t>
            </a:r>
          </a:p>
          <a:p>
            <a:r>
              <a:rPr lang="en-US" dirty="0"/>
              <a:t>Technically, Parent means a parent of a student and includes a natural parent, a guardian, or an individual acting as a parent in the absence of a parent or a guardian (34 CFR § 99.3).  However, Power of Attorney provides schools with the additional confidence needed when interacting with the babysitter. </a:t>
            </a:r>
          </a:p>
          <a:p>
            <a:r>
              <a:rPr lang="en-US" dirty="0"/>
              <a:t> </a:t>
            </a:r>
          </a:p>
          <a:p>
            <a:r>
              <a:rPr lang="en-US" dirty="0"/>
              <a:t>If the dad states that the plan is for the child to move back in with him before school enrollment (here, June/July 2020), I suggest the tutor seek registration in the father’s district of residence.  If the plan is for the child to remain with the babysitter, I suggest initiating conversations of best interest determinations as well; these conversations will identify whether it is in the best interest of the child to enroll in the father’s district of residence, or in the babysitter’s district of residence.</a:t>
            </a:r>
          </a:p>
          <a:p>
            <a:r>
              <a:rPr lang="en-US" dirty="0"/>
              <a:t> </a:t>
            </a:r>
          </a:p>
          <a:p>
            <a:r>
              <a:rPr lang="en-US" dirty="0"/>
              <a:t>Here, because the child has never been enrolled in school, the first school they enroll in will be the “School of Origin” and will be responsible for transportation for the child.  The “School of Attendance” will be whichever school the child attends.  </a:t>
            </a:r>
          </a:p>
          <a:p>
            <a:r>
              <a:rPr lang="en-US" dirty="0"/>
              <a:t> </a:t>
            </a:r>
          </a:p>
          <a:p>
            <a:endParaRPr lang="en-US" dirty="0"/>
          </a:p>
        </p:txBody>
      </p:sp>
      <p:sp>
        <p:nvSpPr>
          <p:cNvPr id="4" name="Slide Number Placeholder 3"/>
          <p:cNvSpPr>
            <a:spLocks noGrp="1"/>
          </p:cNvSpPr>
          <p:nvPr>
            <p:ph type="sldNum" sz="quarter" idx="5"/>
          </p:nvPr>
        </p:nvSpPr>
        <p:spPr/>
        <p:txBody>
          <a:bodyPr/>
          <a:lstStyle/>
          <a:p>
            <a:fld id="{18C1B1BC-F9C0-4C73-B47F-085D927544FF}" type="slidenum">
              <a:rPr lang="en-US" smtClean="0"/>
              <a:t>7</a:t>
            </a:fld>
            <a:endParaRPr lang="en-US"/>
          </a:p>
        </p:txBody>
      </p:sp>
    </p:spTree>
    <p:extLst>
      <p:ext uri="{BB962C8B-B14F-4D97-AF65-F5344CB8AC3E}">
        <p14:creationId xmlns:p14="http://schemas.microsoft.com/office/powerpoint/2010/main" val="403210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Honestly, this housing is fixed, regular and adequate even if there is no legal arrangement in place.  This would be the same situation as if grandparents bought a house for a child and grandchild and allowed them to live there for free.  In both situations, there is no legal agreement about the housing arrangement.  In both situations, if/when the family is kicked out/asked to leave, then they are immediately considered homeless.</a:t>
            </a:r>
          </a:p>
        </p:txBody>
      </p:sp>
      <p:sp>
        <p:nvSpPr>
          <p:cNvPr id="4" name="Slide Number Placeholder 3"/>
          <p:cNvSpPr>
            <a:spLocks noGrp="1"/>
          </p:cNvSpPr>
          <p:nvPr>
            <p:ph type="sldNum" sz="quarter" idx="5"/>
          </p:nvPr>
        </p:nvSpPr>
        <p:spPr/>
        <p:txBody>
          <a:bodyPr/>
          <a:lstStyle/>
          <a:p>
            <a:fld id="{18C1B1BC-F9C0-4C73-B47F-085D927544FF}" type="slidenum">
              <a:rPr lang="en-US" smtClean="0"/>
              <a:t>8</a:t>
            </a:fld>
            <a:endParaRPr lang="en-US"/>
          </a:p>
        </p:txBody>
      </p:sp>
    </p:spTree>
    <p:extLst>
      <p:ext uri="{BB962C8B-B14F-4D97-AF65-F5344CB8AC3E}">
        <p14:creationId xmlns:p14="http://schemas.microsoft.com/office/powerpoint/2010/main" val="3950692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this is most likely a homeless situation.</a:t>
            </a:r>
          </a:p>
          <a:p>
            <a:pPr lvl="0"/>
            <a:endParaRPr lang="en-US" dirty="0"/>
          </a:p>
          <a:p>
            <a:pPr lvl="0"/>
            <a:r>
              <a:rPr lang="en-US" dirty="0"/>
              <a:t>The housing is not adequate because the child does not have their own sleeping space.  This is particularly significant if the child is old enough that this is not developmentally appropriate.</a:t>
            </a:r>
          </a:p>
          <a:p>
            <a:r>
              <a:rPr lang="en-US" dirty="0"/>
              <a:t> </a:t>
            </a:r>
          </a:p>
          <a:p>
            <a:pPr lvl="0"/>
            <a:r>
              <a:rPr lang="en-US" dirty="0"/>
              <a:t>The housing is likely not adequate because they only have one room in the crew house.</a:t>
            </a:r>
          </a:p>
        </p:txBody>
      </p:sp>
      <p:sp>
        <p:nvSpPr>
          <p:cNvPr id="4" name="Slide Number Placeholder 3"/>
          <p:cNvSpPr>
            <a:spLocks noGrp="1"/>
          </p:cNvSpPr>
          <p:nvPr>
            <p:ph type="sldNum" sz="quarter" idx="5"/>
          </p:nvPr>
        </p:nvSpPr>
        <p:spPr/>
        <p:txBody>
          <a:bodyPr/>
          <a:lstStyle/>
          <a:p>
            <a:fld id="{18C1B1BC-F9C0-4C73-B47F-085D927544FF}" type="slidenum">
              <a:rPr lang="en-US" smtClean="0"/>
              <a:t>9</a:t>
            </a:fld>
            <a:endParaRPr lang="en-US"/>
          </a:p>
        </p:txBody>
      </p:sp>
    </p:spTree>
    <p:extLst>
      <p:ext uri="{BB962C8B-B14F-4D97-AF65-F5344CB8AC3E}">
        <p14:creationId xmlns:p14="http://schemas.microsoft.com/office/powerpoint/2010/main" val="802714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8DF7EB-BB5B-4BBF-BE69-6367A5922551}"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176610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8DF7EB-BB5B-4BBF-BE69-6367A5922551}"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106937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688DF7EB-BB5B-4BBF-BE69-6367A5922551}"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4275432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688DF7EB-BB5B-4BBF-BE69-6367A5922551}"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619980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DF7EB-BB5B-4BBF-BE69-6367A5922551}"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4005030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DF7EB-BB5B-4BBF-BE69-6367A5922551}"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2692380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C0B4FA1-A055-4387-818E-386AB77CE750}"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4130411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0B4FA1-A055-4387-818E-386AB77CE750}"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799001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0B4FA1-A055-4387-818E-386AB77CE750}"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1071492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0B4FA1-A055-4387-818E-386AB77CE750}"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1741585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0B4FA1-A055-4387-818E-386AB77CE750}" type="datetimeFigureOut">
              <a:rPr lang="en-US" smtClean="0"/>
              <a:t>1/31/2020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42996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DF7EB-BB5B-4BBF-BE69-6367A5922551}"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1057093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0B4FA1-A055-4387-818E-386AB77CE750}" type="datetimeFigureOut">
              <a:rPr lang="en-US" smtClean="0"/>
              <a:t>1/31/2020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15541277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B4FA1-A055-4387-818E-386AB77CE750}"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2196568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0B4FA1-A055-4387-818E-386AB77CE750}"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34878450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0B4FA1-A055-4387-818E-386AB77CE750}"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35722079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0B4FA1-A055-4387-818E-386AB77CE750}"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24976292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0B4FA1-A055-4387-818E-386AB77CE750}"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62D76-52E0-48DE-B215-3C0BCE3359E4}" type="slidenum">
              <a:rPr lang="en-US" smtClean="0"/>
              <a:t>‹#›</a:t>
            </a:fld>
            <a:endParaRPr lang="en-US"/>
          </a:p>
        </p:txBody>
      </p:sp>
    </p:spTree>
    <p:extLst>
      <p:ext uri="{BB962C8B-B14F-4D97-AF65-F5344CB8AC3E}">
        <p14:creationId xmlns:p14="http://schemas.microsoft.com/office/powerpoint/2010/main" val="102042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8DF7EB-BB5B-4BBF-BE69-6367A5922551}" type="datetimeFigureOut">
              <a:rPr lang="en-US" smtClean="0"/>
              <a:t>1/31/2020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1487900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8DF7EB-BB5B-4BBF-BE69-6367A5922551}"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1564965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8DF7EB-BB5B-4BBF-BE69-6367A5922551}" type="datetimeFigureOut">
              <a:rPr lang="en-US" smtClean="0"/>
              <a:t>1/31/2020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407232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8DF7EB-BB5B-4BBF-BE69-6367A5922551}" type="datetimeFigureOut">
              <a:rPr lang="en-US" smtClean="0"/>
              <a:t>1/31/2020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322584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8DF7EB-BB5B-4BBF-BE69-6367A5922551}" type="datetimeFigureOut">
              <a:rPr lang="en-US" smtClean="0"/>
              <a:t>1/31/2020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412924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8DF7EB-BB5B-4BBF-BE69-6367A5922551}" type="datetimeFigureOut">
              <a:rPr lang="en-US" smtClean="0"/>
              <a:t>1/31/2020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603965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688DF7EB-BB5B-4BBF-BE69-6367A5922551}" type="datetimeFigureOut">
              <a:rPr lang="en-US" smtClean="0"/>
              <a:t>1/31/2020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C4CA6FB-DCCB-4065-A955-893F3F48C5F5}" type="slidenum">
              <a:rPr lang="en-US" smtClean="0"/>
              <a:t>‹#›</a:t>
            </a:fld>
            <a:endParaRPr lang="en-US"/>
          </a:p>
        </p:txBody>
      </p:sp>
    </p:spTree>
    <p:extLst>
      <p:ext uri="{BB962C8B-B14F-4D97-AF65-F5344CB8AC3E}">
        <p14:creationId xmlns:p14="http://schemas.microsoft.com/office/powerpoint/2010/main" val="1500378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88DF7EB-BB5B-4BBF-BE69-6367A5922551}" type="datetimeFigureOut">
              <a:rPr lang="en-US" smtClean="0"/>
              <a:t>1/31/2020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C4CA6FB-DCCB-4065-A955-893F3F48C5F5}" type="slidenum">
              <a:rPr lang="en-US" smtClean="0"/>
              <a:t>‹#›</a:t>
            </a:fld>
            <a:endParaRPr lang="en-US"/>
          </a:p>
        </p:txBody>
      </p:sp>
    </p:spTree>
    <p:extLst>
      <p:ext uri="{BB962C8B-B14F-4D97-AF65-F5344CB8AC3E}">
        <p14:creationId xmlns:p14="http://schemas.microsoft.com/office/powerpoint/2010/main" val="28899347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B4FA1-A055-4387-818E-386AB77CE750}" type="datetimeFigureOut">
              <a:rPr lang="en-US" smtClean="0"/>
              <a:t>1/31/2020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62D76-52E0-48DE-B215-3C0BCE3359E4}" type="slidenum">
              <a:rPr lang="en-US" smtClean="0"/>
              <a:t>‹#›</a:t>
            </a:fld>
            <a:endParaRPr lang="en-US"/>
          </a:p>
        </p:txBody>
      </p:sp>
    </p:spTree>
    <p:extLst>
      <p:ext uri="{BB962C8B-B14F-4D97-AF65-F5344CB8AC3E}">
        <p14:creationId xmlns:p14="http://schemas.microsoft.com/office/powerpoint/2010/main" val="342015693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7EA66B-2AAB-42B0-9F9D-38920D8D82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083DA5-A2E7-4F13-9AA3-3D25062B54B3}"/>
              </a:ext>
            </a:extLst>
          </p:cNvPr>
          <p:cNvSpPr>
            <a:spLocks noGrp="1"/>
          </p:cNvSpPr>
          <p:nvPr>
            <p:ph type="ctrTitle"/>
          </p:nvPr>
        </p:nvSpPr>
        <p:spPr>
          <a:xfrm>
            <a:off x="965199" y="885433"/>
            <a:ext cx="10261602" cy="3022257"/>
          </a:xfrm>
          <a:effectLst/>
        </p:spPr>
        <p:txBody>
          <a:bodyPr anchor="b">
            <a:normAutofit/>
          </a:bodyPr>
          <a:lstStyle/>
          <a:p>
            <a:pPr algn="ctr">
              <a:lnSpc>
                <a:spcPct val="90000"/>
              </a:lnSpc>
            </a:pPr>
            <a:r>
              <a:rPr lang="en-US" sz="6100">
                <a:solidFill>
                  <a:schemeClr val="tx1"/>
                </a:solidFill>
              </a:rPr>
              <a:t>Determining McKinney Vento Eligibility for Migrant Education Students</a:t>
            </a:r>
          </a:p>
        </p:txBody>
      </p:sp>
      <p:sp>
        <p:nvSpPr>
          <p:cNvPr id="3" name="Subtitle 2">
            <a:extLst>
              <a:ext uri="{FF2B5EF4-FFF2-40B4-BE49-F238E27FC236}">
                <a16:creationId xmlns:a16="http://schemas.microsoft.com/office/drawing/2014/main" id="{98FFE1F0-A345-4097-A1E0-ED1485513AA9}"/>
              </a:ext>
            </a:extLst>
          </p:cNvPr>
          <p:cNvSpPr>
            <a:spLocks noGrp="1"/>
          </p:cNvSpPr>
          <p:nvPr>
            <p:ph type="subTitle" idx="1"/>
          </p:nvPr>
        </p:nvSpPr>
        <p:spPr>
          <a:xfrm>
            <a:off x="1906955" y="4033164"/>
            <a:ext cx="8378090" cy="1181206"/>
          </a:xfrm>
          <a:effectLst/>
        </p:spPr>
        <p:txBody>
          <a:bodyPr anchor="t">
            <a:normAutofit fontScale="92500" lnSpcReduction="10000"/>
          </a:bodyPr>
          <a:lstStyle/>
          <a:p>
            <a:pPr algn="ctr"/>
            <a:r>
              <a:rPr lang="en-US" sz="2000" dirty="0"/>
              <a:t>Presented by NYS TASC on behalf of the Migrant Education Program</a:t>
            </a:r>
          </a:p>
          <a:p>
            <a:pPr algn="ctr"/>
            <a:r>
              <a:rPr lang="en-US" sz="2000" dirty="0"/>
              <a:t>Presenter: Erin Allen</a:t>
            </a:r>
          </a:p>
          <a:p>
            <a:pPr algn="ctr"/>
            <a:r>
              <a:rPr lang="en-US" sz="2000" dirty="0"/>
              <a:t>January 31</a:t>
            </a:r>
            <a:r>
              <a:rPr lang="en-US" sz="2000" baseline="30000" dirty="0"/>
              <a:t>st</a:t>
            </a:r>
            <a:r>
              <a:rPr lang="en-US" sz="2000" dirty="0"/>
              <a:t>, 2020</a:t>
            </a:r>
          </a:p>
        </p:txBody>
      </p:sp>
      <p:sp>
        <p:nvSpPr>
          <p:cNvPr id="10" name="Freeform: Shape 9">
            <a:extLst>
              <a:ext uri="{FF2B5EF4-FFF2-40B4-BE49-F238E27FC236}">
                <a16:creationId xmlns:a16="http://schemas.microsoft.com/office/drawing/2014/main" id="{D360EBE3-31BB-422F-AA87-FA3873DAE4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0800000">
            <a:off x="0" y="5388384"/>
            <a:ext cx="12192000" cy="1469616"/>
          </a:xfrm>
          <a:custGeom>
            <a:avLst/>
            <a:gdLst>
              <a:gd name="connsiteX0" fmla="*/ 6113881 w 12192000"/>
              <a:gd name="connsiteY0" fmla="*/ 1469616 h 1469616"/>
              <a:gd name="connsiteX1" fmla="*/ 6101181 w 12192000"/>
              <a:gd name="connsiteY1" fmla="*/ 1469616 h 1469616"/>
              <a:gd name="connsiteX2" fmla="*/ 6090598 w 12192000"/>
              <a:gd name="connsiteY2" fmla="*/ 1469616 h 1469616"/>
              <a:gd name="connsiteX3" fmla="*/ 6077897 w 12192000"/>
              <a:gd name="connsiteY3" fmla="*/ 1464854 h 1469616"/>
              <a:gd name="connsiteX4" fmla="*/ 6065198 w 12192000"/>
              <a:gd name="connsiteY4" fmla="*/ 1460091 h 1469616"/>
              <a:gd name="connsiteX5" fmla="*/ 6056731 w 12192000"/>
              <a:gd name="connsiteY5" fmla="*/ 1456916 h 1469616"/>
              <a:gd name="connsiteX6" fmla="*/ 5678033 w 12192000"/>
              <a:gd name="connsiteY6" fmla="*/ 1172892 h 1469616"/>
              <a:gd name="connsiteX7" fmla="*/ 0 w 12192000"/>
              <a:gd name="connsiteY7" fmla="*/ 1172892 h 1469616"/>
              <a:gd name="connsiteX8" fmla="*/ 0 w 12192000"/>
              <a:gd name="connsiteY8" fmla="*/ 1162370 h 1469616"/>
              <a:gd name="connsiteX9" fmla="*/ 0 w 12192000"/>
              <a:gd name="connsiteY9" fmla="*/ 403347 h 1469616"/>
              <a:gd name="connsiteX10" fmla="*/ 0 w 12192000"/>
              <a:gd name="connsiteY10" fmla="*/ 0 h 1469616"/>
              <a:gd name="connsiteX11" fmla="*/ 12192000 w 12192000"/>
              <a:gd name="connsiteY11" fmla="*/ 0 h 1469616"/>
              <a:gd name="connsiteX12" fmla="*/ 12192000 w 12192000"/>
              <a:gd name="connsiteY12" fmla="*/ 403347 h 1469616"/>
              <a:gd name="connsiteX13" fmla="*/ 12192000 w 12192000"/>
              <a:gd name="connsiteY13" fmla="*/ 1162370 h 1469616"/>
              <a:gd name="connsiteX14" fmla="*/ 12192000 w 12192000"/>
              <a:gd name="connsiteY14" fmla="*/ 1172892 h 1469616"/>
              <a:gd name="connsiteX15" fmla="*/ 6524330 w 12192000"/>
              <a:gd name="connsiteY15" fmla="*/ 1172892 h 1469616"/>
              <a:gd name="connsiteX16" fmla="*/ 6145631 w 12192000"/>
              <a:gd name="connsiteY16" fmla="*/ 1456916 h 1469616"/>
              <a:gd name="connsiteX17" fmla="*/ 6137163 w 12192000"/>
              <a:gd name="connsiteY17" fmla="*/ 1460091 h 1469616"/>
              <a:gd name="connsiteX18" fmla="*/ 6124463 w 12192000"/>
              <a:gd name="connsiteY18" fmla="*/ 1464854 h 1469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92000" h="1469616">
                <a:moveTo>
                  <a:pt x="6113881" y="1469616"/>
                </a:moveTo>
                <a:lnTo>
                  <a:pt x="6101181" y="1469616"/>
                </a:lnTo>
                <a:lnTo>
                  <a:pt x="6090598" y="1469616"/>
                </a:lnTo>
                <a:lnTo>
                  <a:pt x="6077897" y="1464854"/>
                </a:lnTo>
                <a:lnTo>
                  <a:pt x="6065198" y="1460091"/>
                </a:lnTo>
                <a:lnTo>
                  <a:pt x="6056731" y="1456916"/>
                </a:lnTo>
                <a:lnTo>
                  <a:pt x="5678033" y="1172892"/>
                </a:lnTo>
                <a:lnTo>
                  <a:pt x="0" y="1172892"/>
                </a:lnTo>
                <a:lnTo>
                  <a:pt x="0" y="1162370"/>
                </a:lnTo>
                <a:lnTo>
                  <a:pt x="0" y="403347"/>
                </a:lnTo>
                <a:lnTo>
                  <a:pt x="0" y="0"/>
                </a:lnTo>
                <a:lnTo>
                  <a:pt x="12192000" y="0"/>
                </a:lnTo>
                <a:lnTo>
                  <a:pt x="12192000" y="403347"/>
                </a:lnTo>
                <a:lnTo>
                  <a:pt x="12192000" y="1162370"/>
                </a:lnTo>
                <a:lnTo>
                  <a:pt x="12192000" y="1172892"/>
                </a:lnTo>
                <a:lnTo>
                  <a:pt x="6524330" y="1172892"/>
                </a:lnTo>
                <a:lnTo>
                  <a:pt x="6145631" y="1456916"/>
                </a:lnTo>
                <a:lnTo>
                  <a:pt x="6137163" y="1460091"/>
                </a:lnTo>
                <a:lnTo>
                  <a:pt x="6124463" y="1464854"/>
                </a:lnTo>
                <a:close/>
              </a:path>
            </a:pathLst>
          </a:custGeom>
          <a:ln>
            <a:noFill/>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9482925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74294-DFCC-4533-BBD9-7A42F10337A6}"/>
              </a:ext>
            </a:extLst>
          </p:cNvPr>
          <p:cNvSpPr>
            <a:spLocks noGrp="1"/>
          </p:cNvSpPr>
          <p:nvPr>
            <p:ph type="title"/>
          </p:nvPr>
        </p:nvSpPr>
        <p:spPr/>
        <p:txBody>
          <a:bodyPr/>
          <a:lstStyle/>
          <a:p>
            <a:r>
              <a:rPr lang="en-US" dirty="0">
                <a:solidFill>
                  <a:schemeClr val="bg1"/>
                </a:solidFill>
              </a:rPr>
              <a:t>Question #6</a:t>
            </a:r>
          </a:p>
        </p:txBody>
      </p:sp>
      <p:sp>
        <p:nvSpPr>
          <p:cNvPr id="3" name="Content Placeholder 2">
            <a:extLst>
              <a:ext uri="{FF2B5EF4-FFF2-40B4-BE49-F238E27FC236}">
                <a16:creationId xmlns:a16="http://schemas.microsoft.com/office/drawing/2014/main" id="{3EE108F7-CDC5-4E8F-ADF7-8BC0C433AE2A}"/>
              </a:ext>
            </a:extLst>
          </p:cNvPr>
          <p:cNvSpPr>
            <a:spLocks noGrp="1"/>
          </p:cNvSpPr>
          <p:nvPr>
            <p:ph idx="1"/>
          </p:nvPr>
        </p:nvSpPr>
        <p:spPr>
          <a:xfrm>
            <a:off x="818712" y="2222287"/>
            <a:ext cx="10554574" cy="3636511"/>
          </a:xfrm>
        </p:spPr>
        <p:txBody>
          <a:bodyPr>
            <a:normAutofit/>
          </a:bodyPr>
          <a:lstStyle/>
          <a:p>
            <a:pPr marL="0" indent="0">
              <a:buNone/>
            </a:pPr>
            <a:r>
              <a:rPr lang="en-US" sz="3200" dirty="0">
                <a:solidFill>
                  <a:schemeClr val="bg1"/>
                </a:solidFill>
              </a:rPr>
              <a:t>If all students are considered homeless who live with their family in a crew house, are we then not accounting for majority of our program’s population of homeless students?</a:t>
            </a:r>
          </a:p>
        </p:txBody>
      </p:sp>
    </p:spTree>
    <p:extLst>
      <p:ext uri="{BB962C8B-B14F-4D97-AF65-F5344CB8AC3E}">
        <p14:creationId xmlns:p14="http://schemas.microsoft.com/office/powerpoint/2010/main" val="3404600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B7DB-DEA5-402F-8AC4-4EFC151DC802}"/>
              </a:ext>
            </a:extLst>
          </p:cNvPr>
          <p:cNvSpPr>
            <a:spLocks noGrp="1"/>
          </p:cNvSpPr>
          <p:nvPr>
            <p:ph type="title"/>
          </p:nvPr>
        </p:nvSpPr>
        <p:spPr/>
        <p:txBody>
          <a:bodyPr/>
          <a:lstStyle/>
          <a:p>
            <a:r>
              <a:rPr lang="en-US" dirty="0">
                <a:solidFill>
                  <a:schemeClr val="bg1"/>
                </a:solidFill>
              </a:rPr>
              <a:t>Let’s brainstorm together</a:t>
            </a:r>
          </a:p>
        </p:txBody>
      </p:sp>
      <p:sp>
        <p:nvSpPr>
          <p:cNvPr id="3" name="Content Placeholder 2">
            <a:extLst>
              <a:ext uri="{FF2B5EF4-FFF2-40B4-BE49-F238E27FC236}">
                <a16:creationId xmlns:a16="http://schemas.microsoft.com/office/drawing/2014/main" id="{6A8ECC55-6FCB-439D-813B-FB11A2AADCAC}"/>
              </a:ext>
            </a:extLst>
          </p:cNvPr>
          <p:cNvSpPr>
            <a:spLocks noGrp="1"/>
          </p:cNvSpPr>
          <p:nvPr>
            <p:ph idx="1"/>
          </p:nvPr>
        </p:nvSpPr>
        <p:spPr>
          <a:xfrm>
            <a:off x="818712" y="2392680"/>
            <a:ext cx="10554574" cy="3466118"/>
          </a:xfrm>
        </p:spPr>
        <p:txBody>
          <a:bodyPr>
            <a:normAutofit/>
          </a:bodyPr>
          <a:lstStyle/>
          <a:p>
            <a:pPr marL="0" indent="0">
              <a:buNone/>
            </a:pPr>
            <a:r>
              <a:rPr lang="en-US" sz="3200" b="1" dirty="0">
                <a:solidFill>
                  <a:schemeClr val="bg2"/>
                </a:solidFill>
              </a:rPr>
              <a:t>1. What questions can we ask to determine if a student is McKinney Vento eligible?</a:t>
            </a:r>
          </a:p>
          <a:p>
            <a:pPr marL="0" indent="0">
              <a:buNone/>
            </a:pPr>
            <a:endParaRPr lang="en-US" sz="3200" b="1" dirty="0">
              <a:solidFill>
                <a:schemeClr val="bg2"/>
              </a:solidFill>
            </a:endParaRPr>
          </a:p>
          <a:p>
            <a:pPr marL="0" indent="0">
              <a:buNone/>
            </a:pPr>
            <a:r>
              <a:rPr lang="en-US" sz="3200" b="1" dirty="0">
                <a:solidFill>
                  <a:schemeClr val="bg2"/>
                </a:solidFill>
              </a:rPr>
              <a:t>2. What questions do YOU still have about identifying whether students are McKinney Vento eligible?</a:t>
            </a:r>
          </a:p>
        </p:txBody>
      </p:sp>
    </p:spTree>
    <p:extLst>
      <p:ext uri="{BB962C8B-B14F-4D97-AF65-F5344CB8AC3E}">
        <p14:creationId xmlns:p14="http://schemas.microsoft.com/office/powerpoint/2010/main" val="2340263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3666750" y="214169"/>
            <a:ext cx="4213225" cy="2768600"/>
            <a:chOff x="107384816" y="106930747"/>
            <a:chExt cx="4213918" cy="2768252"/>
          </a:xfrm>
        </p:grpSpPr>
        <p:pic>
          <p:nvPicPr>
            <p:cNvPr id="1027" name="Picture 3" descr="GetAttachmentThumbnail"/>
            <p:cNvPicPr>
              <a:picLocks noChangeAspect="1" noChangeArrowheads="1"/>
            </p:cNvPicPr>
            <p:nvPr/>
          </p:nvPicPr>
          <p:blipFill>
            <a:blip r:embed="rId3">
              <a:extLst>
                <a:ext uri="{28A0092B-C50C-407E-A947-70E740481C1C}">
                  <a14:useLocalDpi xmlns:a14="http://schemas.microsoft.com/office/drawing/2010/main" val="0"/>
                </a:ext>
              </a:extLst>
            </a:blip>
            <a:srcRect l="50365" t="38113" r="14920" b="39156"/>
            <a:stretch>
              <a:fillRect/>
            </a:stretch>
          </p:blipFill>
          <p:spPr bwMode="auto">
            <a:xfrm>
              <a:off x="107384816" y="106930747"/>
              <a:ext cx="4213918" cy="2066794"/>
            </a:xfrm>
            <a:prstGeom prst="rect">
              <a:avLst/>
            </a:prstGeom>
            <a:noFill/>
            <a:ln w="25400" algn="ctr">
              <a:solidFill>
                <a:srgbClr val="C0C0C0"/>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Text Box 4"/>
            <p:cNvSpPr txBox="1">
              <a:spLocks noChangeArrowheads="1"/>
            </p:cNvSpPr>
            <p:nvPr/>
          </p:nvSpPr>
          <p:spPr bwMode="auto">
            <a:xfrm>
              <a:off x="107547654" y="109072697"/>
              <a:ext cx="2242159" cy="62630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Click </a:t>
              </a:r>
              <a:r>
                <a:rPr kumimoji="0" lang="en-US" altLang="en-US" sz="16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[JOIN] </a:t>
              </a:r>
              <a:r>
                <a:rPr kumimoji="0" lang="en-US" altLang="en-US" sz="16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to go to your breakout room!</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cxnSp>
          <p:nvCxnSpPr>
            <p:cNvPr id="1029" name="AutoShape 5"/>
            <p:cNvCxnSpPr>
              <a:cxnSpLocks noChangeShapeType="1"/>
            </p:cNvCxnSpPr>
            <p:nvPr/>
          </p:nvCxnSpPr>
          <p:spPr bwMode="auto">
            <a:xfrm flipV="1">
              <a:off x="109614449" y="108947438"/>
              <a:ext cx="551145" cy="475989"/>
            </a:xfrm>
            <a:prstGeom prst="straightConnector1">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grpSp>
        <p:nvGrpSpPr>
          <p:cNvPr id="6" name="Group 6"/>
          <p:cNvGrpSpPr>
            <a:grpSpLocks/>
          </p:cNvGrpSpPr>
          <p:nvPr/>
        </p:nvGrpSpPr>
        <p:grpSpPr bwMode="auto">
          <a:xfrm>
            <a:off x="1245812" y="4298168"/>
            <a:ext cx="9055100" cy="1381125"/>
            <a:chOff x="105667959" y="110632461"/>
            <a:chExt cx="9055090" cy="1381539"/>
          </a:xfrm>
        </p:grpSpPr>
        <p:pic>
          <p:nvPicPr>
            <p:cNvPr id="1031" name="Picture 7" descr="GetAttachmentThumbnail"/>
            <p:cNvPicPr>
              <a:picLocks noChangeAspect="1" noChangeArrowheads="1"/>
            </p:cNvPicPr>
            <p:nvPr/>
          </p:nvPicPr>
          <p:blipFill>
            <a:blip r:embed="rId4">
              <a:extLst>
                <a:ext uri="{28A0092B-C50C-407E-A947-70E740481C1C}">
                  <a14:useLocalDpi xmlns:a14="http://schemas.microsoft.com/office/drawing/2010/main" val="0"/>
                </a:ext>
              </a:extLst>
            </a:blip>
            <a:srcRect t="91074"/>
            <a:stretch>
              <a:fillRect/>
            </a:stretch>
          </p:blipFill>
          <p:spPr bwMode="auto">
            <a:xfrm>
              <a:off x="105667959" y="110950514"/>
              <a:ext cx="9055090" cy="431193"/>
            </a:xfrm>
            <a:prstGeom prst="rect">
              <a:avLst/>
            </a:prstGeom>
            <a:noFill/>
            <a:ln w="25400" algn="ctr">
              <a:solidFill>
                <a:srgbClr val="FFFF00"/>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7" name="Text Box 8"/>
            <p:cNvSpPr txBox="1">
              <a:spLocks noChangeArrowheads="1"/>
            </p:cNvSpPr>
            <p:nvPr/>
          </p:nvSpPr>
          <p:spPr bwMode="auto">
            <a:xfrm>
              <a:off x="105722530" y="110632461"/>
              <a:ext cx="2345635" cy="28823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Inside the Breakout Room:</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8" name="Text Box 9"/>
            <p:cNvSpPr txBox="1">
              <a:spLocks noChangeArrowheads="1"/>
            </p:cNvSpPr>
            <p:nvPr/>
          </p:nvSpPr>
          <p:spPr bwMode="auto">
            <a:xfrm>
              <a:off x="105667959" y="111447470"/>
              <a:ext cx="4965346" cy="39756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You can click [</a:t>
              </a:r>
              <a:r>
                <a:rPr kumimoji="0" lang="en-US" altLang="en-US" sz="14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ASK FOR HELP], </a:t>
              </a:r>
              <a:r>
                <a:rPr kumimoji="0" lang="en-US" altLang="en-US" sz="14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and the host will join your group.</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cxnSp>
          <p:nvCxnSpPr>
            <p:cNvPr id="1034" name="AutoShape 10"/>
            <p:cNvCxnSpPr>
              <a:cxnSpLocks noChangeShapeType="1"/>
            </p:cNvCxnSpPr>
            <p:nvPr/>
          </p:nvCxnSpPr>
          <p:spPr bwMode="auto">
            <a:xfrm flipV="1">
              <a:off x="110513191" y="111407713"/>
              <a:ext cx="506896" cy="427383"/>
            </a:xfrm>
            <a:prstGeom prst="straightConnector1">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9" name="Text Box 11"/>
            <p:cNvSpPr txBox="1">
              <a:spLocks noChangeArrowheads="1"/>
            </p:cNvSpPr>
            <p:nvPr/>
          </p:nvSpPr>
          <p:spPr bwMode="auto">
            <a:xfrm>
              <a:off x="111288444" y="111447470"/>
              <a:ext cx="3091070" cy="56653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If your group finishes early, you can click </a:t>
              </a:r>
              <a:r>
                <a:rPr kumimoji="0" lang="en-US" altLang="en-US" sz="14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[LEAVE BREAKOUT ROOM], </a:t>
              </a:r>
              <a:r>
                <a:rPr kumimoji="0" lang="en-US" altLang="en-US" sz="14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to return .</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cxnSp>
          <p:nvCxnSpPr>
            <p:cNvPr id="1036" name="AutoShape 12"/>
            <p:cNvCxnSpPr>
              <a:cxnSpLocks noChangeShapeType="1"/>
            </p:cNvCxnSpPr>
            <p:nvPr/>
          </p:nvCxnSpPr>
          <p:spPr bwMode="auto">
            <a:xfrm flipH="1" flipV="1">
              <a:off x="114394422" y="111382865"/>
              <a:ext cx="19878" cy="616227"/>
            </a:xfrm>
            <a:prstGeom prst="straightConnector1">
              <a:avLst/>
            </a:prstGeom>
            <a:noFill/>
            <a:ln w="57150" algn="ctr">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grpSp>
    </p:spTree>
    <p:extLst>
      <p:ext uri="{BB962C8B-B14F-4D97-AF65-F5344CB8AC3E}">
        <p14:creationId xmlns:p14="http://schemas.microsoft.com/office/powerpoint/2010/main" val="188326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F374CE3-A67D-4A48-B079-768B101FD19F}"/>
              </a:ext>
            </a:extLst>
          </p:cNvPr>
          <p:cNvSpPr txBox="1"/>
          <p:nvPr/>
        </p:nvSpPr>
        <p:spPr>
          <a:xfrm>
            <a:off x="9092432" y="918527"/>
            <a:ext cx="3030279" cy="1477328"/>
          </a:xfrm>
          <a:prstGeom prst="rect">
            <a:avLst/>
          </a:prstGeom>
          <a:solidFill>
            <a:schemeClr val="tx1"/>
          </a:solidFill>
          <a:effectLst>
            <a:softEdge rad="31750"/>
          </a:effectLst>
        </p:spPr>
        <p:txBody>
          <a:bodyPr wrap="square" rtlCol="0">
            <a:spAutoFit/>
          </a:bodyPr>
          <a:lstStyle/>
          <a:p>
            <a:pPr algn="ctr"/>
            <a:r>
              <a:rPr lang="en-US" b="1" dirty="0">
                <a:solidFill>
                  <a:schemeClr val="bg1"/>
                </a:solidFill>
              </a:rPr>
              <a:t>Uncertain Citizenship</a:t>
            </a:r>
          </a:p>
          <a:p>
            <a:pPr algn="ctr"/>
            <a:r>
              <a:rPr lang="en-US" b="1" dirty="0">
                <a:solidFill>
                  <a:schemeClr val="bg1"/>
                </a:solidFill>
              </a:rPr>
              <a:t>Rigorous Work Schedule</a:t>
            </a:r>
          </a:p>
          <a:p>
            <a:pPr algn="ctr"/>
            <a:r>
              <a:rPr lang="en-US" b="1" dirty="0">
                <a:solidFill>
                  <a:schemeClr val="bg1"/>
                </a:solidFill>
              </a:rPr>
              <a:t>Farm Owner Expectations</a:t>
            </a:r>
          </a:p>
          <a:p>
            <a:pPr algn="ctr"/>
            <a:r>
              <a:rPr lang="en-US" b="1" dirty="0">
                <a:solidFill>
                  <a:schemeClr val="bg1"/>
                </a:solidFill>
              </a:rPr>
              <a:t>Cultural Differences</a:t>
            </a:r>
          </a:p>
          <a:p>
            <a:pPr algn="ctr"/>
            <a:r>
              <a:rPr lang="en-US" b="1" dirty="0">
                <a:solidFill>
                  <a:schemeClr val="bg1"/>
                </a:solidFill>
              </a:rPr>
              <a:t>Trafficking</a:t>
            </a:r>
          </a:p>
        </p:txBody>
      </p:sp>
      <p:sp>
        <p:nvSpPr>
          <p:cNvPr id="2" name="Title 1">
            <a:extLst>
              <a:ext uri="{FF2B5EF4-FFF2-40B4-BE49-F238E27FC236}">
                <a16:creationId xmlns:a16="http://schemas.microsoft.com/office/drawing/2014/main" id="{C21A00A3-5054-4E00-8D2A-28D023445AA1}"/>
              </a:ext>
            </a:extLst>
          </p:cNvPr>
          <p:cNvSpPr>
            <a:spLocks noGrp="1"/>
          </p:cNvSpPr>
          <p:nvPr>
            <p:ph type="title"/>
          </p:nvPr>
        </p:nvSpPr>
        <p:spPr>
          <a:xfrm>
            <a:off x="810000" y="447188"/>
            <a:ext cx="10571998" cy="970450"/>
          </a:xfrm>
        </p:spPr>
        <p:txBody>
          <a:bodyPr>
            <a:normAutofit/>
          </a:bodyPr>
          <a:lstStyle/>
          <a:p>
            <a:r>
              <a:rPr lang="en-US" dirty="0">
                <a:solidFill>
                  <a:schemeClr val="bg1"/>
                </a:solidFill>
              </a:rPr>
              <a:t>Typical Causes of Homelessness</a:t>
            </a:r>
          </a:p>
        </p:txBody>
      </p:sp>
      <p:graphicFrame>
        <p:nvGraphicFramePr>
          <p:cNvPr id="4" name="Content Placeholder 3">
            <a:extLst>
              <a:ext uri="{FF2B5EF4-FFF2-40B4-BE49-F238E27FC236}">
                <a16:creationId xmlns:a16="http://schemas.microsoft.com/office/drawing/2014/main" id="{CD5EC5E4-D204-49FC-95B2-7727676C4FF7}"/>
              </a:ext>
            </a:extLst>
          </p:cNvPr>
          <p:cNvGraphicFramePr>
            <a:graphicFrameLocks noGrp="1"/>
          </p:cNvGraphicFramePr>
          <p:nvPr>
            <p:ph idx="1"/>
            <p:extLst>
              <p:ext uri="{D42A27DB-BD31-4B8C-83A1-F6EECF244321}">
                <p14:modId xmlns:p14="http://schemas.microsoft.com/office/powerpoint/2010/main" val="2895664836"/>
              </p:ext>
            </p:extLst>
          </p:nvPr>
        </p:nvGraphicFramePr>
        <p:xfrm>
          <a:off x="819150" y="2494722"/>
          <a:ext cx="10553700" cy="33647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a:extLst>
              <a:ext uri="{FF2B5EF4-FFF2-40B4-BE49-F238E27FC236}">
                <a16:creationId xmlns:a16="http://schemas.microsoft.com/office/drawing/2014/main" id="{C211AB44-38CC-4B61-B5CB-AF23A0F9A611}"/>
              </a:ext>
            </a:extLst>
          </p:cNvPr>
          <p:cNvSpPr/>
          <p:nvPr/>
        </p:nvSpPr>
        <p:spPr>
          <a:xfrm>
            <a:off x="340243" y="1520457"/>
            <a:ext cx="11384912" cy="517684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8" name="Straight Arrow Connector 7">
            <a:extLst>
              <a:ext uri="{FF2B5EF4-FFF2-40B4-BE49-F238E27FC236}">
                <a16:creationId xmlns:a16="http://schemas.microsoft.com/office/drawing/2014/main" id="{D3CD8063-65D5-42D8-A684-A3B2890258EE}"/>
              </a:ext>
            </a:extLst>
          </p:cNvPr>
          <p:cNvCxnSpPr>
            <a:cxnSpLocks/>
          </p:cNvCxnSpPr>
          <p:nvPr/>
        </p:nvCxnSpPr>
        <p:spPr>
          <a:xfrm flipH="1">
            <a:off x="11428159" y="2391903"/>
            <a:ext cx="132039" cy="617111"/>
          </a:xfrm>
          <a:prstGeom prst="straightConnector1">
            <a:avLst/>
          </a:prstGeom>
          <a:ln w="76200">
            <a:solidFill>
              <a:srgbClr val="FF0000"/>
            </a:solidFill>
            <a:tailEnd type="triangle"/>
          </a:ln>
        </p:spPr>
        <p:style>
          <a:lnRef idx="1">
            <a:schemeClr val="accent6"/>
          </a:lnRef>
          <a:fillRef idx="0">
            <a:schemeClr val="accent6"/>
          </a:fillRef>
          <a:effectRef idx="0">
            <a:schemeClr val="accent6"/>
          </a:effectRef>
          <a:fontRef idx="minor">
            <a:schemeClr val="tx1"/>
          </a:fontRef>
        </p:style>
      </p:cxnSp>
      <p:cxnSp>
        <p:nvCxnSpPr>
          <p:cNvPr id="10" name="Straight Arrow Connector 9">
            <a:extLst>
              <a:ext uri="{FF2B5EF4-FFF2-40B4-BE49-F238E27FC236}">
                <a16:creationId xmlns:a16="http://schemas.microsoft.com/office/drawing/2014/main" id="{CAD56667-D223-4DCA-951F-BA5133F06409}"/>
              </a:ext>
            </a:extLst>
          </p:cNvPr>
          <p:cNvCxnSpPr>
            <a:cxnSpLocks/>
          </p:cNvCxnSpPr>
          <p:nvPr/>
        </p:nvCxnSpPr>
        <p:spPr>
          <a:xfrm flipH="1">
            <a:off x="8357191" y="1348326"/>
            <a:ext cx="548412" cy="308556"/>
          </a:xfrm>
          <a:prstGeom prst="straightConnector1">
            <a:avLst/>
          </a:prstGeom>
          <a:ln w="762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1410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9D0F6-E2A6-4075-B390-4BAEA4CFDD52}"/>
              </a:ext>
            </a:extLst>
          </p:cNvPr>
          <p:cNvSpPr>
            <a:spLocks noGrp="1"/>
          </p:cNvSpPr>
          <p:nvPr>
            <p:ph type="title"/>
          </p:nvPr>
        </p:nvSpPr>
        <p:spPr/>
        <p:txBody>
          <a:bodyPr/>
          <a:lstStyle/>
          <a:p>
            <a:r>
              <a:rPr lang="en-US" dirty="0">
                <a:solidFill>
                  <a:schemeClr val="bg1"/>
                </a:solidFill>
              </a:rPr>
              <a:t>Who is eligible?</a:t>
            </a:r>
          </a:p>
        </p:txBody>
      </p:sp>
      <p:pic>
        <p:nvPicPr>
          <p:cNvPr id="7" name="Picture 6" descr="A screenshot of a cell phone&#10;&#10;Description automatically generated">
            <a:extLst>
              <a:ext uri="{FF2B5EF4-FFF2-40B4-BE49-F238E27FC236}">
                <a16:creationId xmlns:a16="http://schemas.microsoft.com/office/drawing/2014/main" id="{711A144A-F7AB-409A-AAF6-F60D17CCC4FA}"/>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t="4738"/>
          <a:stretch/>
        </p:blipFill>
        <p:spPr>
          <a:xfrm>
            <a:off x="737439" y="2360429"/>
            <a:ext cx="10717121" cy="4274288"/>
          </a:xfrm>
          <a:prstGeom prst="rect">
            <a:avLst/>
          </a:prstGeom>
        </p:spPr>
      </p:pic>
    </p:spTree>
    <p:extLst>
      <p:ext uri="{BB962C8B-B14F-4D97-AF65-F5344CB8AC3E}">
        <p14:creationId xmlns:p14="http://schemas.microsoft.com/office/powerpoint/2010/main" val="150019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8AF47-B023-47BE-B701-6D4C083826BE}"/>
              </a:ext>
            </a:extLst>
          </p:cNvPr>
          <p:cNvSpPr>
            <a:spLocks noGrp="1"/>
          </p:cNvSpPr>
          <p:nvPr>
            <p:ph type="title"/>
          </p:nvPr>
        </p:nvSpPr>
        <p:spPr>
          <a:xfrm>
            <a:off x="810000" y="447188"/>
            <a:ext cx="10571998" cy="970450"/>
          </a:xfrm>
        </p:spPr>
        <p:txBody>
          <a:bodyPr/>
          <a:lstStyle/>
          <a:p>
            <a:r>
              <a:rPr lang="en-US" dirty="0">
                <a:solidFill>
                  <a:schemeClr val="bg1"/>
                </a:solidFill>
              </a:rPr>
              <a:t>What factors determine eligibility?</a:t>
            </a:r>
          </a:p>
        </p:txBody>
      </p:sp>
      <p:graphicFrame>
        <p:nvGraphicFramePr>
          <p:cNvPr id="4" name="Content Placeholder 3">
            <a:extLst>
              <a:ext uri="{FF2B5EF4-FFF2-40B4-BE49-F238E27FC236}">
                <a16:creationId xmlns:a16="http://schemas.microsoft.com/office/drawing/2014/main" id="{FC2AB8E7-F60B-4B19-9C9A-15CC38F2B1F4}"/>
              </a:ext>
            </a:extLst>
          </p:cNvPr>
          <p:cNvGraphicFramePr>
            <a:graphicFrameLocks noGrp="1"/>
          </p:cNvGraphicFramePr>
          <p:nvPr>
            <p:ph idx="1"/>
            <p:extLst>
              <p:ext uri="{D42A27DB-BD31-4B8C-83A1-F6EECF244321}">
                <p14:modId xmlns:p14="http://schemas.microsoft.com/office/powerpoint/2010/main" val="4020620203"/>
              </p:ext>
            </p:extLst>
          </p:nvPr>
        </p:nvGraphicFramePr>
        <p:xfrm>
          <a:off x="819150" y="1920240"/>
          <a:ext cx="10553700" cy="4777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a:extLst>
              <a:ext uri="{FF2B5EF4-FFF2-40B4-BE49-F238E27FC236}">
                <a16:creationId xmlns:a16="http://schemas.microsoft.com/office/drawing/2014/main" id="{5C1ACBFC-6A94-4536-AD6F-DCC41AD25535}"/>
              </a:ext>
            </a:extLst>
          </p:cNvPr>
          <p:cNvSpPr/>
          <p:nvPr/>
        </p:nvSpPr>
        <p:spPr>
          <a:xfrm>
            <a:off x="5677786" y="4231758"/>
            <a:ext cx="808074" cy="7471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B5F23D2A-1882-411C-903D-211137FA29B9}"/>
              </a:ext>
            </a:extLst>
          </p:cNvPr>
          <p:cNvCxnSpPr>
            <a:cxnSpLocks/>
          </p:cNvCxnSpPr>
          <p:nvPr/>
        </p:nvCxnSpPr>
        <p:spPr>
          <a:xfrm flipH="1">
            <a:off x="6251944" y="3157870"/>
            <a:ext cx="2977116" cy="1371600"/>
          </a:xfrm>
          <a:prstGeom prst="straightConnector1">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8" name="TextBox 7">
            <a:extLst>
              <a:ext uri="{FF2B5EF4-FFF2-40B4-BE49-F238E27FC236}">
                <a16:creationId xmlns:a16="http://schemas.microsoft.com/office/drawing/2014/main" id="{665AC442-2919-47AB-829F-0F7BB224738F}"/>
              </a:ext>
            </a:extLst>
          </p:cNvPr>
          <p:cNvSpPr txBox="1"/>
          <p:nvPr/>
        </p:nvSpPr>
        <p:spPr>
          <a:xfrm>
            <a:off x="9218428" y="2626242"/>
            <a:ext cx="2509284" cy="1477328"/>
          </a:xfrm>
          <a:prstGeom prst="rect">
            <a:avLst/>
          </a:prstGeom>
          <a:noFill/>
        </p:spPr>
        <p:txBody>
          <a:bodyPr wrap="square" rtlCol="0">
            <a:spAutoFit/>
          </a:bodyPr>
          <a:lstStyle/>
          <a:p>
            <a:r>
              <a:rPr lang="en-US" b="1" dirty="0">
                <a:solidFill>
                  <a:schemeClr val="bg1"/>
                </a:solidFill>
              </a:rPr>
              <a:t>Only families that can answer YES to ALL three questions are permanently housed.</a:t>
            </a:r>
          </a:p>
        </p:txBody>
      </p:sp>
    </p:spTree>
    <p:extLst>
      <p:ext uri="{BB962C8B-B14F-4D97-AF65-F5344CB8AC3E}">
        <p14:creationId xmlns:p14="http://schemas.microsoft.com/office/powerpoint/2010/main" val="3841671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B990F-1E28-4854-A1A2-A59A759AD1FD}"/>
              </a:ext>
            </a:extLst>
          </p:cNvPr>
          <p:cNvSpPr>
            <a:spLocks noGrp="1"/>
          </p:cNvSpPr>
          <p:nvPr>
            <p:ph type="title"/>
          </p:nvPr>
        </p:nvSpPr>
        <p:spPr/>
        <p:txBody>
          <a:bodyPr/>
          <a:lstStyle/>
          <a:p>
            <a:r>
              <a:rPr lang="en-US" dirty="0">
                <a:solidFill>
                  <a:schemeClr val="bg1"/>
                </a:solidFill>
              </a:rPr>
              <a:t>Question #1</a:t>
            </a:r>
          </a:p>
        </p:txBody>
      </p:sp>
      <p:sp>
        <p:nvSpPr>
          <p:cNvPr id="3" name="Content Placeholder 2">
            <a:extLst>
              <a:ext uri="{FF2B5EF4-FFF2-40B4-BE49-F238E27FC236}">
                <a16:creationId xmlns:a16="http://schemas.microsoft.com/office/drawing/2014/main" id="{95F41EA7-2F87-4270-BC47-5EADB3595926}"/>
              </a:ext>
            </a:extLst>
          </p:cNvPr>
          <p:cNvSpPr>
            <a:spLocks noGrp="1"/>
          </p:cNvSpPr>
          <p:nvPr>
            <p:ph idx="1"/>
          </p:nvPr>
        </p:nvSpPr>
        <p:spPr/>
        <p:txBody>
          <a:bodyPr>
            <a:normAutofit/>
          </a:bodyPr>
          <a:lstStyle/>
          <a:p>
            <a:pPr marL="0" indent="0">
              <a:buNone/>
            </a:pPr>
            <a:r>
              <a:rPr lang="en-US" sz="3200" dirty="0">
                <a:solidFill>
                  <a:schemeClr val="bg1"/>
                </a:solidFill>
              </a:rPr>
              <a:t>If a student is living with a parent/guardian in a home with relatives (e.g. Uncles) can they be considered homeless (doubled-up?)</a:t>
            </a:r>
          </a:p>
        </p:txBody>
      </p:sp>
    </p:spTree>
    <p:extLst>
      <p:ext uri="{BB962C8B-B14F-4D97-AF65-F5344CB8AC3E}">
        <p14:creationId xmlns:p14="http://schemas.microsoft.com/office/powerpoint/2010/main" val="539388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74294-DFCC-4533-BBD9-7A42F10337A6}"/>
              </a:ext>
            </a:extLst>
          </p:cNvPr>
          <p:cNvSpPr>
            <a:spLocks noGrp="1"/>
          </p:cNvSpPr>
          <p:nvPr>
            <p:ph type="title"/>
          </p:nvPr>
        </p:nvSpPr>
        <p:spPr/>
        <p:txBody>
          <a:bodyPr/>
          <a:lstStyle/>
          <a:p>
            <a:r>
              <a:rPr lang="en-US" dirty="0">
                <a:solidFill>
                  <a:schemeClr val="bg1"/>
                </a:solidFill>
              </a:rPr>
              <a:t>Question #2</a:t>
            </a:r>
          </a:p>
        </p:txBody>
      </p:sp>
      <p:sp>
        <p:nvSpPr>
          <p:cNvPr id="3" name="Content Placeholder 2">
            <a:extLst>
              <a:ext uri="{FF2B5EF4-FFF2-40B4-BE49-F238E27FC236}">
                <a16:creationId xmlns:a16="http://schemas.microsoft.com/office/drawing/2014/main" id="{3EE108F7-CDC5-4E8F-ADF7-8BC0C433AE2A}"/>
              </a:ext>
            </a:extLst>
          </p:cNvPr>
          <p:cNvSpPr>
            <a:spLocks noGrp="1"/>
          </p:cNvSpPr>
          <p:nvPr>
            <p:ph idx="1"/>
          </p:nvPr>
        </p:nvSpPr>
        <p:spPr/>
        <p:txBody>
          <a:bodyPr>
            <a:normAutofit/>
          </a:bodyPr>
          <a:lstStyle/>
          <a:p>
            <a:pPr marL="0" indent="0">
              <a:buNone/>
            </a:pPr>
            <a:r>
              <a:rPr lang="en-US" sz="3200" dirty="0">
                <a:solidFill>
                  <a:schemeClr val="bg1"/>
                </a:solidFill>
              </a:rPr>
              <a:t>If a student needs to attend work with their parent, because they cannot be left with others in the home, are they considered homeless? </a:t>
            </a:r>
          </a:p>
        </p:txBody>
      </p:sp>
    </p:spTree>
    <p:extLst>
      <p:ext uri="{BB962C8B-B14F-4D97-AF65-F5344CB8AC3E}">
        <p14:creationId xmlns:p14="http://schemas.microsoft.com/office/powerpoint/2010/main" val="203433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74294-DFCC-4533-BBD9-7A42F10337A6}"/>
              </a:ext>
            </a:extLst>
          </p:cNvPr>
          <p:cNvSpPr>
            <a:spLocks noGrp="1"/>
          </p:cNvSpPr>
          <p:nvPr>
            <p:ph type="title"/>
          </p:nvPr>
        </p:nvSpPr>
        <p:spPr/>
        <p:txBody>
          <a:bodyPr/>
          <a:lstStyle/>
          <a:p>
            <a:r>
              <a:rPr lang="en-US" dirty="0">
                <a:solidFill>
                  <a:schemeClr val="bg1"/>
                </a:solidFill>
              </a:rPr>
              <a:t>Question #3</a:t>
            </a:r>
          </a:p>
        </p:txBody>
      </p:sp>
      <p:sp>
        <p:nvSpPr>
          <p:cNvPr id="3" name="Content Placeholder 2">
            <a:extLst>
              <a:ext uri="{FF2B5EF4-FFF2-40B4-BE49-F238E27FC236}">
                <a16:creationId xmlns:a16="http://schemas.microsoft.com/office/drawing/2014/main" id="{3EE108F7-CDC5-4E8F-ADF7-8BC0C433AE2A}"/>
              </a:ext>
            </a:extLst>
          </p:cNvPr>
          <p:cNvSpPr>
            <a:spLocks noGrp="1"/>
          </p:cNvSpPr>
          <p:nvPr>
            <p:ph idx="1"/>
          </p:nvPr>
        </p:nvSpPr>
        <p:spPr/>
        <p:txBody>
          <a:bodyPr>
            <a:normAutofit/>
          </a:bodyPr>
          <a:lstStyle/>
          <a:p>
            <a:pPr marL="0" indent="0">
              <a:buNone/>
            </a:pPr>
            <a:r>
              <a:rPr lang="en-US" sz="3200" dirty="0">
                <a:solidFill>
                  <a:schemeClr val="bg1"/>
                </a:solidFill>
              </a:rPr>
              <a:t>Is a pre-school aged child living with a babysitter while dad is an hour away considered homeless?  How can we support the kindergarten registration process? </a:t>
            </a:r>
          </a:p>
        </p:txBody>
      </p:sp>
    </p:spTree>
    <p:extLst>
      <p:ext uri="{BB962C8B-B14F-4D97-AF65-F5344CB8AC3E}">
        <p14:creationId xmlns:p14="http://schemas.microsoft.com/office/powerpoint/2010/main" val="1340938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74294-DFCC-4533-BBD9-7A42F10337A6}"/>
              </a:ext>
            </a:extLst>
          </p:cNvPr>
          <p:cNvSpPr>
            <a:spLocks noGrp="1"/>
          </p:cNvSpPr>
          <p:nvPr>
            <p:ph type="title"/>
          </p:nvPr>
        </p:nvSpPr>
        <p:spPr/>
        <p:txBody>
          <a:bodyPr/>
          <a:lstStyle/>
          <a:p>
            <a:r>
              <a:rPr lang="en-US" dirty="0">
                <a:solidFill>
                  <a:schemeClr val="bg1"/>
                </a:solidFill>
              </a:rPr>
              <a:t>Question #4</a:t>
            </a:r>
          </a:p>
        </p:txBody>
      </p:sp>
      <p:sp>
        <p:nvSpPr>
          <p:cNvPr id="3" name="Content Placeholder 2">
            <a:extLst>
              <a:ext uri="{FF2B5EF4-FFF2-40B4-BE49-F238E27FC236}">
                <a16:creationId xmlns:a16="http://schemas.microsoft.com/office/drawing/2014/main" id="{3EE108F7-CDC5-4E8F-ADF7-8BC0C433AE2A}"/>
              </a:ext>
            </a:extLst>
          </p:cNvPr>
          <p:cNvSpPr>
            <a:spLocks noGrp="1"/>
          </p:cNvSpPr>
          <p:nvPr>
            <p:ph idx="1"/>
          </p:nvPr>
        </p:nvSpPr>
        <p:spPr>
          <a:xfrm>
            <a:off x="818712" y="2222287"/>
            <a:ext cx="10554574" cy="3636511"/>
          </a:xfrm>
        </p:spPr>
        <p:txBody>
          <a:bodyPr>
            <a:normAutofit/>
          </a:bodyPr>
          <a:lstStyle/>
          <a:p>
            <a:pPr marL="0" indent="0">
              <a:buNone/>
            </a:pPr>
            <a:r>
              <a:rPr lang="en-US" sz="3200" dirty="0">
                <a:solidFill>
                  <a:schemeClr val="bg1"/>
                </a:solidFill>
              </a:rPr>
              <a:t>If a family is living in a home provided by a farm, does that then mean they are homeless? </a:t>
            </a:r>
          </a:p>
        </p:txBody>
      </p:sp>
    </p:spTree>
    <p:extLst>
      <p:ext uri="{BB962C8B-B14F-4D97-AF65-F5344CB8AC3E}">
        <p14:creationId xmlns:p14="http://schemas.microsoft.com/office/powerpoint/2010/main" val="630292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74294-DFCC-4533-BBD9-7A42F10337A6}"/>
              </a:ext>
            </a:extLst>
          </p:cNvPr>
          <p:cNvSpPr>
            <a:spLocks noGrp="1"/>
          </p:cNvSpPr>
          <p:nvPr>
            <p:ph type="title"/>
          </p:nvPr>
        </p:nvSpPr>
        <p:spPr/>
        <p:txBody>
          <a:bodyPr/>
          <a:lstStyle/>
          <a:p>
            <a:r>
              <a:rPr lang="en-US" dirty="0">
                <a:solidFill>
                  <a:schemeClr val="bg1"/>
                </a:solidFill>
              </a:rPr>
              <a:t>Question #5</a:t>
            </a:r>
          </a:p>
        </p:txBody>
      </p:sp>
      <p:sp>
        <p:nvSpPr>
          <p:cNvPr id="3" name="Content Placeholder 2">
            <a:extLst>
              <a:ext uri="{FF2B5EF4-FFF2-40B4-BE49-F238E27FC236}">
                <a16:creationId xmlns:a16="http://schemas.microsoft.com/office/drawing/2014/main" id="{3EE108F7-CDC5-4E8F-ADF7-8BC0C433AE2A}"/>
              </a:ext>
            </a:extLst>
          </p:cNvPr>
          <p:cNvSpPr>
            <a:spLocks noGrp="1"/>
          </p:cNvSpPr>
          <p:nvPr>
            <p:ph idx="1"/>
          </p:nvPr>
        </p:nvSpPr>
        <p:spPr>
          <a:xfrm>
            <a:off x="818712" y="2222287"/>
            <a:ext cx="10554574" cy="3636511"/>
          </a:xfrm>
        </p:spPr>
        <p:txBody>
          <a:bodyPr>
            <a:normAutofit/>
          </a:bodyPr>
          <a:lstStyle/>
          <a:p>
            <a:pPr marL="0" indent="0">
              <a:buNone/>
            </a:pPr>
            <a:r>
              <a:rPr lang="en-US" sz="3200" dirty="0">
                <a:solidFill>
                  <a:schemeClr val="bg1"/>
                </a:solidFill>
              </a:rPr>
              <a:t>Is a student considered homeless if they are sharing a bed with their parents? Also, what if the family is only entitled to one room in a crew house? </a:t>
            </a:r>
          </a:p>
        </p:txBody>
      </p:sp>
    </p:spTree>
    <p:extLst>
      <p:ext uri="{BB962C8B-B14F-4D97-AF65-F5344CB8AC3E}">
        <p14:creationId xmlns:p14="http://schemas.microsoft.com/office/powerpoint/2010/main" val="558831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924</Words>
  <Application>Microsoft Office PowerPoint</Application>
  <PresentationFormat>Widescreen</PresentationFormat>
  <Paragraphs>99</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Century Gothic</vt:lpstr>
      <vt:lpstr>Wingdings 2</vt:lpstr>
      <vt:lpstr>Quotable</vt:lpstr>
      <vt:lpstr>Office Theme</vt:lpstr>
      <vt:lpstr>Determining McKinney Vento Eligibility for Migrant Education Students</vt:lpstr>
      <vt:lpstr>Typical Causes of Homelessness</vt:lpstr>
      <vt:lpstr>Who is eligible?</vt:lpstr>
      <vt:lpstr>What factors determine eligibility?</vt:lpstr>
      <vt:lpstr>Question #1</vt:lpstr>
      <vt:lpstr>Question #2</vt:lpstr>
      <vt:lpstr>Question #3</vt:lpstr>
      <vt:lpstr>Question #4</vt:lpstr>
      <vt:lpstr>Question #5</vt:lpstr>
      <vt:lpstr>Question #6</vt:lpstr>
      <vt:lpstr>Let’s brainstorm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Determining McKinney Vento Eligibility for Migrant Education Students</dc:title>
  <dc:creator>Erin Allen</dc:creator>
  <cp:lastModifiedBy>Mary Anne Diaz</cp:lastModifiedBy>
  <cp:revision>13</cp:revision>
  <cp:lastPrinted>2020-01-31T12:42:03Z</cp:lastPrinted>
  <dcterms:created xsi:type="dcterms:W3CDTF">2020-01-17T15:34:33Z</dcterms:created>
  <dcterms:modified xsi:type="dcterms:W3CDTF">2020-01-31T21:25:57Z</dcterms:modified>
</cp:coreProperties>
</file>