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8" r:id="rId2"/>
    <p:sldId id="259" r:id="rId3"/>
    <p:sldId id="260" r:id="rId4"/>
    <p:sldId id="261" r:id="rId5"/>
    <p:sldId id="262" r:id="rId6"/>
    <p:sldId id="263" r:id="rId7"/>
    <p:sldId id="257" r:id="rId8"/>
    <p:sldId id="270" r:id="rId9"/>
    <p:sldId id="284" r:id="rId10"/>
    <p:sldId id="295" r:id="rId11"/>
    <p:sldId id="277" r:id="rId12"/>
    <p:sldId id="296" r:id="rId13"/>
    <p:sldId id="281" r:id="rId14"/>
    <p:sldId id="282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669900"/>
    <a:srgbClr val="33993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482" autoAdjust="0"/>
  </p:normalViewPr>
  <p:slideViewPr>
    <p:cSldViewPr snapToGrid="0">
      <p:cViewPr varScale="1">
        <p:scale>
          <a:sx n="115" d="100"/>
          <a:sy n="115" d="100"/>
        </p:scale>
        <p:origin x="34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F4F216-05C9-43AA-9BA4-7B1CA550F46E}" type="doc">
      <dgm:prSet loTypeId="urn:microsoft.com/office/officeart/2005/8/layout/cycle4" loCatId="matrix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2952FC-1918-44C1-983C-351C30FC69B5}">
      <dgm:prSet phldrT="[Text]"/>
      <dgm:spPr/>
      <dgm:t>
        <a:bodyPr/>
        <a:lstStyle/>
        <a:p>
          <a:r>
            <a:rPr lang="en-US" dirty="0" smtClean="0"/>
            <a:t>Intimidación </a:t>
          </a:r>
          <a:r>
            <a:rPr lang="en-US" dirty="0" err="1" smtClean="0"/>
            <a:t>física</a:t>
          </a:r>
          <a:endParaRPr lang="en-US" dirty="0"/>
        </a:p>
      </dgm:t>
    </dgm:pt>
    <dgm:pt modelId="{5525726A-DEC6-4761-ACBF-4116F22D7522}" type="parTrans" cxnId="{3102D5A5-D621-4CEF-A214-E8439BF36A3E}">
      <dgm:prSet/>
      <dgm:spPr/>
      <dgm:t>
        <a:bodyPr/>
        <a:lstStyle/>
        <a:p>
          <a:endParaRPr lang="en-US"/>
        </a:p>
      </dgm:t>
    </dgm:pt>
    <dgm:pt modelId="{1D6FFA6B-F3D9-46B5-9C0E-2124F5826339}" type="sibTrans" cxnId="{3102D5A5-D621-4CEF-A214-E8439BF36A3E}">
      <dgm:prSet/>
      <dgm:spPr/>
      <dgm:t>
        <a:bodyPr/>
        <a:lstStyle/>
        <a:p>
          <a:endParaRPr lang="en-US"/>
        </a:p>
      </dgm:t>
    </dgm:pt>
    <dgm:pt modelId="{F45A07F6-956A-4F81-86CD-A0F17F1308FA}">
      <dgm:prSet phldrT="[Text]"/>
      <dgm:spPr/>
      <dgm:t>
        <a:bodyPr/>
        <a:lstStyle/>
        <a:p>
          <a:r>
            <a:rPr lang="en-US" dirty="0" smtClean="0"/>
            <a:t>Características</a:t>
          </a:r>
          <a:endParaRPr lang="en-US" dirty="0"/>
        </a:p>
      </dgm:t>
    </dgm:pt>
    <dgm:pt modelId="{F1154486-D194-4730-8715-F2E0A867081F}" type="parTrans" cxnId="{3EAC1212-B4D7-4EA1-A0D0-67136C71BC0B}">
      <dgm:prSet/>
      <dgm:spPr/>
      <dgm:t>
        <a:bodyPr/>
        <a:lstStyle/>
        <a:p>
          <a:endParaRPr lang="en-US"/>
        </a:p>
      </dgm:t>
    </dgm:pt>
    <dgm:pt modelId="{72FF79ED-5F04-487A-A51D-3A716810E5E0}" type="sibTrans" cxnId="{3EAC1212-B4D7-4EA1-A0D0-67136C71BC0B}">
      <dgm:prSet/>
      <dgm:spPr/>
      <dgm:t>
        <a:bodyPr/>
        <a:lstStyle/>
        <a:p>
          <a:endParaRPr lang="en-US"/>
        </a:p>
      </dgm:t>
    </dgm:pt>
    <dgm:pt modelId="{F431DD4C-FB62-4131-9D31-6F22EC4D174B}">
      <dgm:prSet phldrT="[Text]"/>
      <dgm:spPr/>
      <dgm:t>
        <a:bodyPr/>
        <a:lstStyle/>
        <a:p>
          <a:r>
            <a:rPr lang="en-US" dirty="0" smtClean="0"/>
            <a:t>Intimidación verbal</a:t>
          </a:r>
          <a:endParaRPr lang="en-US" dirty="0"/>
        </a:p>
      </dgm:t>
    </dgm:pt>
    <dgm:pt modelId="{70614869-2BBD-4D96-9DC4-9401D697CB04}" type="parTrans" cxnId="{F2CE5CE9-B343-4430-94FA-2BAABE386D5D}">
      <dgm:prSet/>
      <dgm:spPr/>
      <dgm:t>
        <a:bodyPr/>
        <a:lstStyle/>
        <a:p>
          <a:endParaRPr lang="en-US"/>
        </a:p>
      </dgm:t>
    </dgm:pt>
    <dgm:pt modelId="{5817638F-BF64-43B3-8A25-84EA9EAD84C3}" type="sibTrans" cxnId="{F2CE5CE9-B343-4430-94FA-2BAABE386D5D}">
      <dgm:prSet/>
      <dgm:spPr/>
      <dgm:t>
        <a:bodyPr/>
        <a:lstStyle/>
        <a:p>
          <a:endParaRPr lang="en-US"/>
        </a:p>
      </dgm:t>
    </dgm:pt>
    <dgm:pt modelId="{ADFBD94A-EF1D-4210-91CF-5C70E748D6D7}">
      <dgm:prSet phldrT="[Text]"/>
      <dgm:spPr/>
      <dgm:t>
        <a:bodyPr/>
        <a:lstStyle/>
        <a:p>
          <a:r>
            <a:rPr lang="en-US" dirty="0" smtClean="0"/>
            <a:t>Características</a:t>
          </a:r>
          <a:endParaRPr lang="en-US" dirty="0"/>
        </a:p>
      </dgm:t>
    </dgm:pt>
    <dgm:pt modelId="{05CD8901-44AC-49EB-8D3C-443B1BC43974}" type="parTrans" cxnId="{9B06AD9C-A2E7-4AC8-B0B2-42DC5A734BAC}">
      <dgm:prSet/>
      <dgm:spPr/>
      <dgm:t>
        <a:bodyPr/>
        <a:lstStyle/>
        <a:p>
          <a:endParaRPr lang="en-US"/>
        </a:p>
      </dgm:t>
    </dgm:pt>
    <dgm:pt modelId="{A6BB1102-6860-4A9F-AA6B-F2AE1D46978E}" type="sibTrans" cxnId="{9B06AD9C-A2E7-4AC8-B0B2-42DC5A734BAC}">
      <dgm:prSet/>
      <dgm:spPr/>
      <dgm:t>
        <a:bodyPr/>
        <a:lstStyle/>
        <a:p>
          <a:endParaRPr lang="en-US"/>
        </a:p>
      </dgm:t>
    </dgm:pt>
    <dgm:pt modelId="{821D076C-69A6-4A1A-8167-334AFAD83C75}">
      <dgm:prSet phldrT="[Text]"/>
      <dgm:spPr/>
      <dgm:t>
        <a:bodyPr/>
        <a:lstStyle/>
        <a:p>
          <a:r>
            <a:rPr lang="en-US" dirty="0" smtClean="0"/>
            <a:t>Intimidación por medios electrónicos</a:t>
          </a:r>
          <a:endParaRPr lang="en-US" dirty="0"/>
        </a:p>
      </dgm:t>
    </dgm:pt>
    <dgm:pt modelId="{BC2F67B0-87D8-4AB6-AC09-F691CF5034D2}" type="parTrans" cxnId="{24593F90-AE58-4DFD-8012-E86B9FA1F07C}">
      <dgm:prSet/>
      <dgm:spPr/>
      <dgm:t>
        <a:bodyPr/>
        <a:lstStyle/>
        <a:p>
          <a:endParaRPr lang="en-US"/>
        </a:p>
      </dgm:t>
    </dgm:pt>
    <dgm:pt modelId="{EF9573CC-0BA0-4DD3-92BC-B65A536D02D9}" type="sibTrans" cxnId="{24593F90-AE58-4DFD-8012-E86B9FA1F07C}">
      <dgm:prSet/>
      <dgm:spPr/>
      <dgm:t>
        <a:bodyPr/>
        <a:lstStyle/>
        <a:p>
          <a:endParaRPr lang="en-US"/>
        </a:p>
      </dgm:t>
    </dgm:pt>
    <dgm:pt modelId="{1660DA37-D8A0-4923-8EBF-29C9473FC183}">
      <dgm:prSet phldrT="[Text]"/>
      <dgm:spPr/>
      <dgm:t>
        <a:bodyPr/>
        <a:lstStyle/>
        <a:p>
          <a:r>
            <a:rPr lang="en-US" dirty="0" smtClean="0"/>
            <a:t>Características</a:t>
          </a:r>
          <a:endParaRPr lang="en-US" dirty="0"/>
        </a:p>
      </dgm:t>
    </dgm:pt>
    <dgm:pt modelId="{FCE1A017-05B1-48BA-8E14-4F6DC6205E80}" type="parTrans" cxnId="{4D1B2216-DE15-4566-82B1-A69B4D050A52}">
      <dgm:prSet/>
      <dgm:spPr/>
      <dgm:t>
        <a:bodyPr/>
        <a:lstStyle/>
        <a:p>
          <a:endParaRPr lang="en-US"/>
        </a:p>
      </dgm:t>
    </dgm:pt>
    <dgm:pt modelId="{69DCD917-AD30-4B7F-9205-00087C3E4F4C}" type="sibTrans" cxnId="{4D1B2216-DE15-4566-82B1-A69B4D050A52}">
      <dgm:prSet/>
      <dgm:spPr/>
      <dgm:t>
        <a:bodyPr/>
        <a:lstStyle/>
        <a:p>
          <a:endParaRPr lang="en-US"/>
        </a:p>
      </dgm:t>
    </dgm:pt>
    <dgm:pt modelId="{9C8FF2BB-6C9C-4816-A608-DA230A38C0B5}">
      <dgm:prSet phldrT="[Text]"/>
      <dgm:spPr/>
      <dgm:t>
        <a:bodyPr/>
        <a:lstStyle/>
        <a:p>
          <a:r>
            <a:rPr lang="en-US" dirty="0" smtClean="0"/>
            <a:t>Intimidación </a:t>
          </a:r>
          <a:r>
            <a:rPr lang="en-US" dirty="0" err="1" smtClean="0"/>
            <a:t>emocional</a:t>
          </a:r>
          <a:endParaRPr lang="en-US" dirty="0"/>
        </a:p>
      </dgm:t>
    </dgm:pt>
    <dgm:pt modelId="{25157D10-E14C-4C04-8378-C750983D5D40}" type="parTrans" cxnId="{6EF6EF8A-D921-4961-8F21-7B200436C4E6}">
      <dgm:prSet/>
      <dgm:spPr/>
      <dgm:t>
        <a:bodyPr/>
        <a:lstStyle/>
        <a:p>
          <a:endParaRPr lang="en-US"/>
        </a:p>
      </dgm:t>
    </dgm:pt>
    <dgm:pt modelId="{33F62F53-8AE0-452A-88EF-07DC1C5E888C}" type="sibTrans" cxnId="{6EF6EF8A-D921-4961-8F21-7B200436C4E6}">
      <dgm:prSet/>
      <dgm:spPr/>
      <dgm:t>
        <a:bodyPr/>
        <a:lstStyle/>
        <a:p>
          <a:endParaRPr lang="en-US"/>
        </a:p>
      </dgm:t>
    </dgm:pt>
    <dgm:pt modelId="{AF120471-E650-4E05-AF06-BAE33ACF170F}">
      <dgm:prSet phldrT="[Text]"/>
      <dgm:spPr/>
      <dgm:t>
        <a:bodyPr/>
        <a:lstStyle/>
        <a:p>
          <a:r>
            <a:rPr lang="en-US" smtClean="0"/>
            <a:t>Caracter</a:t>
          </a:r>
          <a:r>
            <a:rPr lang="es-MX" smtClean="0"/>
            <a:t>í</a:t>
          </a:r>
          <a:r>
            <a:rPr lang="en-US" smtClean="0"/>
            <a:t>sticas</a:t>
          </a:r>
          <a:endParaRPr lang="en-US" dirty="0"/>
        </a:p>
      </dgm:t>
    </dgm:pt>
    <dgm:pt modelId="{6A8662F8-1A0A-433D-B109-C20A1B535109}" type="parTrans" cxnId="{A7C724C2-790F-4EE4-91F8-C15B4B0B91DA}">
      <dgm:prSet/>
      <dgm:spPr/>
      <dgm:t>
        <a:bodyPr/>
        <a:lstStyle/>
        <a:p>
          <a:endParaRPr lang="en-US"/>
        </a:p>
      </dgm:t>
    </dgm:pt>
    <dgm:pt modelId="{7C385D5F-3EC6-4409-8F64-F8D57DBC7FA2}" type="sibTrans" cxnId="{A7C724C2-790F-4EE4-91F8-C15B4B0B91DA}">
      <dgm:prSet/>
      <dgm:spPr/>
      <dgm:t>
        <a:bodyPr/>
        <a:lstStyle/>
        <a:p>
          <a:endParaRPr lang="en-US"/>
        </a:p>
      </dgm:t>
    </dgm:pt>
    <dgm:pt modelId="{4B3CD6D6-4F0B-442E-AC20-E6ECDB6717F8}" type="pres">
      <dgm:prSet presAssocID="{A5F4F216-05C9-43AA-9BA4-7B1CA550F46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7DA867-E394-40BB-8CF0-666263543814}" type="pres">
      <dgm:prSet presAssocID="{A5F4F216-05C9-43AA-9BA4-7B1CA550F46E}" presName="children" presStyleCnt="0"/>
      <dgm:spPr/>
    </dgm:pt>
    <dgm:pt modelId="{F17EFA0C-4D84-42E2-B0F2-123C9F1D0C9B}" type="pres">
      <dgm:prSet presAssocID="{A5F4F216-05C9-43AA-9BA4-7B1CA550F46E}" presName="child1group" presStyleCnt="0"/>
      <dgm:spPr/>
    </dgm:pt>
    <dgm:pt modelId="{13F40AD9-B905-41EE-B43D-1D83FE6C2FB3}" type="pres">
      <dgm:prSet presAssocID="{A5F4F216-05C9-43AA-9BA4-7B1CA550F46E}" presName="child1" presStyleLbl="bgAcc1" presStyleIdx="0" presStyleCnt="4"/>
      <dgm:spPr/>
      <dgm:t>
        <a:bodyPr/>
        <a:lstStyle/>
        <a:p>
          <a:endParaRPr lang="en-US"/>
        </a:p>
      </dgm:t>
    </dgm:pt>
    <dgm:pt modelId="{B539CBBF-CED5-49ED-B70E-658EEC8792ED}" type="pres">
      <dgm:prSet presAssocID="{A5F4F216-05C9-43AA-9BA4-7B1CA550F46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6A1E8-B76D-460B-AE2E-35F6047DF2F8}" type="pres">
      <dgm:prSet presAssocID="{A5F4F216-05C9-43AA-9BA4-7B1CA550F46E}" presName="child2group" presStyleCnt="0"/>
      <dgm:spPr/>
    </dgm:pt>
    <dgm:pt modelId="{5C1A835A-4B24-4693-91B2-DF364A663894}" type="pres">
      <dgm:prSet presAssocID="{A5F4F216-05C9-43AA-9BA4-7B1CA550F46E}" presName="child2" presStyleLbl="bgAcc1" presStyleIdx="1" presStyleCnt="4" custLinFactNeighborX="1991" custLinFactNeighborY="4303"/>
      <dgm:spPr/>
      <dgm:t>
        <a:bodyPr/>
        <a:lstStyle/>
        <a:p>
          <a:endParaRPr lang="en-US"/>
        </a:p>
      </dgm:t>
    </dgm:pt>
    <dgm:pt modelId="{1928F5D4-D0EE-4228-B743-D5622E340BF3}" type="pres">
      <dgm:prSet presAssocID="{A5F4F216-05C9-43AA-9BA4-7B1CA550F46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A94EB9-8633-46AF-8AF2-2B45E98937BF}" type="pres">
      <dgm:prSet presAssocID="{A5F4F216-05C9-43AA-9BA4-7B1CA550F46E}" presName="child3group" presStyleCnt="0"/>
      <dgm:spPr/>
    </dgm:pt>
    <dgm:pt modelId="{992182C9-110B-4AF9-9AE1-9C7B6D30A58E}" type="pres">
      <dgm:prSet presAssocID="{A5F4F216-05C9-43AA-9BA4-7B1CA550F46E}" presName="child3" presStyleLbl="bgAcc1" presStyleIdx="2" presStyleCnt="4" custLinFactNeighborX="3186"/>
      <dgm:spPr/>
      <dgm:t>
        <a:bodyPr/>
        <a:lstStyle/>
        <a:p>
          <a:endParaRPr lang="en-US"/>
        </a:p>
      </dgm:t>
    </dgm:pt>
    <dgm:pt modelId="{5ABF3C87-69BD-4378-B429-D09147E46ACD}" type="pres">
      <dgm:prSet presAssocID="{A5F4F216-05C9-43AA-9BA4-7B1CA550F46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9EBCAE-01EE-49E0-BDB6-BFEBB6829307}" type="pres">
      <dgm:prSet presAssocID="{A5F4F216-05C9-43AA-9BA4-7B1CA550F46E}" presName="child4group" presStyleCnt="0"/>
      <dgm:spPr/>
    </dgm:pt>
    <dgm:pt modelId="{B1DFA430-5A70-4265-A1F1-CBC46AA80D88}" type="pres">
      <dgm:prSet presAssocID="{A5F4F216-05C9-43AA-9BA4-7B1CA550F46E}" presName="child4" presStyleLbl="bgAcc1" presStyleIdx="3" presStyleCnt="4"/>
      <dgm:spPr/>
      <dgm:t>
        <a:bodyPr/>
        <a:lstStyle/>
        <a:p>
          <a:endParaRPr lang="en-US"/>
        </a:p>
      </dgm:t>
    </dgm:pt>
    <dgm:pt modelId="{1328988D-337C-4612-A23A-DB109EEFA7A9}" type="pres">
      <dgm:prSet presAssocID="{A5F4F216-05C9-43AA-9BA4-7B1CA550F46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D4887-120C-4960-B333-5DDD640B37E8}" type="pres">
      <dgm:prSet presAssocID="{A5F4F216-05C9-43AA-9BA4-7B1CA550F46E}" presName="childPlaceholder" presStyleCnt="0"/>
      <dgm:spPr/>
    </dgm:pt>
    <dgm:pt modelId="{B3271C74-DEA8-4F0D-966B-7987F25B5AA5}" type="pres">
      <dgm:prSet presAssocID="{A5F4F216-05C9-43AA-9BA4-7B1CA550F46E}" presName="circle" presStyleCnt="0"/>
      <dgm:spPr/>
    </dgm:pt>
    <dgm:pt modelId="{BAF63F08-86E0-4E3F-9BA5-17D0873BC523}" type="pres">
      <dgm:prSet presAssocID="{A5F4F216-05C9-43AA-9BA4-7B1CA550F46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7AEDB-56DC-45D2-9F66-43DFCAD2D327}" type="pres">
      <dgm:prSet presAssocID="{A5F4F216-05C9-43AA-9BA4-7B1CA550F46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2FED9-BA71-45A4-A072-39FC99306EBC}" type="pres">
      <dgm:prSet presAssocID="{A5F4F216-05C9-43AA-9BA4-7B1CA550F46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1201C-6954-443E-9996-CB9FB4A9764C}" type="pres">
      <dgm:prSet presAssocID="{A5F4F216-05C9-43AA-9BA4-7B1CA550F46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D48BB-67F6-4A00-80B8-4C2A5133B931}" type="pres">
      <dgm:prSet presAssocID="{A5F4F216-05C9-43AA-9BA4-7B1CA550F46E}" presName="quadrantPlaceholder" presStyleCnt="0"/>
      <dgm:spPr/>
    </dgm:pt>
    <dgm:pt modelId="{B9146115-9966-41C3-8AC1-9A038A47E307}" type="pres">
      <dgm:prSet presAssocID="{A5F4F216-05C9-43AA-9BA4-7B1CA550F46E}" presName="center1" presStyleLbl="fgShp" presStyleIdx="0" presStyleCnt="2"/>
      <dgm:spPr/>
    </dgm:pt>
    <dgm:pt modelId="{270730DB-DD54-4643-9C45-B694675E2961}" type="pres">
      <dgm:prSet presAssocID="{A5F4F216-05C9-43AA-9BA4-7B1CA550F46E}" presName="center2" presStyleLbl="fgShp" presStyleIdx="1" presStyleCnt="2"/>
      <dgm:spPr/>
    </dgm:pt>
  </dgm:ptLst>
  <dgm:cxnLst>
    <dgm:cxn modelId="{3102D5A5-D621-4CEF-A214-E8439BF36A3E}" srcId="{A5F4F216-05C9-43AA-9BA4-7B1CA550F46E}" destId="{F12952FC-1918-44C1-983C-351C30FC69B5}" srcOrd="0" destOrd="0" parTransId="{5525726A-DEC6-4761-ACBF-4116F22D7522}" sibTransId="{1D6FFA6B-F3D9-46B5-9C0E-2124F5826339}"/>
    <dgm:cxn modelId="{24593F90-AE58-4DFD-8012-E86B9FA1F07C}" srcId="{A5F4F216-05C9-43AA-9BA4-7B1CA550F46E}" destId="{821D076C-69A6-4A1A-8167-334AFAD83C75}" srcOrd="2" destOrd="0" parTransId="{BC2F67B0-87D8-4AB6-AC09-F691CF5034D2}" sibTransId="{EF9573CC-0BA0-4DD3-92BC-B65A536D02D9}"/>
    <dgm:cxn modelId="{9EA8B534-CE99-4D20-A926-A0C92411AC76}" type="presOf" srcId="{AF120471-E650-4E05-AF06-BAE33ACF170F}" destId="{B1DFA430-5A70-4265-A1F1-CBC46AA80D88}" srcOrd="0" destOrd="0" presId="urn:microsoft.com/office/officeart/2005/8/layout/cycle4"/>
    <dgm:cxn modelId="{3EAC1212-B4D7-4EA1-A0D0-67136C71BC0B}" srcId="{F12952FC-1918-44C1-983C-351C30FC69B5}" destId="{F45A07F6-956A-4F81-86CD-A0F17F1308FA}" srcOrd="0" destOrd="0" parTransId="{F1154486-D194-4730-8715-F2E0A867081F}" sibTransId="{72FF79ED-5F04-487A-A51D-3A716810E5E0}"/>
    <dgm:cxn modelId="{4D1B2216-DE15-4566-82B1-A69B4D050A52}" srcId="{821D076C-69A6-4A1A-8167-334AFAD83C75}" destId="{1660DA37-D8A0-4923-8EBF-29C9473FC183}" srcOrd="0" destOrd="0" parTransId="{FCE1A017-05B1-48BA-8E14-4F6DC6205E80}" sibTransId="{69DCD917-AD30-4B7F-9205-00087C3E4F4C}"/>
    <dgm:cxn modelId="{48DD8AE9-A56A-48C5-B06E-602EA37C2636}" type="presOf" srcId="{821D076C-69A6-4A1A-8167-334AFAD83C75}" destId="{E8C2FED9-BA71-45A4-A072-39FC99306EBC}" srcOrd="0" destOrd="0" presId="urn:microsoft.com/office/officeart/2005/8/layout/cycle4"/>
    <dgm:cxn modelId="{D9D126FD-E0DE-48A6-B2E3-81E38B881A6A}" type="presOf" srcId="{ADFBD94A-EF1D-4210-91CF-5C70E748D6D7}" destId="{1928F5D4-D0EE-4228-B743-D5622E340BF3}" srcOrd="1" destOrd="0" presId="urn:microsoft.com/office/officeart/2005/8/layout/cycle4"/>
    <dgm:cxn modelId="{0C3DBBEC-1236-4174-A29C-AAF46CF5BE1E}" type="presOf" srcId="{1660DA37-D8A0-4923-8EBF-29C9473FC183}" destId="{5ABF3C87-69BD-4378-B429-D09147E46ACD}" srcOrd="1" destOrd="0" presId="urn:microsoft.com/office/officeart/2005/8/layout/cycle4"/>
    <dgm:cxn modelId="{A7C724C2-790F-4EE4-91F8-C15B4B0B91DA}" srcId="{9C8FF2BB-6C9C-4816-A608-DA230A38C0B5}" destId="{AF120471-E650-4E05-AF06-BAE33ACF170F}" srcOrd="0" destOrd="0" parTransId="{6A8662F8-1A0A-433D-B109-C20A1B535109}" sibTransId="{7C385D5F-3EC6-4409-8F64-F8D57DBC7FA2}"/>
    <dgm:cxn modelId="{F2CE5CE9-B343-4430-94FA-2BAABE386D5D}" srcId="{A5F4F216-05C9-43AA-9BA4-7B1CA550F46E}" destId="{F431DD4C-FB62-4131-9D31-6F22EC4D174B}" srcOrd="1" destOrd="0" parTransId="{70614869-2BBD-4D96-9DC4-9401D697CB04}" sibTransId="{5817638F-BF64-43B3-8A25-84EA9EAD84C3}"/>
    <dgm:cxn modelId="{9B06AD9C-A2E7-4AC8-B0B2-42DC5A734BAC}" srcId="{F431DD4C-FB62-4131-9D31-6F22EC4D174B}" destId="{ADFBD94A-EF1D-4210-91CF-5C70E748D6D7}" srcOrd="0" destOrd="0" parTransId="{05CD8901-44AC-49EB-8D3C-443B1BC43974}" sibTransId="{A6BB1102-6860-4A9F-AA6B-F2AE1D46978E}"/>
    <dgm:cxn modelId="{C3D38FA2-E584-4E32-B0DB-6EE516E5570B}" type="presOf" srcId="{ADFBD94A-EF1D-4210-91CF-5C70E748D6D7}" destId="{5C1A835A-4B24-4693-91B2-DF364A663894}" srcOrd="0" destOrd="0" presId="urn:microsoft.com/office/officeart/2005/8/layout/cycle4"/>
    <dgm:cxn modelId="{6EF6EF8A-D921-4961-8F21-7B200436C4E6}" srcId="{A5F4F216-05C9-43AA-9BA4-7B1CA550F46E}" destId="{9C8FF2BB-6C9C-4816-A608-DA230A38C0B5}" srcOrd="3" destOrd="0" parTransId="{25157D10-E14C-4C04-8378-C750983D5D40}" sibTransId="{33F62F53-8AE0-452A-88EF-07DC1C5E888C}"/>
    <dgm:cxn modelId="{96AED1AC-A044-4638-B434-238D56547C7A}" type="presOf" srcId="{F431DD4C-FB62-4131-9D31-6F22EC4D174B}" destId="{9687AEDB-56DC-45D2-9F66-43DFCAD2D327}" srcOrd="0" destOrd="0" presId="urn:microsoft.com/office/officeart/2005/8/layout/cycle4"/>
    <dgm:cxn modelId="{6F229152-E51B-4BF7-BCAA-68FC65EF93BF}" type="presOf" srcId="{9C8FF2BB-6C9C-4816-A608-DA230A38C0B5}" destId="{4FC1201C-6954-443E-9996-CB9FB4A9764C}" srcOrd="0" destOrd="0" presId="urn:microsoft.com/office/officeart/2005/8/layout/cycle4"/>
    <dgm:cxn modelId="{741A636D-DE3B-46B5-AD18-63A08E397303}" type="presOf" srcId="{A5F4F216-05C9-43AA-9BA4-7B1CA550F46E}" destId="{4B3CD6D6-4F0B-442E-AC20-E6ECDB6717F8}" srcOrd="0" destOrd="0" presId="urn:microsoft.com/office/officeart/2005/8/layout/cycle4"/>
    <dgm:cxn modelId="{CAC83A98-1183-45BA-9C2F-C5336F25B592}" type="presOf" srcId="{F12952FC-1918-44C1-983C-351C30FC69B5}" destId="{BAF63F08-86E0-4E3F-9BA5-17D0873BC523}" srcOrd="0" destOrd="0" presId="urn:microsoft.com/office/officeart/2005/8/layout/cycle4"/>
    <dgm:cxn modelId="{BB344EC1-89BB-412D-9544-9AA68069DAE8}" type="presOf" srcId="{F45A07F6-956A-4F81-86CD-A0F17F1308FA}" destId="{13F40AD9-B905-41EE-B43D-1D83FE6C2FB3}" srcOrd="0" destOrd="0" presId="urn:microsoft.com/office/officeart/2005/8/layout/cycle4"/>
    <dgm:cxn modelId="{F565C48B-EE39-48CD-A42F-383848C585EC}" type="presOf" srcId="{AF120471-E650-4E05-AF06-BAE33ACF170F}" destId="{1328988D-337C-4612-A23A-DB109EEFA7A9}" srcOrd="1" destOrd="0" presId="urn:microsoft.com/office/officeart/2005/8/layout/cycle4"/>
    <dgm:cxn modelId="{97E4FB42-4F20-4A2D-99A7-47CF2A4676C5}" type="presOf" srcId="{1660DA37-D8A0-4923-8EBF-29C9473FC183}" destId="{992182C9-110B-4AF9-9AE1-9C7B6D30A58E}" srcOrd="0" destOrd="0" presId="urn:microsoft.com/office/officeart/2005/8/layout/cycle4"/>
    <dgm:cxn modelId="{BF40D5C0-4BE3-46DE-B835-51446922C695}" type="presOf" srcId="{F45A07F6-956A-4F81-86CD-A0F17F1308FA}" destId="{B539CBBF-CED5-49ED-B70E-658EEC8792ED}" srcOrd="1" destOrd="0" presId="urn:microsoft.com/office/officeart/2005/8/layout/cycle4"/>
    <dgm:cxn modelId="{1CFB2F14-27B4-4E0E-8341-BCE18894C118}" type="presParOf" srcId="{4B3CD6D6-4F0B-442E-AC20-E6ECDB6717F8}" destId="{6E7DA867-E394-40BB-8CF0-666263543814}" srcOrd="0" destOrd="0" presId="urn:microsoft.com/office/officeart/2005/8/layout/cycle4"/>
    <dgm:cxn modelId="{59471184-0D31-4554-A6EE-7CA930D22286}" type="presParOf" srcId="{6E7DA867-E394-40BB-8CF0-666263543814}" destId="{F17EFA0C-4D84-42E2-B0F2-123C9F1D0C9B}" srcOrd="0" destOrd="0" presId="urn:microsoft.com/office/officeart/2005/8/layout/cycle4"/>
    <dgm:cxn modelId="{FF8E57DD-107E-46BB-ADDB-842B90C06007}" type="presParOf" srcId="{F17EFA0C-4D84-42E2-B0F2-123C9F1D0C9B}" destId="{13F40AD9-B905-41EE-B43D-1D83FE6C2FB3}" srcOrd="0" destOrd="0" presId="urn:microsoft.com/office/officeart/2005/8/layout/cycle4"/>
    <dgm:cxn modelId="{C53B8084-10E6-4890-8FF7-794E117636E2}" type="presParOf" srcId="{F17EFA0C-4D84-42E2-B0F2-123C9F1D0C9B}" destId="{B539CBBF-CED5-49ED-B70E-658EEC8792ED}" srcOrd="1" destOrd="0" presId="urn:microsoft.com/office/officeart/2005/8/layout/cycle4"/>
    <dgm:cxn modelId="{5D3A0C34-28C2-421A-9829-3C68276A440B}" type="presParOf" srcId="{6E7DA867-E394-40BB-8CF0-666263543814}" destId="{2306A1E8-B76D-460B-AE2E-35F6047DF2F8}" srcOrd="1" destOrd="0" presId="urn:microsoft.com/office/officeart/2005/8/layout/cycle4"/>
    <dgm:cxn modelId="{2B59AD7C-92AA-4AE8-BAF2-8F73A2689D6D}" type="presParOf" srcId="{2306A1E8-B76D-460B-AE2E-35F6047DF2F8}" destId="{5C1A835A-4B24-4693-91B2-DF364A663894}" srcOrd="0" destOrd="0" presId="urn:microsoft.com/office/officeart/2005/8/layout/cycle4"/>
    <dgm:cxn modelId="{09AE218B-9DFD-4FCA-81A2-E87FB0590943}" type="presParOf" srcId="{2306A1E8-B76D-460B-AE2E-35F6047DF2F8}" destId="{1928F5D4-D0EE-4228-B743-D5622E340BF3}" srcOrd="1" destOrd="0" presId="urn:microsoft.com/office/officeart/2005/8/layout/cycle4"/>
    <dgm:cxn modelId="{C4302016-4A74-40DC-853F-5D4ECDA194E3}" type="presParOf" srcId="{6E7DA867-E394-40BB-8CF0-666263543814}" destId="{4AA94EB9-8633-46AF-8AF2-2B45E98937BF}" srcOrd="2" destOrd="0" presId="urn:microsoft.com/office/officeart/2005/8/layout/cycle4"/>
    <dgm:cxn modelId="{320A755D-8C5E-4D11-A24B-A158A0FC1FEF}" type="presParOf" srcId="{4AA94EB9-8633-46AF-8AF2-2B45E98937BF}" destId="{992182C9-110B-4AF9-9AE1-9C7B6D30A58E}" srcOrd="0" destOrd="0" presId="urn:microsoft.com/office/officeart/2005/8/layout/cycle4"/>
    <dgm:cxn modelId="{F48335D2-4F6A-4A24-998B-2F10AF794B88}" type="presParOf" srcId="{4AA94EB9-8633-46AF-8AF2-2B45E98937BF}" destId="{5ABF3C87-69BD-4378-B429-D09147E46ACD}" srcOrd="1" destOrd="0" presId="urn:microsoft.com/office/officeart/2005/8/layout/cycle4"/>
    <dgm:cxn modelId="{778DCC10-9AD3-413A-B333-DC623F169BE7}" type="presParOf" srcId="{6E7DA867-E394-40BB-8CF0-666263543814}" destId="{199EBCAE-01EE-49E0-BDB6-BFEBB6829307}" srcOrd="3" destOrd="0" presId="urn:microsoft.com/office/officeart/2005/8/layout/cycle4"/>
    <dgm:cxn modelId="{11B29E6D-1489-4F7F-B00B-870A84684164}" type="presParOf" srcId="{199EBCAE-01EE-49E0-BDB6-BFEBB6829307}" destId="{B1DFA430-5A70-4265-A1F1-CBC46AA80D88}" srcOrd="0" destOrd="0" presId="urn:microsoft.com/office/officeart/2005/8/layout/cycle4"/>
    <dgm:cxn modelId="{1A054909-8A78-43DF-B155-1EFEF237CBEF}" type="presParOf" srcId="{199EBCAE-01EE-49E0-BDB6-BFEBB6829307}" destId="{1328988D-337C-4612-A23A-DB109EEFA7A9}" srcOrd="1" destOrd="0" presId="urn:microsoft.com/office/officeart/2005/8/layout/cycle4"/>
    <dgm:cxn modelId="{36FA0146-4137-4D5C-AE07-A93750633BBE}" type="presParOf" srcId="{6E7DA867-E394-40BB-8CF0-666263543814}" destId="{A70D4887-120C-4960-B333-5DDD640B37E8}" srcOrd="4" destOrd="0" presId="urn:microsoft.com/office/officeart/2005/8/layout/cycle4"/>
    <dgm:cxn modelId="{841FBAD2-746A-43AD-8144-8F55BABDCF0D}" type="presParOf" srcId="{4B3CD6D6-4F0B-442E-AC20-E6ECDB6717F8}" destId="{B3271C74-DEA8-4F0D-966B-7987F25B5AA5}" srcOrd="1" destOrd="0" presId="urn:microsoft.com/office/officeart/2005/8/layout/cycle4"/>
    <dgm:cxn modelId="{A5CD7B5D-CA22-4744-9633-3B9BB455D2FE}" type="presParOf" srcId="{B3271C74-DEA8-4F0D-966B-7987F25B5AA5}" destId="{BAF63F08-86E0-4E3F-9BA5-17D0873BC523}" srcOrd="0" destOrd="0" presId="urn:microsoft.com/office/officeart/2005/8/layout/cycle4"/>
    <dgm:cxn modelId="{1CA5C01A-1168-43E0-A546-B94F5D132AC4}" type="presParOf" srcId="{B3271C74-DEA8-4F0D-966B-7987F25B5AA5}" destId="{9687AEDB-56DC-45D2-9F66-43DFCAD2D327}" srcOrd="1" destOrd="0" presId="urn:microsoft.com/office/officeart/2005/8/layout/cycle4"/>
    <dgm:cxn modelId="{EAF70385-E0D0-4A31-ACBA-0748700EB85D}" type="presParOf" srcId="{B3271C74-DEA8-4F0D-966B-7987F25B5AA5}" destId="{E8C2FED9-BA71-45A4-A072-39FC99306EBC}" srcOrd="2" destOrd="0" presId="urn:microsoft.com/office/officeart/2005/8/layout/cycle4"/>
    <dgm:cxn modelId="{4DD2C277-5855-4789-B3D5-434D3E3400AE}" type="presParOf" srcId="{B3271C74-DEA8-4F0D-966B-7987F25B5AA5}" destId="{4FC1201C-6954-443E-9996-CB9FB4A9764C}" srcOrd="3" destOrd="0" presId="urn:microsoft.com/office/officeart/2005/8/layout/cycle4"/>
    <dgm:cxn modelId="{172807DD-3562-4740-A505-40A05BB3B6A7}" type="presParOf" srcId="{B3271C74-DEA8-4F0D-966B-7987F25B5AA5}" destId="{344D48BB-67F6-4A00-80B8-4C2A5133B931}" srcOrd="4" destOrd="0" presId="urn:microsoft.com/office/officeart/2005/8/layout/cycle4"/>
    <dgm:cxn modelId="{FD344601-9321-4A84-B84A-A5B535A7313E}" type="presParOf" srcId="{4B3CD6D6-4F0B-442E-AC20-E6ECDB6717F8}" destId="{B9146115-9966-41C3-8AC1-9A038A47E307}" srcOrd="2" destOrd="0" presId="urn:microsoft.com/office/officeart/2005/8/layout/cycle4"/>
    <dgm:cxn modelId="{A256CD9C-279A-48FF-A6DC-9215FA9708C0}" type="presParOf" srcId="{4B3CD6D6-4F0B-442E-AC20-E6ECDB6717F8}" destId="{270730DB-DD54-4643-9C45-B694675E296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182C9-110B-4AF9-9AE1-9C7B6D30A58E}">
      <dsp:nvSpPr>
        <dsp:cNvPr id="0" name=""/>
        <dsp:cNvSpPr/>
      </dsp:nvSpPr>
      <dsp:spPr>
        <a:xfrm>
          <a:off x="6605813" y="3327341"/>
          <a:ext cx="2417215" cy="1565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Características</a:t>
          </a:r>
          <a:endParaRPr lang="en-US" sz="1500" kern="1200" dirty="0"/>
        </a:p>
      </dsp:txBody>
      <dsp:txXfrm>
        <a:off x="7365374" y="3753189"/>
        <a:ext cx="1623258" cy="1105563"/>
      </dsp:txXfrm>
    </dsp:sp>
    <dsp:sp modelId="{B1DFA430-5A70-4265-A1F1-CBC46AA80D88}">
      <dsp:nvSpPr>
        <dsp:cNvPr id="0" name=""/>
        <dsp:cNvSpPr/>
      </dsp:nvSpPr>
      <dsp:spPr>
        <a:xfrm>
          <a:off x="2584923" y="3327341"/>
          <a:ext cx="2417215" cy="1565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Caracter</a:t>
          </a:r>
          <a:r>
            <a:rPr lang="es-MX" sz="1500" kern="1200" smtClean="0"/>
            <a:t>í</a:t>
          </a:r>
          <a:r>
            <a:rPr lang="en-US" sz="1500" kern="1200" smtClean="0"/>
            <a:t>sticas</a:t>
          </a:r>
          <a:endParaRPr lang="en-US" sz="1500" kern="1200" dirty="0"/>
        </a:p>
      </dsp:txBody>
      <dsp:txXfrm>
        <a:off x="2619319" y="3753189"/>
        <a:ext cx="1623258" cy="1105563"/>
      </dsp:txXfrm>
    </dsp:sp>
    <dsp:sp modelId="{5C1A835A-4B24-4693-91B2-DF364A663894}">
      <dsp:nvSpPr>
        <dsp:cNvPr id="0" name=""/>
        <dsp:cNvSpPr/>
      </dsp:nvSpPr>
      <dsp:spPr>
        <a:xfrm>
          <a:off x="6576928" y="67376"/>
          <a:ext cx="2417215" cy="1565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Características</a:t>
          </a:r>
          <a:endParaRPr lang="en-US" sz="1500" kern="1200" dirty="0"/>
        </a:p>
      </dsp:txBody>
      <dsp:txXfrm>
        <a:off x="7336488" y="101772"/>
        <a:ext cx="1623258" cy="1105563"/>
      </dsp:txXfrm>
    </dsp:sp>
    <dsp:sp modelId="{13F40AD9-B905-41EE-B43D-1D83FE6C2FB3}">
      <dsp:nvSpPr>
        <dsp:cNvPr id="0" name=""/>
        <dsp:cNvSpPr/>
      </dsp:nvSpPr>
      <dsp:spPr>
        <a:xfrm>
          <a:off x="2584923" y="0"/>
          <a:ext cx="2417215" cy="1565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Características</a:t>
          </a:r>
          <a:endParaRPr lang="en-US" sz="1500" kern="1200" dirty="0"/>
        </a:p>
      </dsp:txBody>
      <dsp:txXfrm>
        <a:off x="2619319" y="34396"/>
        <a:ext cx="1623258" cy="1105563"/>
      </dsp:txXfrm>
    </dsp:sp>
    <dsp:sp modelId="{BAF63F08-86E0-4E3F-9BA5-17D0873BC523}">
      <dsp:nvSpPr>
        <dsp:cNvPr id="0" name=""/>
        <dsp:cNvSpPr/>
      </dsp:nvSpPr>
      <dsp:spPr>
        <a:xfrm>
          <a:off x="3597804" y="278909"/>
          <a:ext cx="2118733" cy="2118733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Intimidación </a:t>
          </a:r>
          <a:r>
            <a:rPr lang="en-US" sz="1700" kern="1200" dirty="0" err="1" smtClean="0"/>
            <a:t>física</a:t>
          </a:r>
          <a:endParaRPr lang="en-US" sz="1700" kern="1200" dirty="0"/>
        </a:p>
      </dsp:txBody>
      <dsp:txXfrm>
        <a:off x="4218367" y="899472"/>
        <a:ext cx="1498170" cy="1498170"/>
      </dsp:txXfrm>
    </dsp:sp>
    <dsp:sp modelId="{9687AEDB-56DC-45D2-9F66-43DFCAD2D327}">
      <dsp:nvSpPr>
        <dsp:cNvPr id="0" name=""/>
        <dsp:cNvSpPr/>
      </dsp:nvSpPr>
      <dsp:spPr>
        <a:xfrm rot="5400000">
          <a:off x="5814401" y="278909"/>
          <a:ext cx="2118733" cy="2118733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Intimidación verbal</a:t>
          </a:r>
          <a:endParaRPr lang="en-US" sz="1700" kern="1200" dirty="0"/>
        </a:p>
      </dsp:txBody>
      <dsp:txXfrm rot="-5400000">
        <a:off x="5814401" y="899472"/>
        <a:ext cx="1498170" cy="1498170"/>
      </dsp:txXfrm>
    </dsp:sp>
    <dsp:sp modelId="{E8C2FED9-BA71-45A4-A072-39FC99306EBC}">
      <dsp:nvSpPr>
        <dsp:cNvPr id="0" name=""/>
        <dsp:cNvSpPr/>
      </dsp:nvSpPr>
      <dsp:spPr>
        <a:xfrm rot="10800000">
          <a:off x="5814401" y="2495505"/>
          <a:ext cx="2118733" cy="2118733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Intimidación por medios electrónicos</a:t>
          </a:r>
          <a:endParaRPr lang="en-US" sz="1700" kern="1200" dirty="0"/>
        </a:p>
      </dsp:txBody>
      <dsp:txXfrm rot="10800000">
        <a:off x="5814401" y="2495505"/>
        <a:ext cx="1498170" cy="1498170"/>
      </dsp:txXfrm>
    </dsp:sp>
    <dsp:sp modelId="{4FC1201C-6954-443E-9996-CB9FB4A9764C}">
      <dsp:nvSpPr>
        <dsp:cNvPr id="0" name=""/>
        <dsp:cNvSpPr/>
      </dsp:nvSpPr>
      <dsp:spPr>
        <a:xfrm rot="16200000">
          <a:off x="3597804" y="2495505"/>
          <a:ext cx="2118733" cy="2118733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Intimidación </a:t>
          </a:r>
          <a:r>
            <a:rPr lang="en-US" sz="1700" kern="1200" dirty="0" err="1" smtClean="0"/>
            <a:t>emocional</a:t>
          </a:r>
          <a:endParaRPr lang="en-US" sz="1700" kern="1200" dirty="0"/>
        </a:p>
      </dsp:txBody>
      <dsp:txXfrm rot="5400000">
        <a:off x="4218367" y="2495505"/>
        <a:ext cx="1498170" cy="1498170"/>
      </dsp:txXfrm>
    </dsp:sp>
    <dsp:sp modelId="{B9146115-9966-41C3-8AC1-9A038A47E307}">
      <dsp:nvSpPr>
        <dsp:cNvPr id="0" name=""/>
        <dsp:cNvSpPr/>
      </dsp:nvSpPr>
      <dsp:spPr>
        <a:xfrm>
          <a:off x="5399707" y="2006191"/>
          <a:ext cx="731525" cy="63610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730DB-DD54-4643-9C45-B694675E2961}">
      <dsp:nvSpPr>
        <dsp:cNvPr id="0" name=""/>
        <dsp:cNvSpPr/>
      </dsp:nvSpPr>
      <dsp:spPr>
        <a:xfrm rot="10800000">
          <a:off x="5399707" y="2250848"/>
          <a:ext cx="731525" cy="63610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7FBD8-388E-406B-BD43-CE357CF37CB4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3D617-91A4-4891-8487-1475FBD0B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37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hand</a:t>
            </a:r>
            <a:r>
              <a:rPr lang="en-US" baseline="0" dirty="0" smtClean="0"/>
              <a:t> 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3D617-91A4-4891-8487-1475FBD0B5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59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Brainstorm</a:t>
            </a:r>
            <a:r>
              <a:rPr lang="en-US" baseline="0" dirty="0" smtClean="0"/>
              <a:t>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3D617-91A4-4891-8487-1475FBD0B5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70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list of resources for parents online, brain storm additional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3D617-91A4-4891-8487-1475FBD0B5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10/31/2018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928838"/>
            <a:ext cx="10468864" cy="1828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Proteja a</a:t>
            </a:r>
            <a:r>
              <a:rPr lang="en-US" dirty="0" smtClean="0"/>
              <a:t> sus </a:t>
            </a:r>
            <a:r>
              <a:rPr lang="en-US" dirty="0"/>
              <a:t>h</a:t>
            </a:r>
            <a:r>
              <a:rPr lang="en-US" dirty="0" smtClean="0"/>
              <a:t>ijos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535" y="3242476"/>
            <a:ext cx="9326452" cy="1752600"/>
          </a:xfrm>
        </p:spPr>
        <p:txBody>
          <a:bodyPr/>
          <a:lstStyle/>
          <a:p>
            <a:r>
              <a:rPr lang="en-US" dirty="0" smtClean="0"/>
              <a:t>Lo que necesitan saber los padres acerca de la intimidación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68692" y="5263662"/>
            <a:ext cx="4742662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Hecho</a:t>
            </a:r>
            <a:r>
              <a:rPr lang="en-US" dirty="0" smtClean="0"/>
              <a:t> </a:t>
            </a:r>
            <a:r>
              <a:rPr lang="en-US" smtClean="0"/>
              <a:t>por</a:t>
            </a:r>
            <a:r>
              <a:rPr lang="en-US" dirty="0" smtClean="0"/>
              <a:t>: Tracey D. Messinger, M.S. Ed.</a:t>
            </a:r>
          </a:p>
        </p:txBody>
      </p:sp>
      <p:pic>
        <p:nvPicPr>
          <p:cNvPr id="1026" name="Picture 2" descr="C:\Users\MEOP\AppData\Local\Microsoft\Windows\Temporary Internet Files\Content.IE5\7EXQMLPX\stopbullyin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04" y="3715352"/>
            <a:ext cx="1510087" cy="215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18577113">
            <a:off x="1099412" y="4748439"/>
            <a:ext cx="2437697" cy="493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dirty="0" smtClean="0"/>
              <a:t>(ALTO A LA INTIMIDACIÓN)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8846245" y="5719314"/>
            <a:ext cx="2837117" cy="24622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Introduction to the NYS DASA Legislation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45018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 que </a:t>
            </a:r>
            <a:r>
              <a:rPr lang="en-US" dirty="0"/>
              <a:t>i</a:t>
            </a:r>
            <a:r>
              <a:rPr lang="en-US" dirty="0" smtClean="0"/>
              <a:t>mpide </a:t>
            </a:r>
            <a:r>
              <a:rPr lang="en-US" dirty="0"/>
              <a:t>q</a:t>
            </a:r>
            <a:r>
              <a:rPr lang="en-US" dirty="0" smtClean="0"/>
              <a:t>ue </a:t>
            </a:r>
            <a:r>
              <a:rPr lang="en-US" dirty="0"/>
              <a:t>r</a:t>
            </a:r>
            <a:r>
              <a:rPr lang="en-US" dirty="0" smtClean="0"/>
              <a:t>eporten--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13432" y="2169832"/>
            <a:ext cx="2496312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s-US" sz="2800" b="1" dirty="0" smtClean="0">
                <a:solidFill>
                  <a:srgbClr val="A50021"/>
                </a:solidFill>
              </a:rPr>
              <a:t>Desesperanza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35908" y="3056289"/>
            <a:ext cx="3602736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s-US" sz="2400" dirty="0" smtClean="0"/>
              <a:t>Temor a la divulgación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13432" y="4049372"/>
            <a:ext cx="2331720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s-US" sz="2400" b="1" dirty="0" smtClean="0">
                <a:solidFill>
                  <a:srgbClr val="669900"/>
                </a:solidFill>
              </a:rPr>
              <a:t>Vulnerabilidad</a:t>
            </a:r>
            <a:endParaRPr lang="es-US" b="1" dirty="0" smtClean="0">
              <a:solidFill>
                <a:srgbClr val="6699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59936" y="4826697"/>
            <a:ext cx="1920240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s-US" sz="2000" dirty="0" smtClean="0">
                <a:solidFill>
                  <a:srgbClr val="A50021"/>
                </a:solidFill>
              </a:rPr>
              <a:t>Desconfianza</a:t>
            </a:r>
            <a:endParaRPr lang="es-US" dirty="0" smtClean="0">
              <a:solidFill>
                <a:srgbClr val="A5002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2688" y="4910726"/>
            <a:ext cx="2221992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s-US" sz="3200" b="1" dirty="0" smtClean="0">
                <a:solidFill>
                  <a:srgbClr val="A50021"/>
                </a:solidFill>
              </a:rPr>
              <a:t>Venganza</a:t>
            </a:r>
            <a:endParaRPr lang="es-US" b="1" dirty="0" smtClean="0">
              <a:solidFill>
                <a:srgbClr val="A5002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86684" y="5790434"/>
            <a:ext cx="2793492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s-US" sz="2400" b="1" dirty="0" smtClean="0"/>
              <a:t>Sentirse</a:t>
            </a:r>
            <a:r>
              <a:rPr lang="es-US" sz="2400" dirty="0" smtClean="0"/>
              <a:t> </a:t>
            </a:r>
            <a:r>
              <a:rPr lang="es-US" sz="2400" b="1" dirty="0" smtClean="0"/>
              <a:t>indefenso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02552" y="5713490"/>
            <a:ext cx="2807208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s-US" sz="2800" b="1" dirty="0" smtClean="0">
                <a:solidFill>
                  <a:srgbClr val="99CC00"/>
                </a:solidFill>
              </a:rPr>
              <a:t>Aislamiento</a:t>
            </a:r>
            <a:endParaRPr lang="es-US" b="1" dirty="0" smtClean="0">
              <a:solidFill>
                <a:srgbClr val="99CC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83296" y="3175848"/>
            <a:ext cx="2633472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s-US" sz="2000" b="1" dirty="0" smtClean="0">
                <a:solidFill>
                  <a:srgbClr val="669900"/>
                </a:solidFill>
              </a:rPr>
              <a:t>Malinterpretación</a:t>
            </a:r>
            <a:endParaRPr lang="es-US" b="1" dirty="0" smtClean="0">
              <a:solidFill>
                <a:srgbClr val="6699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80176" y="3779016"/>
            <a:ext cx="4736592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s-US" sz="3200" b="1" dirty="0" smtClean="0">
                <a:solidFill>
                  <a:srgbClr val="A50021"/>
                </a:solidFill>
              </a:rPr>
              <a:t>Desproporciónamiento</a:t>
            </a:r>
            <a:endParaRPr lang="es-US" b="1" dirty="0" smtClean="0">
              <a:solidFill>
                <a:srgbClr val="A5002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42832" y="5018447"/>
            <a:ext cx="1499616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s-US" b="1" dirty="0" smtClean="0"/>
              <a:t>Miedo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02552" y="4701519"/>
            <a:ext cx="1773936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s-US" sz="2400" b="1" dirty="0" smtClean="0">
                <a:solidFill>
                  <a:srgbClr val="339933"/>
                </a:solidFill>
              </a:rPr>
              <a:t>Vergüenza</a:t>
            </a:r>
            <a:endParaRPr lang="es-US" b="1" dirty="0" smtClean="0">
              <a:solidFill>
                <a:srgbClr val="339933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" y="3194241"/>
            <a:ext cx="2318004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s-US" sz="3200" dirty="0" smtClean="0">
                <a:solidFill>
                  <a:srgbClr val="339933"/>
                </a:solidFill>
              </a:rPr>
              <a:t>Impotencia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32804" y="2385786"/>
            <a:ext cx="2212848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s-US" sz="2400" b="1" dirty="0" smtClean="0"/>
              <a:t>Estar expuesto</a:t>
            </a:r>
          </a:p>
        </p:txBody>
      </p:sp>
    </p:spTree>
    <p:extLst>
      <p:ext uri="{BB962C8B-B14F-4D97-AF65-F5344CB8AC3E}">
        <p14:creationId xmlns:p14="http://schemas.microsoft.com/office/powerpoint/2010/main" val="357237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906348"/>
          </a:xfrm>
        </p:spPr>
        <p:txBody>
          <a:bodyPr/>
          <a:lstStyle/>
          <a:p>
            <a:r>
              <a:rPr lang="en-US" dirty="0" smtClean="0"/>
              <a:t>Cómo </a:t>
            </a:r>
            <a:r>
              <a:rPr lang="en-US" dirty="0"/>
              <a:t>r</a:t>
            </a:r>
            <a:r>
              <a:rPr lang="en-US" dirty="0" smtClean="0"/>
              <a:t>eportar: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88358"/>
            <a:ext cx="10972800" cy="3936242"/>
          </a:xfrm>
        </p:spPr>
        <p:txBody>
          <a:bodyPr/>
          <a:lstStyle/>
          <a:p>
            <a:r>
              <a:rPr lang="es-MX" dirty="0" smtClean="0"/>
              <a:t>Repórtelo a la escuela (¿a quién?)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No se quede callado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Repórtelo a la policía</a:t>
            </a:r>
            <a:endParaRPr lang="es-MX" dirty="0"/>
          </a:p>
        </p:txBody>
      </p:sp>
      <p:pic>
        <p:nvPicPr>
          <p:cNvPr id="15362" name="Picture 2" descr="C:\Users\MEOP\AppData\Local\Microsoft\Windows\Temporary Internet Files\Content.IE5\QSLLC3EB\reporti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165" y="1847128"/>
            <a:ext cx="531328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03958" y="5409397"/>
            <a:ext cx="3234088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Repórtelo</a:t>
            </a:r>
            <a:r>
              <a:rPr lang="es-MX" dirty="0" smtClean="0"/>
              <a:t> </a:t>
            </a:r>
          </a:p>
          <a:p>
            <a:r>
              <a:rPr lang="es-MX" sz="2400" dirty="0" smtClean="0"/>
              <a:t>por el bien de todos</a:t>
            </a:r>
          </a:p>
        </p:txBody>
      </p:sp>
    </p:spTree>
    <p:extLst>
      <p:ext uri="{BB962C8B-B14F-4D97-AF65-F5344CB8AC3E}">
        <p14:creationId xmlns:p14="http://schemas.microsoft.com/office/powerpoint/2010/main" val="368349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493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Apoye a su estudiante: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35480"/>
            <a:ext cx="11017717" cy="4407568"/>
          </a:xfrm>
        </p:spPr>
        <p:txBody>
          <a:bodyPr>
            <a:normAutofit fontScale="70000" lnSpcReduction="20000"/>
          </a:bodyPr>
          <a:lstStyle/>
          <a:p>
            <a:r>
              <a:rPr lang="es-MX" dirty="0" smtClean="0"/>
              <a:t>Hable sobre el tema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Aclare—¿Es eso cierto?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Publique menos en redes sociales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No comparta todo lo que sabe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Ensaye situaciones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Desarrolle habilidades para enfrentarlo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Fije expectativas y límites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err="1" smtClean="0"/>
              <a:t>Actue</a:t>
            </a:r>
            <a:r>
              <a:rPr lang="es-MX" dirty="0" smtClean="0"/>
              <a:t> en conjunto con la escuela</a:t>
            </a:r>
            <a:endParaRPr lang="es-MX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272" y="2058558"/>
            <a:ext cx="3444834" cy="343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3292">
            <a:off x="8478566" y="1031674"/>
            <a:ext cx="2158600" cy="307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174" y="4806758"/>
            <a:ext cx="2435999" cy="176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80960" y="3776646"/>
            <a:ext cx="3946358" cy="7472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La intimidación en todas sus formas lastima</a:t>
            </a:r>
          </a:p>
          <a:p>
            <a:pPr algn="ctr"/>
            <a:r>
              <a:rPr lang="es-MX" dirty="0" smtClean="0"/>
              <a:t>¡Pongámosle un ALTO!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222172" y="4613521"/>
            <a:ext cx="1318661" cy="17624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Ciber Acoso</a:t>
            </a:r>
          </a:p>
          <a:p>
            <a:pPr algn="ctr"/>
            <a:r>
              <a:rPr lang="es-MX" dirty="0" smtClean="0"/>
              <a:t>¿A ti te gustaría?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75911" y="5533970"/>
            <a:ext cx="1963555" cy="3080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Ciber Seguridad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62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Recursos para apoyar a los estudiantes</a:t>
            </a:r>
            <a:endParaRPr lang="es-MX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16243" y="3115664"/>
            <a:ext cx="3694496" cy="2475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14074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7018" y="4041760"/>
            <a:ext cx="3194581" cy="1127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6467" y="2167124"/>
            <a:ext cx="2639797" cy="1731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0853" y="4332747"/>
            <a:ext cx="26154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9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Preguntas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¿Preguntas no </a:t>
            </a:r>
            <a:r>
              <a:rPr lang="en-US" dirty="0"/>
              <a:t>c</a:t>
            </a:r>
            <a:r>
              <a:rPr lang="en-US" dirty="0" smtClean="0"/>
              <a:t>ontestadas?</a:t>
            </a:r>
            <a:endParaRPr lang="en-US" dirty="0"/>
          </a:p>
        </p:txBody>
      </p:sp>
      <p:pic>
        <p:nvPicPr>
          <p:cNvPr id="20482" name="Picture 2" descr="C:\Users\MEOP\AppData\Local\Microsoft\Windows\Temporary Internet Files\Content.IE5\QSLLC3EB\depositphotos_4439888-Question-Marks-Around-Wor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695" y="1850408"/>
            <a:ext cx="4625454" cy="462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19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Evaluación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Apoyo</a:t>
            </a:r>
          </a:p>
        </p:txBody>
      </p:sp>
      <p:pic>
        <p:nvPicPr>
          <p:cNvPr id="21506" name="Picture 2" descr="C:\Users\MEOP\Desktop\Bullying Clips\18952805_1394280840626954_6776668788443835556_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422" y="2085631"/>
            <a:ext cx="6702117" cy="449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12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Instrucciones para la reunión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075" y="2168216"/>
            <a:ext cx="2284047" cy="3008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72" y="4263833"/>
            <a:ext cx="2957513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8072">
            <a:off x="8691508" y="1927620"/>
            <a:ext cx="2501910" cy="254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11001" y="4290475"/>
            <a:ext cx="3029200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rgbClr val="7030A0"/>
                </a:solidFill>
              </a:rPr>
              <a:t>Crear </a:t>
            </a:r>
            <a:r>
              <a:rPr lang="en-US" sz="2000" dirty="0" smtClean="0">
                <a:solidFill>
                  <a:srgbClr val="7030A0"/>
                </a:solidFill>
              </a:rPr>
              <a:t>un espacio seguro</a:t>
            </a:r>
          </a:p>
        </p:txBody>
      </p:sp>
      <p:sp>
        <p:nvSpPr>
          <p:cNvPr id="4" name="TextBox 3"/>
          <p:cNvSpPr txBox="1"/>
          <p:nvPr/>
        </p:nvSpPr>
        <p:spPr>
          <a:xfrm rot="300000" flipH="1">
            <a:off x="6061386" y="5371556"/>
            <a:ext cx="1498482" cy="39087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tIns="36576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APOYAR</a:t>
            </a:r>
          </a:p>
        </p:txBody>
      </p:sp>
    </p:spTree>
    <p:extLst>
      <p:ext uri="{BB962C8B-B14F-4D97-AF65-F5344CB8AC3E}">
        <p14:creationId xmlns:p14="http://schemas.microsoft.com/office/powerpoint/2010/main" val="286383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Definiciones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Intimidación (</a:t>
            </a:r>
            <a:r>
              <a:rPr lang="en-US" i="1" dirty="0" smtClean="0"/>
              <a:t>Bullying</a:t>
            </a:r>
            <a:r>
              <a:rPr lang="en-US" dirty="0" smtClean="0"/>
              <a:t>)</a:t>
            </a:r>
          </a:p>
          <a:p>
            <a:pPr marL="393192" lvl="1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Acoso</a:t>
            </a:r>
          </a:p>
          <a:p>
            <a:pPr marL="393192" lvl="1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Discriminación</a:t>
            </a:r>
          </a:p>
          <a:p>
            <a:pPr marL="393192" lvl="1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Sujeto o Víctima</a:t>
            </a:r>
          </a:p>
          <a:p>
            <a:pPr marL="393192" lvl="1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El Abusador o Perpetrador (</a:t>
            </a:r>
            <a:r>
              <a:rPr lang="en-US" i="1" dirty="0" smtClean="0"/>
              <a:t>Bully</a:t>
            </a:r>
            <a:r>
              <a:rPr lang="en-US" dirty="0" smtClean="0"/>
              <a:t>)</a:t>
            </a:r>
          </a:p>
          <a:p>
            <a:pPr marL="393192" lvl="1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Defensor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384" y="1787856"/>
            <a:ext cx="4834326" cy="362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11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910956"/>
          </a:xfrm>
        </p:spPr>
        <p:txBody>
          <a:bodyPr>
            <a:normAutofit/>
          </a:bodyPr>
          <a:lstStyle/>
          <a:p>
            <a:r>
              <a:rPr lang="en-US" dirty="0" smtClean="0"/>
              <a:t>¿Qué es la </a:t>
            </a:r>
            <a:r>
              <a:rPr lang="en-US" dirty="0"/>
              <a:t>i</a:t>
            </a:r>
            <a:r>
              <a:rPr lang="en-US" dirty="0" smtClean="0"/>
              <a:t>ntimidación (bullying)?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705626"/>
              </p:ext>
            </p:extLst>
          </p:nvPr>
        </p:nvGraphicFramePr>
        <p:xfrm>
          <a:off x="-118753" y="1673906"/>
          <a:ext cx="11530940" cy="4893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448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Intimidación en </a:t>
            </a:r>
            <a:r>
              <a:rPr lang="en-US" dirty="0"/>
              <a:t>f</a:t>
            </a:r>
            <a:r>
              <a:rPr lang="en-US" dirty="0" smtClean="0"/>
              <a:t>orma </a:t>
            </a:r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v</a:t>
            </a:r>
            <a:r>
              <a:rPr lang="en-US" dirty="0" smtClean="0"/>
              <a:t>erbal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Intimidación sexual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100" y="1874936"/>
            <a:ext cx="5510913" cy="469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596" y="3008496"/>
            <a:ext cx="2560535" cy="186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36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899081"/>
          </a:xfrm>
        </p:spPr>
        <p:txBody>
          <a:bodyPr>
            <a:normAutofit/>
          </a:bodyPr>
          <a:lstStyle/>
          <a:p>
            <a:r>
              <a:rPr lang="en-US" dirty="0" smtClean="0"/>
              <a:t>¿Dónde </a:t>
            </a:r>
            <a:r>
              <a:rPr lang="en-US" dirty="0" smtClean="0">
                <a:solidFill>
                  <a:schemeClr val="tx1"/>
                </a:solidFill>
              </a:rPr>
              <a:t>ocurre</a:t>
            </a:r>
            <a:r>
              <a:rPr lang="en-US" dirty="0" smtClean="0"/>
              <a:t> </a:t>
            </a:r>
            <a:r>
              <a:rPr lang="en-US" dirty="0"/>
              <a:t>l</a:t>
            </a:r>
            <a:r>
              <a:rPr lang="en-US" dirty="0" smtClean="0"/>
              <a:t>a </a:t>
            </a:r>
            <a:r>
              <a:rPr lang="en-US" dirty="0"/>
              <a:t>i</a:t>
            </a:r>
            <a:r>
              <a:rPr lang="en-US" dirty="0" smtClean="0"/>
              <a:t>ntimidación?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918" y="1534417"/>
            <a:ext cx="10718988" cy="554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69277" y="4307305"/>
            <a:ext cx="2502569" cy="4764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(!En cualquier sitio!)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27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Legislación DASA: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Acta de Dignidad para Todos los Estudiantes</a:t>
            </a:r>
          </a:p>
          <a:p>
            <a:pPr marL="0" indent="0">
              <a:buNone/>
            </a:pPr>
            <a:endParaRPr lang="es-MX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Legislación 2012 </a:t>
            </a:r>
          </a:p>
          <a:p>
            <a:pPr marL="0" indent="0">
              <a:buNone/>
            </a:pPr>
            <a:endParaRPr lang="es-MX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Intimidación, acoso y discriminación</a:t>
            </a:r>
          </a:p>
          <a:p>
            <a:pPr marL="0" indent="0">
              <a:buNone/>
            </a:pPr>
            <a:endParaRPr lang="es-MX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Enmiendas 2013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Ciber-Acoso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009" y="2505075"/>
            <a:ext cx="92075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009" y="4626591"/>
            <a:ext cx="1245912" cy="105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C:\Users\MEOP\AppData\Local\Microsoft\Windows\Temporary Internet Files\Content.IE5\DT7U3D1V\bully_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393" y="3642347"/>
            <a:ext cx="1219200" cy="81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MEOP\AppData\Local\Microsoft\Windows\Temporary Internet Files\Content.IE5\DT7U3D1V\workplace-discrimination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880" y="3553864"/>
            <a:ext cx="1447232" cy="99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MEOP\Desktop\Bullying Clips\cyberbullying[2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009" y="5678890"/>
            <a:ext cx="1090114" cy="93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36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dirty="0" smtClean="0">
                <a:solidFill>
                  <a:schemeClr val="tx1"/>
                </a:solidFill>
              </a:rPr>
              <a:t>Grupos</a:t>
            </a:r>
            <a:r>
              <a:rPr lang="es-US" dirty="0" smtClean="0"/>
              <a:t> incluidas: </a:t>
            </a:r>
            <a:r>
              <a:rPr lang="en-US" dirty="0" smtClean="0"/>
              <a:t>NYS (11)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Raza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Color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Peso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País de  de Origen/Etnicidad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Religión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Práctica Religiosa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Discapacidad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Orientación Sexual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Género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Identidad o Expresión de Género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Sexo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20599" y="1871958"/>
            <a:ext cx="5384800" cy="4434840"/>
          </a:xfrm>
        </p:spPr>
        <p:txBody>
          <a:bodyPr>
            <a:normAutofit fontScale="92500" lnSpcReduction="20000"/>
          </a:bodyPr>
          <a:lstStyle/>
          <a:p>
            <a:endParaRPr lang="en-US" b="1" u="sng" dirty="0" smtClean="0"/>
          </a:p>
          <a:p>
            <a:r>
              <a:rPr lang="es-MX" b="1" u="sng" dirty="0" smtClean="0"/>
              <a:t>Asuntos no resueltos en </a:t>
            </a:r>
          </a:p>
          <a:p>
            <a:pPr marL="0" indent="0">
              <a:buNone/>
            </a:pPr>
            <a:r>
              <a:rPr lang="es-MX" b="1" dirty="0"/>
              <a:t>  </a:t>
            </a:r>
            <a:r>
              <a:rPr lang="es-MX" b="1" dirty="0" smtClean="0"/>
              <a:t> </a:t>
            </a:r>
            <a:r>
              <a:rPr lang="es-MX" b="1" u="sng" dirty="0" smtClean="0"/>
              <a:t> el Código de Conducta</a:t>
            </a:r>
          </a:p>
          <a:p>
            <a:pPr marL="0" indent="0">
              <a:buNone/>
            </a:pPr>
            <a:endParaRPr lang="es-MX" b="1" u="sng" dirty="0" smtClean="0"/>
          </a:p>
          <a:p>
            <a:pPr lvl="1"/>
            <a:r>
              <a:rPr lang="es-MX" dirty="0" smtClean="0"/>
              <a:t>Otros actos de </a:t>
            </a:r>
            <a:r>
              <a:rPr lang="es-MX" dirty="0"/>
              <a:t>intimidación </a:t>
            </a:r>
            <a:endParaRPr lang="es-MX" dirty="0" smtClean="0"/>
          </a:p>
          <a:p>
            <a:pPr marL="393192" lvl="1" indent="0">
              <a:buNone/>
            </a:pPr>
            <a:r>
              <a:rPr lang="es-MX" dirty="0"/>
              <a:t> </a:t>
            </a:r>
            <a:r>
              <a:rPr lang="es-MX" dirty="0" smtClean="0"/>
              <a:t>   hacia personas en grupos</a:t>
            </a:r>
          </a:p>
          <a:p>
            <a:pPr marL="393192" lvl="1" indent="0">
              <a:buNone/>
            </a:pPr>
            <a:r>
              <a:rPr lang="es-MX" dirty="0"/>
              <a:t> </a:t>
            </a:r>
            <a:r>
              <a:rPr lang="es-MX" dirty="0" smtClean="0"/>
              <a:t>   no incluidas</a:t>
            </a:r>
          </a:p>
          <a:p>
            <a:pPr lvl="1">
              <a:lnSpc>
                <a:spcPct val="120000"/>
              </a:lnSpc>
            </a:pPr>
            <a:r>
              <a:rPr lang="es-MX" dirty="0" smtClean="0"/>
              <a:t>Ejemplos: pobreza, excentricidad, ser diferente, alto, bajo, atlético, musical, etc.</a:t>
            </a:r>
          </a:p>
          <a:p>
            <a:pPr lvl="1"/>
            <a:endParaRPr lang="es-MX" b="1" u="sn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114" y="2186319"/>
            <a:ext cx="1319014" cy="101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857" y="4934112"/>
            <a:ext cx="3347047" cy="16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27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8358" y="684838"/>
            <a:ext cx="10972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¿</a:t>
            </a:r>
            <a:r>
              <a:rPr lang="es-MX" sz="3600" dirty="0" smtClean="0"/>
              <a:t>Por qué los estudiantes no reportan la intimidación?</a:t>
            </a:r>
            <a:endParaRPr lang="es-MX" sz="3600" dirty="0"/>
          </a:p>
        </p:txBody>
      </p:sp>
      <p:pic>
        <p:nvPicPr>
          <p:cNvPr id="1026" name="Picture 2" descr="C:\Users\MEOP\AppData\Local\Microsoft\Windows\Temporary Internet Files\Content.IE5\DT7U3D1V\Scared_Child_at_Nighttime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48" y="2167175"/>
            <a:ext cx="3511549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38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YS MEP PD Template 2017-18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Georgi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YS MEP PD Template 2017-18" id="{AFBC7456-0CD3-49A3-B760-76DD69AF16AC}" vid="{B8A2BCC5-158B-447E-8EC9-AA65EBBBA1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NYS MEP PD Template 2017-18</Template>
  <TotalTime>3804</TotalTime>
  <Words>353</Words>
  <Application>Microsoft Office PowerPoint</Application>
  <PresentationFormat>Widescreen</PresentationFormat>
  <Paragraphs>120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Book Antiqua</vt:lpstr>
      <vt:lpstr>Calibri</vt:lpstr>
      <vt:lpstr>Georgia</vt:lpstr>
      <vt:lpstr>Wingdings</vt:lpstr>
      <vt:lpstr>Wingdings 2</vt:lpstr>
      <vt:lpstr>NYS MEP PD Template 2017-18</vt:lpstr>
      <vt:lpstr>Proteja a sus hijos</vt:lpstr>
      <vt:lpstr>Instrucciones para la reunión</vt:lpstr>
      <vt:lpstr>Definiciones</vt:lpstr>
      <vt:lpstr>¿Qué es la intimidación (bullying)?</vt:lpstr>
      <vt:lpstr>Intimidación en forma no verbal </vt:lpstr>
      <vt:lpstr>¿Dónde ocurre la intimidación?</vt:lpstr>
      <vt:lpstr>Legislación DASA:</vt:lpstr>
      <vt:lpstr>Grupos incluidas: NYS (11)</vt:lpstr>
      <vt:lpstr>¿Por qué los estudiantes no reportan la intimidación?</vt:lpstr>
      <vt:lpstr>Lo que impide que reporten--</vt:lpstr>
      <vt:lpstr>Cómo reportar:</vt:lpstr>
      <vt:lpstr>Apoye a su estudiante:</vt:lpstr>
      <vt:lpstr>Recursos para apoyar a los estudiantes</vt:lpstr>
      <vt:lpstr>Preguntas</vt:lpstr>
      <vt:lpstr>Conclusión</vt:lpstr>
    </vt:vector>
  </TitlesOfParts>
  <Company>The College at Brockport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Garcia Mathewson</dc:creator>
  <cp:lastModifiedBy>Mary Anne Diaz</cp:lastModifiedBy>
  <cp:revision>164</cp:revision>
  <dcterms:created xsi:type="dcterms:W3CDTF">2017-08-03T19:51:28Z</dcterms:created>
  <dcterms:modified xsi:type="dcterms:W3CDTF">2018-10-31T21:11:01Z</dcterms:modified>
</cp:coreProperties>
</file>