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8" r:id="rId2"/>
    <p:sldId id="257" r:id="rId3"/>
    <p:sldId id="284" r:id="rId4"/>
    <p:sldId id="283" r:id="rId5"/>
    <p:sldId id="285" r:id="rId6"/>
    <p:sldId id="286" r:id="rId7"/>
    <p:sldId id="259" r:id="rId8"/>
    <p:sldId id="261" r:id="rId9"/>
    <p:sldId id="287" r:id="rId10"/>
    <p:sldId id="260" r:id="rId11"/>
    <p:sldId id="282" r:id="rId12"/>
    <p:sldId id="295" r:id="rId13"/>
    <p:sldId id="293" r:id="rId14"/>
    <p:sldId id="294"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1" autoAdjust="0"/>
    <p:restoredTop sz="88988" autoAdjust="0"/>
  </p:normalViewPr>
  <p:slideViewPr>
    <p:cSldViewPr snapToGrid="0">
      <p:cViewPr varScale="1">
        <p:scale>
          <a:sx n="68" d="100"/>
          <a:sy n="68" d="100"/>
        </p:scale>
        <p:origin x="7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CE5BF-BAE7-438E-92BF-485930319F04}" type="datetimeFigureOut">
              <a:rPr lang="en-US" smtClean="0"/>
              <a:t>10/31/2018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1425A-92CD-4097-AA5D-16DCAE8A8A21}" type="slidenum">
              <a:rPr lang="en-US" smtClean="0"/>
              <a:t>‹#›</a:t>
            </a:fld>
            <a:endParaRPr lang="en-US" dirty="0"/>
          </a:p>
        </p:txBody>
      </p:sp>
    </p:spTree>
    <p:extLst>
      <p:ext uri="{BB962C8B-B14F-4D97-AF65-F5344CB8AC3E}">
        <p14:creationId xmlns:p14="http://schemas.microsoft.com/office/powerpoint/2010/main" val="322028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music:  Anti bullying or support i.e.:  True Colors, Song for Tre.</a:t>
            </a:r>
            <a:r>
              <a:rPr lang="en-US" baseline="0" dirty="0" smtClean="0"/>
              <a:t> Check </a:t>
            </a:r>
            <a:r>
              <a:rPr lang="en-US" baseline="0" dirty="0" err="1" smtClean="0"/>
              <a:t>Youtube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891425A-92CD-4097-AA5D-16DCAE8A8A21}" type="slidenum">
              <a:rPr lang="en-US" smtClean="0"/>
              <a:t>1</a:t>
            </a:fld>
            <a:endParaRPr lang="en-US" dirty="0"/>
          </a:p>
        </p:txBody>
      </p:sp>
    </p:spTree>
    <p:extLst>
      <p:ext uri="{BB962C8B-B14F-4D97-AF65-F5344CB8AC3E}">
        <p14:creationId xmlns:p14="http://schemas.microsoft.com/office/powerpoint/2010/main" val="173087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Newsprint:  Create working agreement</a:t>
            </a:r>
            <a:endParaRPr lang="en-US" dirty="0"/>
          </a:p>
        </p:txBody>
      </p:sp>
      <p:sp>
        <p:nvSpPr>
          <p:cNvPr id="4" name="Slide Number Placeholder 3"/>
          <p:cNvSpPr>
            <a:spLocks noGrp="1"/>
          </p:cNvSpPr>
          <p:nvPr>
            <p:ph type="sldNum" sz="quarter" idx="10"/>
          </p:nvPr>
        </p:nvSpPr>
        <p:spPr/>
        <p:txBody>
          <a:bodyPr/>
          <a:lstStyle/>
          <a:p>
            <a:fld id="{8891425A-92CD-4097-AA5D-16DCAE8A8A21}" type="slidenum">
              <a:rPr lang="en-US" smtClean="0"/>
              <a:t>3</a:t>
            </a:fld>
            <a:endParaRPr lang="en-US" dirty="0"/>
          </a:p>
        </p:txBody>
      </p:sp>
    </p:spTree>
    <p:extLst>
      <p:ext uri="{BB962C8B-B14F-4D97-AF65-F5344CB8AC3E}">
        <p14:creationId xmlns:p14="http://schemas.microsoft.com/office/powerpoint/2010/main" val="377482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a:t>
            </a:r>
            <a:r>
              <a:rPr lang="en-US" baseline="0" dirty="0" smtClean="0"/>
              <a:t> down on newsprint what students what to gain from workshop?</a:t>
            </a:r>
            <a:endParaRPr lang="en-US" dirty="0"/>
          </a:p>
        </p:txBody>
      </p:sp>
      <p:sp>
        <p:nvSpPr>
          <p:cNvPr id="4" name="Slide Number Placeholder 3"/>
          <p:cNvSpPr>
            <a:spLocks noGrp="1"/>
          </p:cNvSpPr>
          <p:nvPr>
            <p:ph type="sldNum" sz="quarter" idx="10"/>
          </p:nvPr>
        </p:nvSpPr>
        <p:spPr/>
        <p:txBody>
          <a:bodyPr/>
          <a:lstStyle/>
          <a:p>
            <a:fld id="{8891425A-92CD-4097-AA5D-16DCAE8A8A21}" type="slidenum">
              <a:rPr lang="en-US" smtClean="0"/>
              <a:t>4</a:t>
            </a:fld>
            <a:endParaRPr lang="en-US" dirty="0"/>
          </a:p>
        </p:txBody>
      </p:sp>
    </p:spTree>
    <p:extLst>
      <p:ext uri="{BB962C8B-B14F-4D97-AF65-F5344CB8AC3E}">
        <p14:creationId xmlns:p14="http://schemas.microsoft.com/office/powerpoint/2010/main" val="306085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parking lot drawn on newsprint and post</a:t>
            </a:r>
            <a:r>
              <a:rPr lang="en-US" baseline="0" dirty="0" smtClean="0"/>
              <a:t> near front of room.  Students should have pencils or pens and sticky notes available</a:t>
            </a:r>
            <a:endParaRPr lang="en-US" dirty="0"/>
          </a:p>
        </p:txBody>
      </p:sp>
      <p:sp>
        <p:nvSpPr>
          <p:cNvPr id="4" name="Slide Number Placeholder 3"/>
          <p:cNvSpPr>
            <a:spLocks noGrp="1"/>
          </p:cNvSpPr>
          <p:nvPr>
            <p:ph type="sldNum" sz="quarter" idx="10"/>
          </p:nvPr>
        </p:nvSpPr>
        <p:spPr/>
        <p:txBody>
          <a:bodyPr/>
          <a:lstStyle/>
          <a:p>
            <a:fld id="{8891425A-92CD-4097-AA5D-16DCAE8A8A21}" type="slidenum">
              <a:rPr lang="en-US" smtClean="0"/>
              <a:t>5</a:t>
            </a:fld>
            <a:endParaRPr lang="en-US" dirty="0"/>
          </a:p>
        </p:txBody>
      </p:sp>
    </p:spTree>
    <p:extLst>
      <p:ext uri="{BB962C8B-B14F-4D97-AF65-F5344CB8AC3E}">
        <p14:creationId xmlns:p14="http://schemas.microsoft.com/office/powerpoint/2010/main" val="239152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hand</a:t>
            </a:r>
            <a:r>
              <a:rPr lang="en-US" baseline="0" dirty="0" smtClean="0"/>
              <a:t> out to discuss.</a:t>
            </a:r>
            <a:endParaRPr lang="en-US" dirty="0"/>
          </a:p>
        </p:txBody>
      </p:sp>
      <p:sp>
        <p:nvSpPr>
          <p:cNvPr id="4" name="Slide Number Placeholder 3"/>
          <p:cNvSpPr>
            <a:spLocks noGrp="1"/>
          </p:cNvSpPr>
          <p:nvPr>
            <p:ph type="sldNum" sz="quarter" idx="10"/>
          </p:nvPr>
        </p:nvSpPr>
        <p:spPr/>
        <p:txBody>
          <a:bodyPr/>
          <a:lstStyle/>
          <a:p>
            <a:fld id="{8891425A-92CD-4097-AA5D-16DCAE8A8A21}" type="slidenum">
              <a:rPr lang="en-US" smtClean="0"/>
              <a:t>6</a:t>
            </a:fld>
            <a:endParaRPr lang="en-US" dirty="0"/>
          </a:p>
        </p:txBody>
      </p:sp>
    </p:spTree>
    <p:extLst>
      <p:ext uri="{BB962C8B-B14F-4D97-AF65-F5344CB8AC3E}">
        <p14:creationId xmlns:p14="http://schemas.microsoft.com/office/powerpoint/2010/main" val="31981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1:  Divide students into groups, give a list of questions to answer in group on news print. 1. Who gets bullied? 2. Where they have seen bullying take place.  3. What form the bullying took.  4. How that made you feel.  5. Who are targets of Harassment?  6. Who are targets of Discrimination?</a:t>
            </a:r>
            <a:endParaRPr lang="en-US" dirty="0"/>
          </a:p>
        </p:txBody>
      </p:sp>
      <p:sp>
        <p:nvSpPr>
          <p:cNvPr id="4" name="Slide Number Placeholder 3"/>
          <p:cNvSpPr>
            <a:spLocks noGrp="1"/>
          </p:cNvSpPr>
          <p:nvPr>
            <p:ph type="sldNum" sz="quarter" idx="10"/>
          </p:nvPr>
        </p:nvSpPr>
        <p:spPr/>
        <p:txBody>
          <a:bodyPr/>
          <a:lstStyle/>
          <a:p>
            <a:fld id="{8891425A-92CD-4097-AA5D-16DCAE8A8A21}" type="slidenum">
              <a:rPr lang="en-US" smtClean="0"/>
              <a:t>9</a:t>
            </a:fld>
            <a:endParaRPr lang="en-US" dirty="0"/>
          </a:p>
        </p:txBody>
      </p:sp>
    </p:spTree>
    <p:extLst>
      <p:ext uri="{BB962C8B-B14F-4D97-AF65-F5344CB8AC3E}">
        <p14:creationId xmlns:p14="http://schemas.microsoft.com/office/powerpoint/2010/main" val="146880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 a list, then continue</a:t>
            </a:r>
            <a:r>
              <a:rPr lang="en-US" baseline="0" dirty="0" smtClean="0"/>
              <a:t> to next slide.</a:t>
            </a:r>
            <a:endParaRPr lang="en-US" dirty="0"/>
          </a:p>
        </p:txBody>
      </p:sp>
      <p:sp>
        <p:nvSpPr>
          <p:cNvPr id="4" name="Slide Number Placeholder 3"/>
          <p:cNvSpPr>
            <a:spLocks noGrp="1"/>
          </p:cNvSpPr>
          <p:nvPr>
            <p:ph type="sldNum" sz="quarter" idx="10"/>
          </p:nvPr>
        </p:nvSpPr>
        <p:spPr/>
        <p:txBody>
          <a:bodyPr/>
          <a:lstStyle/>
          <a:p>
            <a:fld id="{8891425A-92CD-4097-AA5D-16DCAE8A8A21}" type="slidenum">
              <a:rPr lang="en-US" smtClean="0"/>
              <a:t>12</a:t>
            </a:fld>
            <a:endParaRPr lang="en-US" dirty="0"/>
          </a:p>
        </p:txBody>
      </p:sp>
    </p:spTree>
    <p:extLst>
      <p:ext uri="{BB962C8B-B14F-4D97-AF65-F5344CB8AC3E}">
        <p14:creationId xmlns:p14="http://schemas.microsoft.com/office/powerpoint/2010/main" val="321998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Debriefing</a:t>
            </a:r>
            <a:endParaRPr lang="en-US" dirty="0"/>
          </a:p>
        </p:txBody>
      </p:sp>
      <p:sp>
        <p:nvSpPr>
          <p:cNvPr id="4" name="Slide Number Placeholder 3"/>
          <p:cNvSpPr>
            <a:spLocks noGrp="1"/>
          </p:cNvSpPr>
          <p:nvPr>
            <p:ph type="sldNum" sz="quarter" idx="10"/>
          </p:nvPr>
        </p:nvSpPr>
        <p:spPr/>
        <p:txBody>
          <a:bodyPr/>
          <a:lstStyle/>
          <a:p>
            <a:fld id="{8891425A-92CD-4097-AA5D-16DCAE8A8A21}" type="slidenum">
              <a:rPr lang="en-US" smtClean="0"/>
              <a:t>13</a:t>
            </a:fld>
            <a:endParaRPr lang="en-US" dirty="0"/>
          </a:p>
        </p:txBody>
      </p:sp>
    </p:spTree>
    <p:extLst>
      <p:ext uri="{BB962C8B-B14F-4D97-AF65-F5344CB8AC3E}">
        <p14:creationId xmlns:p14="http://schemas.microsoft.com/office/powerpoint/2010/main" val="24394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Activity 5:  </a:t>
            </a:r>
            <a:r>
              <a:rPr lang="en-US" dirty="0" smtClean="0"/>
              <a:t>Materials:  poster board, markers, tape.</a:t>
            </a:r>
            <a:r>
              <a:rPr lang="en-US" baseline="0" dirty="0" smtClean="0"/>
              <a:t>  Students create a poster.  When finished have groups share and tape to wall.</a:t>
            </a:r>
            <a:endParaRPr lang="en-US" dirty="0"/>
          </a:p>
        </p:txBody>
      </p:sp>
      <p:sp>
        <p:nvSpPr>
          <p:cNvPr id="4" name="Slide Number Placeholder 3"/>
          <p:cNvSpPr>
            <a:spLocks noGrp="1"/>
          </p:cNvSpPr>
          <p:nvPr>
            <p:ph type="sldNum" sz="quarter" idx="10"/>
          </p:nvPr>
        </p:nvSpPr>
        <p:spPr/>
        <p:txBody>
          <a:bodyPr/>
          <a:lstStyle/>
          <a:p>
            <a:fld id="{8891425A-92CD-4097-AA5D-16DCAE8A8A21}" type="slidenum">
              <a:rPr lang="en-US" smtClean="0"/>
              <a:t>14</a:t>
            </a:fld>
            <a:endParaRPr lang="en-US" dirty="0"/>
          </a:p>
        </p:txBody>
      </p:sp>
    </p:spTree>
    <p:extLst>
      <p:ext uri="{BB962C8B-B14F-4D97-AF65-F5344CB8AC3E}">
        <p14:creationId xmlns:p14="http://schemas.microsoft.com/office/powerpoint/2010/main" val="88244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21A1D30-C0A0-4124-A783-34D9F15FA0FE}" type="datetime1">
              <a:rPr lang="en-US" smtClean="0"/>
              <a:t>10/31/2018</a:t>
            </a:fld>
            <a:endParaRPr lang="en-US" dirty="0"/>
          </a:p>
        </p:txBody>
      </p:sp>
      <p:sp>
        <p:nvSpPr>
          <p:cNvPr id="19" name="Footer Placeholder 18"/>
          <p:cNvSpPr>
            <a:spLocks noGrp="1"/>
          </p:cNvSpPr>
          <p:nvPr>
            <p:ph type="ftr" sz="quarter" idx="11"/>
          </p:nvPr>
        </p:nvSpPr>
        <p:spPr/>
        <p:txBody>
          <a:bodyPr/>
          <a:lstStyle/>
          <a:p>
            <a:r>
              <a:rPr lang="en-US" dirty="0" smtClean="0"/>
              <a:t>Add a footer</a:t>
            </a:r>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10/31/2018</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10/31/2018</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10/31/2018</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10/31/2018</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10/31/2018</a:t>
            </a:fld>
            <a:endParaRPr lang="en-US" dirty="0"/>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10/31/2018</a:t>
            </a:fld>
            <a:endParaRPr lang="en-US" dirty="0"/>
          </a:p>
        </p:txBody>
      </p:sp>
      <p:sp>
        <p:nvSpPr>
          <p:cNvPr id="8" name="Footer Placeholder 7"/>
          <p:cNvSpPr>
            <a:spLocks noGrp="1"/>
          </p:cNvSpPr>
          <p:nvPr>
            <p:ph type="ftr" sz="quarter" idx="11"/>
          </p:nvPr>
        </p:nvSpPr>
        <p:spPr/>
        <p:txBody>
          <a:bodyPr/>
          <a:lstStyle/>
          <a:p>
            <a:r>
              <a:rPr lang="en-US" dirty="0"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5660E0-FA77-4473-A859-74127B089143}" type="datetime1">
              <a:rPr lang="en-US" smtClean="0"/>
              <a:t>10/31/2018</a:t>
            </a:fld>
            <a:endParaRPr lang="en-US" dirty="0"/>
          </a:p>
        </p:txBody>
      </p:sp>
      <p:sp>
        <p:nvSpPr>
          <p:cNvPr id="4" name="Footer Placeholder 3"/>
          <p:cNvSpPr>
            <a:spLocks noGrp="1"/>
          </p:cNvSpPr>
          <p:nvPr>
            <p:ph type="ftr" sz="quarter" idx="11"/>
          </p:nvPr>
        </p:nvSpPr>
        <p:spPr/>
        <p:txBody>
          <a:bodyPr/>
          <a:lstStyle/>
          <a:p>
            <a:r>
              <a:rPr lang="en-US" dirty="0"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10/31/2018</a:t>
            </a:fld>
            <a:endParaRPr lang="en-US" dirty="0"/>
          </a:p>
        </p:txBody>
      </p:sp>
      <p:sp>
        <p:nvSpPr>
          <p:cNvPr id="3" name="Footer Placeholder 2"/>
          <p:cNvSpPr>
            <a:spLocks noGrp="1"/>
          </p:cNvSpPr>
          <p:nvPr>
            <p:ph type="ftr" sz="quarter" idx="11"/>
          </p:nvPr>
        </p:nvSpPr>
        <p:spPr/>
        <p:txBody>
          <a:bodyPr/>
          <a:lstStyle/>
          <a:p>
            <a:r>
              <a:rPr lang="en-US" dirty="0"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10/31/2018</a:t>
            </a:fld>
            <a:endParaRPr lang="en-US" dirty="0"/>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10/31/2018</a:t>
            </a:fld>
            <a:endParaRPr lang="en-US" dirty="0"/>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10/31/2018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smtClean="0"/>
              <a:t>Add a footer</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png"/><Relationship Id="rId3" Type="http://schemas.openxmlformats.org/officeDocument/2006/relationships/image" Target="../media/image28.jpeg"/><Relationship Id="rId7" Type="http://schemas.openxmlformats.org/officeDocument/2006/relationships/image" Target="../media/image32.gif"/><Relationship Id="rId12" Type="http://schemas.openxmlformats.org/officeDocument/2006/relationships/image" Target="../media/image37.gif"/><Relationship Id="rId17" Type="http://schemas.openxmlformats.org/officeDocument/2006/relationships/image" Target="../media/image42.jpeg"/><Relationship Id="rId2" Type="http://schemas.openxmlformats.org/officeDocument/2006/relationships/image" Target="../media/image27.jpeg"/><Relationship Id="rId16"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gif"/><Relationship Id="rId10" Type="http://schemas.openxmlformats.org/officeDocument/2006/relationships/image" Target="../media/image35.jpeg"/><Relationship Id="rId19" Type="http://schemas.openxmlformats.org/officeDocument/2006/relationships/image" Target="../media/image44.png"/><Relationship Id="rId4" Type="http://schemas.openxmlformats.org/officeDocument/2006/relationships/image" Target="../media/image29.jpeg"/><Relationship Id="rId9" Type="http://schemas.openxmlformats.org/officeDocument/2006/relationships/image" Target="../media/image34.gif"/><Relationship Id="rId1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DASA for Students:</a:t>
            </a:r>
            <a:endParaRPr lang="en-US" dirty="0"/>
          </a:p>
        </p:txBody>
      </p:sp>
      <p:sp>
        <p:nvSpPr>
          <p:cNvPr id="3" name="Subtitle 2"/>
          <p:cNvSpPr>
            <a:spLocks noGrp="1"/>
          </p:cNvSpPr>
          <p:nvPr>
            <p:ph type="subTitle" idx="1"/>
          </p:nvPr>
        </p:nvSpPr>
        <p:spPr/>
        <p:txBody>
          <a:bodyPr/>
          <a:lstStyle/>
          <a:p>
            <a:r>
              <a:rPr lang="en-US" dirty="0" smtClean="0"/>
              <a:t>Introduction to the NYS Legislation - </a:t>
            </a:r>
          </a:p>
          <a:p>
            <a:r>
              <a:rPr lang="en-US" dirty="0" smtClean="0"/>
              <a:t>Bullying</a:t>
            </a:r>
            <a:r>
              <a:rPr lang="en-US" dirty="0"/>
              <a:t>, </a:t>
            </a:r>
            <a:r>
              <a:rPr lang="en-US" dirty="0" smtClean="0"/>
              <a:t>Harassment, </a:t>
            </a:r>
            <a:r>
              <a:rPr lang="en-US" dirty="0"/>
              <a:t>and Discrimination Prevention</a:t>
            </a:r>
          </a:p>
          <a:p>
            <a:endParaRPr lang="en-US" dirty="0"/>
          </a:p>
        </p:txBody>
      </p:sp>
      <p:sp>
        <p:nvSpPr>
          <p:cNvPr id="4" name="TextBox 3"/>
          <p:cNvSpPr txBox="1"/>
          <p:nvPr/>
        </p:nvSpPr>
        <p:spPr>
          <a:xfrm>
            <a:off x="7151077" y="5673969"/>
            <a:ext cx="4911969" cy="369332"/>
          </a:xfrm>
          <a:prstGeom prst="rect">
            <a:avLst/>
          </a:prstGeom>
          <a:noFill/>
          <a:ln>
            <a:solidFill>
              <a:schemeClr val="bg2"/>
            </a:solidFill>
          </a:ln>
        </p:spPr>
        <p:txBody>
          <a:bodyPr wrap="square" rtlCol="0">
            <a:spAutoFit/>
          </a:bodyPr>
          <a:lstStyle/>
          <a:p>
            <a:r>
              <a:rPr lang="en-US" dirty="0" smtClean="0"/>
              <a:t>Tracey D. Messinger, M.S. Ed.</a:t>
            </a:r>
          </a:p>
        </p:txBody>
      </p:sp>
    </p:spTree>
    <p:extLst>
      <p:ext uri="{BB962C8B-B14F-4D97-AF65-F5344CB8AC3E}">
        <p14:creationId xmlns:p14="http://schemas.microsoft.com/office/powerpoint/2010/main" val="45018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Report?</a:t>
            </a:r>
            <a:endParaRPr lang="en-US" dirty="0"/>
          </a:p>
        </p:txBody>
      </p:sp>
      <p:pic>
        <p:nvPicPr>
          <p:cNvPr id="3075" name="Picture 3" descr="C:\Users\MEOP\AppData\Local\Microsoft\Windows\Temporary Internet Files\Content.IE5\7EXQMLPX\med_ed_parents_talking_400x2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77" y="2192421"/>
            <a:ext cx="1565031" cy="1107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MEOP\AppData\Local\Microsoft\Windows\Temporary Internet Files\Content.IE5\7EXQMLPX\High_School_Students_-_Science_City_-_Kolkata_2012-07-31_07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2383" y="2209927"/>
            <a:ext cx="1737386" cy="115393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MEOP\AppData\Local\Microsoft\Windows\Temporary Internet Files\Content.IE5\DT7U3D1V\Teacher_in_Lao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7839" y="2209927"/>
            <a:ext cx="1594337" cy="119575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MEOP\AppData\Local\Microsoft\Windows\Temporary Internet Files\Content.IE5\QSLLC3EB\Teaching_in_Da_Ji_Junior_High_School_2006-12-1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83372" y="2186608"/>
            <a:ext cx="1585890" cy="12423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081" name="Picture 9" descr="C:\Users\MEOP\AppData\Local\Microsoft\Windows\Temporary Internet Files\Content.IE5\DT7U3D1V\467818,1295529740,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2860" y="2124541"/>
            <a:ext cx="1324707" cy="132470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MEOP\AppData\Local\Microsoft\Windows\Temporary Internet Files\Content.IE5\S3MI0ZNO\whistle[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057" y="3727278"/>
            <a:ext cx="1216269" cy="1295326"/>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MEOP\AppData\Local\Microsoft\Windows\Temporary Internet Files\Content.IE5\DT7U3D1V\school-bus-clip-art_4[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104" y="3539066"/>
            <a:ext cx="1321391" cy="159564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MEOP\AppData\Local\Microsoft\Windows\Temporary Internet Files\Content.IE5\S3MI0ZNO\crosswalk-color[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22383" y="3539066"/>
            <a:ext cx="1411874" cy="1258921"/>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MEOP\AppData\Local\Microsoft\Windows\Temporary Internet Files\Content.IE5\S3MI0ZNO\comida-refeitorio-cred-123rf-23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5978" y="3716167"/>
            <a:ext cx="1658791" cy="1081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6" name="Picture 14" descr="C:\Users\MEOP\AppData\Local\Microsoft\Windows\Temporary Internet Files\Content.IE5\7EXQMLPX\1450668_ata-300x167_thumb_big[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92885" y="3754150"/>
            <a:ext cx="1665515" cy="1040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7" name="Picture 15" descr="C:\Users\MEOP\AppData\Local\Microsoft\Windows\Temporary Internet Files\Content.IE5\DT7U3D1V\boy_principal_office_hg_clr[1].gif"/>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58096" y="3699555"/>
            <a:ext cx="1236439" cy="136991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MEOP\AppData\Local\Microsoft\Windows\Temporary Internet Files\Content.IE5\S3MI0ZNO\86483477[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5460" y="5416061"/>
            <a:ext cx="1610159" cy="107520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MEOP\AppData\Local\Microsoft\Windows\Temporary Internet Files\Content.IE5\DT7U3D1V\8243747803_1af95119cf_z[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72860" y="5437226"/>
            <a:ext cx="1430217" cy="9586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90" name="Picture 18" descr="C:\Users\MEOP\AppData\Local\Microsoft\Windows\Temporary Internet Files\Content.IE5\S3MI0ZNO\school_trio_students[1].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38782" y="5319995"/>
            <a:ext cx="1111328" cy="95869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MEOP\AppData\Local\Microsoft\Windows\Temporary Internet Files\Content.IE5\DT7U3D1V\Alex_friends[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98865" y="5247056"/>
            <a:ext cx="1531816" cy="11488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93" name="Picture 21" descr="C:\Users\MEOP\AppData\Local\Microsoft\Windows\Temporary Internet Files\Content.IE5\QSLLC3EB\community[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88911" y="5081382"/>
            <a:ext cx="1359181" cy="135918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MEOP\AppData\Local\Microsoft\Windows\Temporary Internet Files\Content.IE5\QSLLC3EB\rose_frame_03a_by_ookamikasumi-d3djwd3[1].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08645" y="5191065"/>
            <a:ext cx="1455817" cy="14558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83372" y="5517233"/>
            <a:ext cx="1140413" cy="923330"/>
          </a:xfrm>
          <a:prstGeom prst="rect">
            <a:avLst/>
          </a:prstGeom>
          <a:noFill/>
          <a:ln>
            <a:solidFill>
              <a:schemeClr val="bg2"/>
            </a:solidFill>
          </a:ln>
        </p:spPr>
        <p:txBody>
          <a:bodyPr wrap="square" rtlCol="0">
            <a:spAutoFit/>
          </a:bodyPr>
          <a:lstStyle/>
          <a:p>
            <a:pPr algn="ctr"/>
            <a:endParaRPr lang="en-US" dirty="0" smtClean="0"/>
          </a:p>
          <a:p>
            <a:pPr algn="ctr"/>
            <a:r>
              <a:rPr lang="en-US" b="1" dirty="0" smtClean="0"/>
              <a:t>YOU!</a:t>
            </a:r>
          </a:p>
          <a:p>
            <a:pPr algn="ctr"/>
            <a:endParaRPr lang="en-US" dirty="0" smtClean="0"/>
          </a:p>
        </p:txBody>
      </p:sp>
      <p:pic>
        <p:nvPicPr>
          <p:cNvPr id="409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00232" y="2017425"/>
            <a:ext cx="2316162" cy="17367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80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To Report-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Tell someone at school, ANYONE!</a:t>
            </a:r>
          </a:p>
          <a:p>
            <a:pPr marL="0" indent="0">
              <a:buNone/>
            </a:pPr>
            <a:endParaRPr lang="en-US" dirty="0" smtClean="0"/>
          </a:p>
          <a:p>
            <a:pPr marL="0" indent="0">
              <a:buNone/>
            </a:pPr>
            <a:endParaRPr lang="en-US" dirty="0" smtClean="0"/>
          </a:p>
          <a:p>
            <a:pPr>
              <a:buFont typeface="Wingdings" panose="05000000000000000000" pitchFamily="2" charset="2"/>
              <a:buChar char="Ø"/>
            </a:pPr>
            <a:r>
              <a:rPr lang="en-US" dirty="0" smtClean="0"/>
              <a:t>Tell a parent</a:t>
            </a:r>
          </a:p>
          <a:p>
            <a:pPr marL="0" indent="0">
              <a:buNone/>
            </a:pPr>
            <a:endParaRPr lang="en-US" dirty="0" smtClean="0"/>
          </a:p>
          <a:p>
            <a:pPr marL="0" indent="0">
              <a:buNone/>
            </a:pPr>
            <a:endParaRPr lang="en-US" dirty="0" smtClean="0"/>
          </a:p>
          <a:p>
            <a:pPr>
              <a:buFont typeface="Wingdings" panose="05000000000000000000" pitchFamily="2" charset="2"/>
              <a:buChar char="Ø"/>
            </a:pPr>
            <a:r>
              <a:rPr lang="en-US" dirty="0" smtClean="0"/>
              <a:t>Tell a friend</a:t>
            </a:r>
            <a:endParaRPr lang="en-US" dirty="0"/>
          </a:p>
        </p:txBody>
      </p:sp>
      <p:pic>
        <p:nvPicPr>
          <p:cNvPr id="1026" name="Picture 2" descr="C:\Users\MEOP\AppData\Local\Microsoft\Windows\Temporary Internet Files\Content.IE5\7EXQMLPX\report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1917" y="3673366"/>
            <a:ext cx="2149366" cy="25225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MEOP\AppData\Local\Microsoft\Windows\Temporary Internet Files\Content.IE5\7EXQMLPX\Student_teacher_in_Chin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938" y="1834162"/>
            <a:ext cx="1442878" cy="10793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EOP\AppData\Local\Microsoft\Windows\Temporary Internet Files\Content.IE5\DT7U3D1V\parent-teacher-relationshi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5654" y="3207943"/>
            <a:ext cx="1586077" cy="9308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OP\AppData\Local\Microsoft\Windows\Temporary Internet Files\Content.IE5\QSLLC3EB\logo[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7661" y="5016345"/>
            <a:ext cx="2417568" cy="117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6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Don’t Students Report?</a:t>
            </a:r>
            <a:endParaRPr lang="en-US" dirty="0"/>
          </a:p>
        </p:txBody>
      </p:sp>
      <p:pic>
        <p:nvPicPr>
          <p:cNvPr id="14339" name="Picture 3" descr="C:\Users\MEOP\AppData\Local\Microsoft\Windows\Temporary Internet Files\Content.IE5\DT7U3D1V\fear_phobia[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1765" y="2203177"/>
            <a:ext cx="7583213" cy="4389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02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Prevents You from Reporting?</a:t>
            </a:r>
            <a:endParaRPr lang="en-US" dirty="0"/>
          </a:p>
        </p:txBody>
      </p:sp>
      <p:pic>
        <p:nvPicPr>
          <p:cNvPr id="1229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9448" y="1844566"/>
            <a:ext cx="10673255" cy="476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70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 Up Poster:</a:t>
            </a:r>
            <a:endParaRPr lang="en-US" dirty="0"/>
          </a:p>
        </p:txBody>
      </p:sp>
      <p:sp>
        <p:nvSpPr>
          <p:cNvPr id="3" name="Content Placeholder 2"/>
          <p:cNvSpPr>
            <a:spLocks noGrp="1"/>
          </p:cNvSpPr>
          <p:nvPr>
            <p:ph idx="1"/>
          </p:nvPr>
        </p:nvSpPr>
        <p:spPr/>
        <p:txBody>
          <a:bodyPr/>
          <a:lstStyle/>
          <a:p>
            <a:r>
              <a:rPr lang="en-US" dirty="0"/>
              <a:t>Create a Poster in groups of 2-3 students</a:t>
            </a:r>
          </a:p>
          <a:p>
            <a:endParaRPr lang="en-US" dirty="0"/>
          </a:p>
          <a:p>
            <a:pPr lvl="1"/>
            <a:r>
              <a:rPr lang="en-US" dirty="0"/>
              <a:t>Message should be about stopping Bullying     </a:t>
            </a:r>
          </a:p>
          <a:p>
            <a:pPr marL="0" indent="0">
              <a:buNone/>
            </a:pPr>
            <a:r>
              <a:rPr lang="en-US" dirty="0" smtClean="0"/>
              <a:t>		 OR</a:t>
            </a:r>
            <a:endParaRPr lang="en-US" dirty="0"/>
          </a:p>
          <a:p>
            <a:pPr lvl="1"/>
            <a:r>
              <a:rPr lang="en-US" dirty="0"/>
              <a:t>Supporting Someone who is being Bullied</a:t>
            </a:r>
          </a:p>
          <a:p>
            <a:endParaRPr lang="en-US" dirty="0"/>
          </a:p>
        </p:txBody>
      </p:sp>
      <p:pic>
        <p:nvPicPr>
          <p:cNvPr id="13314" name="Picture 2" descr="C:\Users\MEOP\Desktop\Bullying Clips\you%20shoud%20lift%20people%20u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6557" y="1686910"/>
            <a:ext cx="4123339" cy="4123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3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62607" y="2337500"/>
            <a:ext cx="4477407" cy="4389120"/>
          </a:xfrm>
        </p:spPr>
        <p:txBody>
          <a:bodyPr/>
          <a:lstStyle/>
          <a:p>
            <a:r>
              <a:rPr lang="en-US" dirty="0" smtClean="0"/>
              <a:t>Together We Can Stop Bullying!</a:t>
            </a:r>
          </a:p>
          <a:p>
            <a:pPr marL="0" indent="0">
              <a:buNone/>
            </a:pPr>
            <a:endParaRPr lang="en-US" dirty="0" smtClean="0"/>
          </a:p>
          <a:p>
            <a:r>
              <a:rPr lang="en-US" dirty="0" smtClean="0"/>
              <a:t>Stand Up to Bullying on the Spot</a:t>
            </a:r>
          </a:p>
          <a:p>
            <a:pPr marL="0" indent="0">
              <a:buNone/>
            </a:pPr>
            <a:endParaRPr lang="en-US" dirty="0" smtClean="0"/>
          </a:p>
          <a:p>
            <a:r>
              <a:rPr lang="en-US" dirty="0" smtClean="0"/>
              <a:t>Silence is acceptance!</a:t>
            </a:r>
            <a:endParaRPr lang="en-US" dirty="0"/>
          </a:p>
        </p:txBody>
      </p:sp>
      <p:pic>
        <p:nvPicPr>
          <p:cNvPr id="19458" name="Picture 2" descr="C:\Users\MEOP\Desktop\Bullying Clips\18835702_1382214675166904_5041481845103917766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007" y="677917"/>
            <a:ext cx="6048703" cy="6048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7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for Participating</a:t>
            </a:r>
            <a:endParaRPr lang="en-US" dirty="0"/>
          </a:p>
        </p:txBody>
      </p:sp>
      <p:sp>
        <p:nvSpPr>
          <p:cNvPr id="3" name="Content Placeholder 2"/>
          <p:cNvSpPr>
            <a:spLocks noGrp="1"/>
          </p:cNvSpPr>
          <p:nvPr>
            <p:ph idx="1"/>
          </p:nvPr>
        </p:nvSpPr>
        <p:spPr>
          <a:xfrm>
            <a:off x="609600" y="1935480"/>
            <a:ext cx="4120055" cy="4389120"/>
          </a:xfrm>
        </p:spPr>
        <p:txBody>
          <a:bodyPr/>
          <a:lstStyle/>
          <a:p>
            <a:r>
              <a:rPr lang="en-US" dirty="0" smtClean="0"/>
              <a:t>Resources are in the handout packet.</a:t>
            </a:r>
          </a:p>
          <a:p>
            <a:pPr marL="0" indent="0">
              <a:buNone/>
            </a:pPr>
            <a:endParaRPr lang="en-US" dirty="0" smtClean="0"/>
          </a:p>
          <a:p>
            <a:r>
              <a:rPr lang="en-US" dirty="0" smtClean="0"/>
              <a:t>If you know of other resources, share them!</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878" y="1899088"/>
            <a:ext cx="4767262" cy="4760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02" y="4477945"/>
            <a:ext cx="3132795" cy="21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8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79" y="656792"/>
            <a:ext cx="11074400" cy="1143000"/>
          </a:xfrm>
        </p:spPr>
        <p:txBody>
          <a:bodyPr/>
          <a:lstStyle/>
          <a:p>
            <a:r>
              <a:rPr lang="en-US" dirty="0" smtClean="0"/>
              <a:t>Housekeeping</a:t>
            </a:r>
            <a:endParaRPr lang="en-US" dirty="0"/>
          </a:p>
        </p:txBody>
      </p:sp>
      <p:pic>
        <p:nvPicPr>
          <p:cNvPr id="1026" name="Picture 2" descr="C:\Users\MEOP\AppData\Local\Microsoft\Windows\Temporary Internet Files\Content.IE5\DT7U3D1V\cell-phone-ba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19099">
            <a:off x="879789" y="2222478"/>
            <a:ext cx="1854950" cy="19311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OP\AppData\Local\Microsoft\Windows\Temporary Internet Files\Content.IE5\S3MI0ZNO\986219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491" y="4464915"/>
            <a:ext cx="2237740" cy="2009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OP\AppData\Local\Microsoft\Windows\Temporary Internet Files\Content.IE5\7EXQMLPX\shutterstock_9113088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9150" y="2550832"/>
            <a:ext cx="1699196" cy="12743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OP\AppData\Local\Microsoft\Windows\Temporary Internet Files\Content.IE5\S3MI0ZNO\Shhh_women-with-finger-to-lip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6891" y="2488753"/>
            <a:ext cx="1775549" cy="151065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EOP\AppData\Local\Microsoft\Windows\Temporary Internet Files\Content.IE5\DT7U3D1V\Call-for-Applications-Sano-sansar-initiative-board[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21150" y="5156972"/>
            <a:ext cx="1359198" cy="937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7021" y="2310993"/>
            <a:ext cx="2048148" cy="273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36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Agreement</a:t>
            </a:r>
            <a:endParaRPr lang="en-US" dirty="0"/>
          </a:p>
        </p:txBody>
      </p:sp>
      <p:sp>
        <p:nvSpPr>
          <p:cNvPr id="3" name="Content Placeholder 2"/>
          <p:cNvSpPr>
            <a:spLocks noGrp="1"/>
          </p:cNvSpPr>
          <p:nvPr>
            <p:ph idx="1"/>
          </p:nvPr>
        </p:nvSpPr>
        <p:spPr>
          <a:xfrm>
            <a:off x="575277" y="2900855"/>
            <a:ext cx="10972800" cy="3187262"/>
          </a:xfrm>
        </p:spPr>
        <p:txBody>
          <a:bodyPr/>
          <a:lstStyle/>
          <a:p>
            <a:r>
              <a:rPr lang="en-US" dirty="0" smtClean="0"/>
              <a:t>What do you need to feel safe today?</a:t>
            </a:r>
          </a:p>
          <a:p>
            <a:pPr marL="0" indent="0">
              <a:buNone/>
            </a:pPr>
            <a:endParaRPr lang="en-US" dirty="0" smtClean="0"/>
          </a:p>
          <a:p>
            <a:r>
              <a:rPr lang="en-US" dirty="0" smtClean="0"/>
              <a:t>What rules do we need today?</a:t>
            </a:r>
            <a:endParaRPr lang="en-US" dirty="0"/>
          </a:p>
        </p:txBody>
      </p:sp>
      <p:pic>
        <p:nvPicPr>
          <p:cNvPr id="3075" name="Picture 3" descr="C:\Users\MEOP\AppData\Local\Microsoft\Windows\Temporary Internet Files\Content.IE5\QSLLC3EB\스크린샷%202012-04-30%20오전%2011.29.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925" y="2494237"/>
            <a:ext cx="5021152" cy="376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6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What Do </a:t>
            </a:r>
            <a:r>
              <a:rPr lang="en-US" dirty="0" smtClean="0"/>
              <a:t>You </a:t>
            </a:r>
            <a:r>
              <a:rPr lang="en-US" dirty="0" smtClean="0"/>
              <a:t>Want to Learn?</a:t>
            </a:r>
            <a:endParaRPr lang="en-US" dirty="0"/>
          </a:p>
        </p:txBody>
      </p:sp>
      <p:pic>
        <p:nvPicPr>
          <p:cNvPr id="2050" name="Picture 2" descr="C:\Users\MEOP\AppData\Local\Microsoft\Windows\Temporary Internet Files\Content.IE5\QSLLC3EB\goal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73099" y="2427890"/>
            <a:ext cx="5165494" cy="345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23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Parking Lot</a:t>
            </a:r>
            <a:endParaRPr lang="en-US" dirty="0"/>
          </a:p>
        </p:txBody>
      </p:sp>
      <p:pic>
        <p:nvPicPr>
          <p:cNvPr id="4100" name="Picture 4" descr="C:\Users\MEOP\AppData\Local\Microsoft\Windows\Temporary Internet Files\Content.IE5\QSLLC3EB\stock-vector-top-view-parking-lot-design-many-cars-parked-vector-illustration-289462796[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18498" y="1518053"/>
            <a:ext cx="4595281" cy="41274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324" y="2537007"/>
            <a:ext cx="5628289" cy="3108543"/>
          </a:xfrm>
          <a:prstGeom prst="rect">
            <a:avLst/>
          </a:prstGeom>
          <a:noFill/>
          <a:ln>
            <a:solidFill>
              <a:schemeClr val="bg2"/>
            </a:solidFill>
          </a:ln>
        </p:spPr>
        <p:txBody>
          <a:bodyPr wrap="square" rtlCol="0">
            <a:spAutoFit/>
          </a:bodyPr>
          <a:lstStyle/>
          <a:p>
            <a:pPr marL="285750" indent="-285750">
              <a:buFont typeface="Wingdings" panose="05000000000000000000" pitchFamily="2" charset="2"/>
              <a:buChar char="ü"/>
            </a:pPr>
            <a:r>
              <a:rPr lang="en-US" sz="2800" dirty="0" smtClean="0"/>
              <a:t>Write questions on sticky note</a:t>
            </a:r>
          </a:p>
          <a:p>
            <a:pPr marL="285750" indent="-285750">
              <a:buFont typeface="Wingdings" panose="05000000000000000000" pitchFamily="2" charset="2"/>
              <a:buChar char="ü"/>
            </a:pPr>
            <a:endParaRPr lang="en-US" sz="2800" dirty="0"/>
          </a:p>
          <a:p>
            <a:endParaRPr lang="en-US" sz="2800" dirty="0" smtClean="0"/>
          </a:p>
          <a:p>
            <a:pPr marL="285750" indent="-285750">
              <a:buFont typeface="Wingdings" panose="05000000000000000000" pitchFamily="2" charset="2"/>
              <a:buChar char="ü"/>
            </a:pPr>
            <a:r>
              <a:rPr lang="en-US" sz="2800" dirty="0" smtClean="0"/>
              <a:t>Place in parking lot</a:t>
            </a:r>
          </a:p>
          <a:p>
            <a:pPr marL="285750" indent="-285750">
              <a:buFont typeface="Wingdings" panose="05000000000000000000" pitchFamily="2" charset="2"/>
              <a:buChar char="ü"/>
            </a:pPr>
            <a:endParaRPr lang="en-US" sz="2800" dirty="0"/>
          </a:p>
          <a:p>
            <a:endParaRPr lang="en-US" sz="2800" dirty="0" smtClean="0"/>
          </a:p>
          <a:p>
            <a:pPr marL="285750" indent="-285750">
              <a:buFont typeface="Wingdings" panose="05000000000000000000" pitchFamily="2" charset="2"/>
              <a:buChar char="ü"/>
            </a:pPr>
            <a:r>
              <a:rPr lang="en-US" sz="2800" dirty="0" smtClean="0"/>
              <a:t>Answer throughout workshop</a:t>
            </a:r>
          </a:p>
        </p:txBody>
      </p:sp>
      <p:pic>
        <p:nvPicPr>
          <p:cNvPr id="4102" name="Picture 6" descr="C:\Users\MEOP\AppData\Local\Microsoft\Windows\Temporary Internet Files\Content.IE5\S3MI0ZNO\large-Blank-sticky-note-166.6-909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3516" y="3173467"/>
            <a:ext cx="1560922" cy="150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5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434"/>
            <a:ext cx="10972800" cy="1040525"/>
          </a:xfrm>
        </p:spPr>
        <p:txBody>
          <a:bodyPr>
            <a:normAutofit/>
          </a:bodyPr>
          <a:lstStyle/>
          <a:p>
            <a:r>
              <a:rPr lang="en-US" dirty="0" smtClean="0"/>
              <a:t>Vocabulary </a:t>
            </a:r>
            <a:r>
              <a:rPr lang="en-US" dirty="0" smtClean="0"/>
              <a:t>to Know</a:t>
            </a:r>
            <a:endParaRPr lang="en-US" dirty="0"/>
          </a:p>
        </p:txBody>
      </p:sp>
      <p:sp>
        <p:nvSpPr>
          <p:cNvPr id="3" name="Content Placeholder 2"/>
          <p:cNvSpPr>
            <a:spLocks noGrp="1"/>
          </p:cNvSpPr>
          <p:nvPr>
            <p:ph sz="half" idx="1"/>
          </p:nvPr>
        </p:nvSpPr>
        <p:spPr/>
        <p:txBody>
          <a:bodyPr/>
          <a:lstStyle/>
          <a:p>
            <a:r>
              <a:rPr lang="en-US" dirty="0" smtClean="0"/>
              <a:t>Bullying</a:t>
            </a:r>
          </a:p>
          <a:p>
            <a:pPr marL="0" indent="0">
              <a:buNone/>
            </a:pPr>
            <a:endParaRPr lang="en-US" dirty="0" smtClean="0"/>
          </a:p>
          <a:p>
            <a:r>
              <a:rPr lang="en-US" dirty="0" smtClean="0"/>
              <a:t>Harassment</a:t>
            </a:r>
          </a:p>
          <a:p>
            <a:pPr marL="0" indent="0">
              <a:buNone/>
            </a:pPr>
            <a:endParaRPr lang="en-US" dirty="0" smtClean="0"/>
          </a:p>
          <a:p>
            <a:r>
              <a:rPr lang="en-US" dirty="0" smtClean="0"/>
              <a:t>Discrimination</a:t>
            </a:r>
          </a:p>
          <a:p>
            <a:pPr marL="0" indent="0">
              <a:buNone/>
            </a:pPr>
            <a:endParaRPr lang="en-US" dirty="0" smtClean="0"/>
          </a:p>
          <a:p>
            <a:r>
              <a:rPr lang="en-US" dirty="0" smtClean="0"/>
              <a:t>Target vs. Victim</a:t>
            </a:r>
          </a:p>
          <a:p>
            <a:pPr marL="0" indent="0">
              <a:buNone/>
            </a:pPr>
            <a:endParaRPr lang="en-US" dirty="0" smtClean="0"/>
          </a:p>
        </p:txBody>
      </p:sp>
      <p:sp>
        <p:nvSpPr>
          <p:cNvPr id="4" name="Content Placeholder 3"/>
          <p:cNvSpPr>
            <a:spLocks noGrp="1"/>
          </p:cNvSpPr>
          <p:nvPr>
            <p:ph sz="half" idx="2"/>
          </p:nvPr>
        </p:nvSpPr>
        <p:spPr/>
        <p:txBody>
          <a:bodyPr/>
          <a:lstStyle/>
          <a:p>
            <a:r>
              <a:rPr lang="en-US" dirty="0" smtClean="0"/>
              <a:t>Bully vs. Perpetrator</a:t>
            </a:r>
          </a:p>
          <a:p>
            <a:pPr marL="0" indent="0">
              <a:buNone/>
            </a:pPr>
            <a:endParaRPr lang="en-US" dirty="0" smtClean="0"/>
          </a:p>
          <a:p>
            <a:r>
              <a:rPr lang="en-US" dirty="0" smtClean="0"/>
              <a:t>Bystander</a:t>
            </a:r>
          </a:p>
          <a:p>
            <a:pPr marL="0" indent="0">
              <a:buNone/>
            </a:pPr>
            <a:endParaRPr lang="en-US" dirty="0" smtClean="0"/>
          </a:p>
          <a:p>
            <a:r>
              <a:rPr lang="en-US" dirty="0" smtClean="0"/>
              <a:t>Advocate</a:t>
            </a:r>
          </a:p>
          <a:p>
            <a:pPr marL="0" indent="0">
              <a:buNone/>
            </a:pPr>
            <a:endParaRPr lang="en-US" dirty="0" smtClean="0"/>
          </a:p>
          <a:p>
            <a:r>
              <a:rPr lang="en-US" dirty="0" smtClean="0"/>
              <a:t>School Climate</a:t>
            </a:r>
            <a:endParaRPr lang="en-US" dirty="0"/>
          </a:p>
        </p:txBody>
      </p:sp>
      <p:pic>
        <p:nvPicPr>
          <p:cNvPr id="5122" name="Picture 2" descr="C:\Users\MEOP\AppData\Local\Microsoft\Windows\Temporary Internet Files\Content.IE5\7EXQMLPX\bully[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2339" y="1710558"/>
            <a:ext cx="1050213" cy="84694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EOP\AppData\Local\Microsoft\Windows\Temporary Internet Files\Content.IE5\QSLLC3EB\californialaborlawcode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158" y="2625010"/>
            <a:ext cx="1057131" cy="7005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EOP\AppData\Local\Microsoft\Windows\Temporary Internet Files\Content.IE5\S3MI0ZNO\Outcas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7445" y="3534939"/>
            <a:ext cx="1616581" cy="121243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EOP\AppData\Local\Microsoft\Windows\Temporary Internet Files\Content.IE5\QSLLC3EB\2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43544" y="2491937"/>
            <a:ext cx="1669831" cy="125237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MEOP\AppData\Local\Microsoft\Windows\Temporary Internet Files\Content.IE5\7EXQMLPX\.jpe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7834" y="4141157"/>
            <a:ext cx="238125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30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smtClean="0">
                <a:solidFill>
                  <a:srgbClr val="FF0000"/>
                </a:solidFill>
              </a:rPr>
              <a:t>is DASA</a:t>
            </a:r>
            <a:r>
              <a:rPr lang="en-US" dirty="0" smtClean="0"/>
              <a:t>?</a:t>
            </a:r>
            <a:endParaRPr lang="en-US" dirty="0"/>
          </a:p>
        </p:txBody>
      </p:sp>
      <p:sp>
        <p:nvSpPr>
          <p:cNvPr id="3" name="Content Placeholder 2"/>
          <p:cNvSpPr>
            <a:spLocks noGrp="1"/>
          </p:cNvSpPr>
          <p:nvPr>
            <p:ph idx="1"/>
          </p:nvPr>
        </p:nvSpPr>
        <p:spPr/>
        <p:txBody>
          <a:bodyPr/>
          <a:lstStyle/>
          <a:p>
            <a:r>
              <a:rPr lang="en-US" dirty="0" smtClean="0"/>
              <a:t>Dignity for All Students Act</a:t>
            </a:r>
          </a:p>
          <a:p>
            <a:pPr marL="0" indent="0">
              <a:buNone/>
            </a:pPr>
            <a:endParaRPr lang="en-US" dirty="0" smtClean="0"/>
          </a:p>
          <a:p>
            <a:r>
              <a:rPr lang="en-US" dirty="0" smtClean="0"/>
              <a:t>NYS Legislation</a:t>
            </a:r>
          </a:p>
          <a:p>
            <a:pPr marL="0" indent="0">
              <a:buNone/>
            </a:pPr>
            <a:endParaRPr lang="en-US" dirty="0" smtClean="0"/>
          </a:p>
          <a:p>
            <a:r>
              <a:rPr lang="en-US" dirty="0" smtClean="0"/>
              <a:t>Bullying, Harassment and Discrimination</a:t>
            </a:r>
          </a:p>
          <a:p>
            <a:pPr marL="0" indent="0">
              <a:buNone/>
            </a:pPr>
            <a:endParaRPr lang="en-US" dirty="0" smtClean="0"/>
          </a:p>
          <a:p>
            <a:pPr marL="0" indent="0">
              <a:buNone/>
            </a:pPr>
            <a:endParaRPr lang="en-US" dirty="0" smtClean="0"/>
          </a:p>
          <a:p>
            <a:r>
              <a:rPr lang="en-US" dirty="0" smtClean="0"/>
              <a:t>Cyberbullying</a:t>
            </a:r>
            <a:endParaRPr lang="en-US" dirty="0"/>
          </a:p>
        </p:txBody>
      </p:sp>
      <p:pic>
        <p:nvPicPr>
          <p:cNvPr id="2050" name="Picture 2" descr="C:\Users\MEOP\AppData\Local\Microsoft\Windows\Temporary Internet Files\Content.IE5\DT7U3D1V\Scale_of_justice_2_new[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6848" y="2543908"/>
            <a:ext cx="920458" cy="9261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EOP\AppData\Local\Microsoft\Windows\Temporary Internet Files\Content.IE5\DT7U3D1V\sara_cyberbully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138" y="5758959"/>
            <a:ext cx="1488831" cy="967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Users\MEOP\AppData\Local\Microsoft\Windows\Temporary Internet Files\Content.IE5\7EXQMLPX\bully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722" y="4347920"/>
            <a:ext cx="1361357" cy="9093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MEOP\AppData\Local\Microsoft\Windows\Temporary Internet Files\Content.IE5\DT7U3D1V\workplace-discriminati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1926" y="4347920"/>
            <a:ext cx="1604074" cy="1098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7" name="Picture 9" descr="C:\Users\MEOP\AppData\Local\Microsoft\Windows\Temporary Internet Files\Content.IE5\7EXQMLPX\15934327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3571" y="2731477"/>
            <a:ext cx="984738" cy="738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08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Groups: NYS (11) </a:t>
            </a:r>
            <a:endParaRPr lang="en-US" dirty="0"/>
          </a:p>
        </p:txBody>
      </p:sp>
      <p:sp>
        <p:nvSpPr>
          <p:cNvPr id="3" name="Content Placeholder 2"/>
          <p:cNvSpPr>
            <a:spLocks noGrp="1"/>
          </p:cNvSpPr>
          <p:nvPr>
            <p:ph sz="half" idx="1"/>
          </p:nvPr>
        </p:nvSpPr>
        <p:spPr/>
        <p:txBody>
          <a:bodyPr>
            <a:normAutofit fontScale="92500" lnSpcReduction="20000"/>
          </a:bodyPr>
          <a:lstStyle/>
          <a:p>
            <a:pPr>
              <a:buFont typeface="Wingdings" panose="05000000000000000000" pitchFamily="2" charset="2"/>
              <a:buChar char="Ø"/>
            </a:pPr>
            <a:r>
              <a:rPr lang="en-US" dirty="0" smtClean="0"/>
              <a:t>Race</a:t>
            </a:r>
          </a:p>
          <a:p>
            <a:pPr>
              <a:buFont typeface="Wingdings" panose="05000000000000000000" pitchFamily="2" charset="2"/>
              <a:buChar char="Ø"/>
            </a:pPr>
            <a:r>
              <a:rPr lang="en-US" dirty="0" smtClean="0"/>
              <a:t>Color</a:t>
            </a:r>
          </a:p>
          <a:p>
            <a:pPr>
              <a:buFont typeface="Wingdings" panose="05000000000000000000" pitchFamily="2" charset="2"/>
              <a:buChar char="Ø"/>
            </a:pPr>
            <a:r>
              <a:rPr lang="en-US" dirty="0" smtClean="0"/>
              <a:t>Weight</a:t>
            </a:r>
          </a:p>
          <a:p>
            <a:pPr>
              <a:buFont typeface="Wingdings" panose="05000000000000000000" pitchFamily="2" charset="2"/>
              <a:buChar char="Ø"/>
            </a:pPr>
            <a:r>
              <a:rPr lang="en-US" dirty="0" smtClean="0"/>
              <a:t>National Origin/Ethnicity</a:t>
            </a:r>
          </a:p>
          <a:p>
            <a:pPr>
              <a:buFont typeface="Wingdings" panose="05000000000000000000" pitchFamily="2" charset="2"/>
              <a:buChar char="Ø"/>
            </a:pPr>
            <a:r>
              <a:rPr lang="en-US" dirty="0" smtClean="0"/>
              <a:t>Religion</a:t>
            </a:r>
          </a:p>
          <a:p>
            <a:pPr>
              <a:buFont typeface="Wingdings" panose="05000000000000000000" pitchFamily="2" charset="2"/>
              <a:buChar char="Ø"/>
            </a:pPr>
            <a:r>
              <a:rPr lang="en-US" dirty="0" smtClean="0"/>
              <a:t>Religious Practice</a:t>
            </a:r>
          </a:p>
          <a:p>
            <a:pPr>
              <a:buFont typeface="Wingdings" panose="05000000000000000000" pitchFamily="2" charset="2"/>
              <a:buChar char="Ø"/>
            </a:pPr>
            <a:r>
              <a:rPr lang="en-US" dirty="0" smtClean="0"/>
              <a:t>Disability</a:t>
            </a:r>
          </a:p>
          <a:p>
            <a:pPr>
              <a:buFont typeface="Wingdings" panose="05000000000000000000" pitchFamily="2" charset="2"/>
              <a:buChar char="Ø"/>
            </a:pPr>
            <a:r>
              <a:rPr lang="en-US" dirty="0" smtClean="0"/>
              <a:t>Sexual Orientation</a:t>
            </a:r>
          </a:p>
          <a:p>
            <a:pPr>
              <a:buFont typeface="Wingdings" panose="05000000000000000000" pitchFamily="2" charset="2"/>
              <a:buChar char="Ø"/>
            </a:pPr>
            <a:r>
              <a:rPr lang="en-US" dirty="0" smtClean="0"/>
              <a:t>Gender</a:t>
            </a:r>
          </a:p>
          <a:p>
            <a:pPr>
              <a:buFont typeface="Wingdings" panose="05000000000000000000" pitchFamily="2" charset="2"/>
              <a:buChar char="Ø"/>
            </a:pPr>
            <a:r>
              <a:rPr lang="en-US" dirty="0" smtClean="0"/>
              <a:t>Gender Identity or Expression</a:t>
            </a:r>
          </a:p>
          <a:p>
            <a:pPr>
              <a:buFont typeface="Wingdings" panose="05000000000000000000" pitchFamily="2" charset="2"/>
              <a:buChar char="Ø"/>
            </a:pPr>
            <a:r>
              <a:rPr lang="en-US" dirty="0" smtClean="0"/>
              <a:t>Sex</a:t>
            </a:r>
            <a:endParaRPr lang="en-US" dirty="0"/>
          </a:p>
        </p:txBody>
      </p:sp>
      <p:sp>
        <p:nvSpPr>
          <p:cNvPr id="4" name="Content Placeholder 3"/>
          <p:cNvSpPr>
            <a:spLocks noGrp="1"/>
          </p:cNvSpPr>
          <p:nvPr>
            <p:ph sz="half" idx="2"/>
          </p:nvPr>
        </p:nvSpPr>
        <p:spPr/>
        <p:txBody>
          <a:bodyPr/>
          <a:lstStyle/>
          <a:p>
            <a:pPr>
              <a:buFont typeface="Wingdings" panose="05000000000000000000" pitchFamily="2" charset="2"/>
              <a:buChar char="Ø"/>
            </a:pPr>
            <a:r>
              <a:rPr lang="en-US" b="1" u="sng" dirty="0" smtClean="0"/>
              <a:t>Code of Conduct Issues-</a:t>
            </a:r>
          </a:p>
          <a:p>
            <a:pPr lvl="1">
              <a:buFont typeface="Wingdings" panose="05000000000000000000" pitchFamily="2" charset="2"/>
              <a:buChar char="Ø"/>
            </a:pPr>
            <a:r>
              <a:rPr lang="en-US" dirty="0" smtClean="0"/>
              <a:t>Other acts of bullying not covered under protected groups</a:t>
            </a:r>
          </a:p>
          <a:p>
            <a:pPr lvl="1">
              <a:buFont typeface="Wingdings" panose="05000000000000000000" pitchFamily="2" charset="2"/>
              <a:buChar char="Ø"/>
            </a:pPr>
            <a:r>
              <a:rPr lang="en-US" dirty="0" smtClean="0"/>
              <a:t>Examples: poverty, being weird, different, talk, short, athletic, musical, etc.</a:t>
            </a:r>
          </a:p>
          <a:p>
            <a:pPr marL="393192" lvl="1"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578" y="4407388"/>
            <a:ext cx="46640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MEOP\AppData\Local\Microsoft\Windows\Temporary Internet Files\Content.IE5\7EXQMLPX\Roc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9687">
            <a:off x="10430493" y="887679"/>
            <a:ext cx="1428750" cy="13811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2583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7820" y="704850"/>
            <a:ext cx="9884979" cy="1143000"/>
          </a:xfrm>
        </p:spPr>
        <p:txBody>
          <a:bodyPr/>
          <a:lstStyle/>
          <a:p>
            <a:r>
              <a:rPr lang="en-US" dirty="0" smtClean="0"/>
              <a:t>What Does Bullying Look Like?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4091">
            <a:off x="744576" y="3390161"/>
            <a:ext cx="3269848" cy="272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7510">
            <a:off x="8725213" y="3783045"/>
            <a:ext cx="3018464" cy="257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93" y="1932618"/>
            <a:ext cx="5006120" cy="281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00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YS MEP PD Template 2017-18">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Georgi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NYS MEP PD Template 2017-18" id="{AFBC7456-0CD3-49A3-B760-76DD69AF16AC}" vid="{B8A2BCC5-158B-447E-8EC9-AA65EBBBA1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NYS MEP PD Template 2017-18</Template>
  <TotalTime>1339</TotalTime>
  <Words>437</Words>
  <Application>Microsoft Office PowerPoint</Application>
  <PresentationFormat>Widescreen</PresentationFormat>
  <Paragraphs>105</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Book Antiqua</vt:lpstr>
      <vt:lpstr>Calibri</vt:lpstr>
      <vt:lpstr>Georgia</vt:lpstr>
      <vt:lpstr>Wingdings</vt:lpstr>
      <vt:lpstr>Wingdings 2</vt:lpstr>
      <vt:lpstr>NYS MEP PD Template 2017-18</vt:lpstr>
      <vt:lpstr>DASA for Students:</vt:lpstr>
      <vt:lpstr>Housekeeping</vt:lpstr>
      <vt:lpstr>Working Agreement</vt:lpstr>
      <vt:lpstr>Goals: What Do You Want to Learn?</vt:lpstr>
      <vt:lpstr>Parking Lot</vt:lpstr>
      <vt:lpstr>Vocabulary to Know</vt:lpstr>
      <vt:lpstr>What is DASA?</vt:lpstr>
      <vt:lpstr>Covered Groups: NYS (11) </vt:lpstr>
      <vt:lpstr>What Does Bullying Look Like?</vt:lpstr>
      <vt:lpstr>Who Can Report?</vt:lpstr>
      <vt:lpstr>Where To Report-</vt:lpstr>
      <vt:lpstr>Why Don’t Students Report?</vt:lpstr>
      <vt:lpstr>What Prevents You from Reporting?</vt:lpstr>
      <vt:lpstr>Speak Up Poster:</vt:lpstr>
      <vt:lpstr>Conclusion</vt:lpstr>
      <vt:lpstr>Thank You for Participating</vt:lpstr>
    </vt:vector>
  </TitlesOfParts>
  <Company>The College at Brockport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Betty Garcia Mathewson</dc:creator>
  <cp:lastModifiedBy>Mary Anne Diaz</cp:lastModifiedBy>
  <cp:revision>60</cp:revision>
  <dcterms:created xsi:type="dcterms:W3CDTF">2017-08-03T19:51:28Z</dcterms:created>
  <dcterms:modified xsi:type="dcterms:W3CDTF">2018-10-31T15:09:11Z</dcterms:modified>
</cp:coreProperties>
</file>