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62" r:id="rId7"/>
    <p:sldId id="277" r:id="rId8"/>
    <p:sldId id="278" r:id="rId9"/>
    <p:sldId id="279" r:id="rId10"/>
    <p:sldId id="280" r:id="rId11"/>
    <p:sldId id="281" r:id="rId12"/>
    <p:sldId id="285" r:id="rId13"/>
    <p:sldId id="276" r:id="rId14"/>
    <p:sldId id="282" r:id="rId15"/>
    <p:sldId id="283" r:id="rId16"/>
    <p:sldId id="286" r:id="rId17"/>
    <p:sldId id="259" r:id="rId18"/>
    <p:sldId id="308" r:id="rId19"/>
    <p:sldId id="309" r:id="rId20"/>
    <p:sldId id="310" r:id="rId21"/>
    <p:sldId id="293" r:id="rId22"/>
    <p:sldId id="311" r:id="rId23"/>
    <p:sldId id="312" r:id="rId24"/>
    <p:sldId id="313" r:id="rId25"/>
    <p:sldId id="294" r:id="rId26"/>
    <p:sldId id="314" r:id="rId27"/>
    <p:sldId id="315" r:id="rId28"/>
    <p:sldId id="316" r:id="rId29"/>
    <p:sldId id="290" r:id="rId30"/>
    <p:sldId id="30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64" d="100"/>
          <a:sy n="64" d="100"/>
        </p:scale>
        <p:origin x="6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NULL" TargetMode="External"/><Relationship Id="rId7" Type="http://schemas.openxmlformats.org/officeDocument/2006/relationships/audio" Target="../media/media4.m4a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media" Target="../media/media4.m4a"/><Relationship Id="rId5" Type="http://schemas.microsoft.com/office/2007/relationships/media" Target="../media/media3.m4a"/><Relationship Id="rId10" Type="http://schemas.openxmlformats.org/officeDocument/2006/relationships/image" Target="../media/image4.png"/><Relationship Id="rId4" Type="http://schemas.microsoft.com/office/2007/relationships/media" Target="../media/media2.m4a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2.wav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4.xml"/><Relationship Id="rId4" Type="http://schemas.microsoft.com/office/2007/relationships/media" Target="../media/media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89" y="1464161"/>
            <a:ext cx="10572000" cy="208651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Basic </a:t>
            </a:r>
            <a:r>
              <a:rPr lang="en-US">
                <a:latin typeface="Arial Black" panose="020B0A04020102020204" pitchFamily="34" charset="0"/>
              </a:rPr>
              <a:t>Oral Language Screening </a:t>
            </a:r>
            <a:r>
              <a:rPr lang="en-US" dirty="0">
                <a:latin typeface="Arial Black" panose="020B0A04020102020204" pitchFamily="34" charset="0"/>
              </a:rPr>
              <a:t>Tool (BOLST)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262" y="5519386"/>
            <a:ext cx="10572000" cy="114559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r"/>
            <a:endParaRPr lang="en-US" sz="1200" i="1" dirty="0"/>
          </a:p>
          <a:p>
            <a:pPr algn="r"/>
            <a:endParaRPr lang="en-US" sz="1200" i="1" dirty="0"/>
          </a:p>
          <a:p>
            <a:pPr algn="r"/>
            <a:r>
              <a:rPr lang="en-US" sz="1200" i="1" dirty="0"/>
              <a:t>(2025-26 Version)</a:t>
            </a:r>
          </a:p>
        </p:txBody>
      </p:sp>
      <p:pic>
        <p:nvPicPr>
          <p:cNvPr id="5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ED1EF541-E9DE-EC7E-104B-E0DC5C0B7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05" y="5393839"/>
            <a:ext cx="5709424" cy="103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Section 3- Ability to Produce Basic Language </a:t>
            </a:r>
            <a:endParaRPr lang="en-US" b="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63" y="2741015"/>
            <a:ext cx="4562611" cy="3036210"/>
          </a:xfrm>
        </p:spPr>
      </p:pic>
      <p:pic>
        <p:nvPicPr>
          <p:cNvPr id="8" name="do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440" y="5292776"/>
            <a:ext cx="1101437" cy="1101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A7A9EA-270D-67DE-0304-04D9D9589F17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26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Section 3- Ability to Produce Basic Language </a:t>
            </a:r>
          </a:p>
        </p:txBody>
      </p:sp>
      <p:pic>
        <p:nvPicPr>
          <p:cNvPr id="5" name="do for wor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3950" y="3234526"/>
            <a:ext cx="2035428" cy="2035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94856-72CA-F095-8DD0-86D005D89E67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91885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Section 3- Ability to Produce Basic Language </a:t>
            </a:r>
          </a:p>
        </p:txBody>
      </p:sp>
      <p:pic>
        <p:nvPicPr>
          <p:cNvPr id="4" name="buy foo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4925" y="3369162"/>
            <a:ext cx="2046648" cy="2046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C1C7BA-4BB9-5296-8A0F-1C146F62D4C8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13432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Section 3- Ability to Produce Basic Language </a:t>
            </a:r>
          </a:p>
        </p:txBody>
      </p:sp>
      <p:pic>
        <p:nvPicPr>
          <p:cNvPr id="3" name="Where are you fr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.64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8339" y="3260747"/>
            <a:ext cx="2304318" cy="2304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DA504-43F3-1D0A-5EAF-A48A69989913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455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187" y="4868014"/>
            <a:ext cx="10561418" cy="1468800"/>
          </a:xfrm>
        </p:spPr>
        <p:txBody>
          <a:bodyPr/>
          <a:lstStyle/>
          <a:p>
            <a:r>
              <a:rPr lang="es-AR" noProof="0" dirty="0"/>
              <a:t>Section 4: </a:t>
            </a:r>
            <a:r>
              <a:rPr lang="es-AR" noProof="0" dirty="0" err="1"/>
              <a:t>Beginning</a:t>
            </a:r>
            <a:r>
              <a:rPr lang="es-AR" noProof="0" dirty="0"/>
              <a:t> </a:t>
            </a:r>
            <a:r>
              <a:rPr lang="es-AR" noProof="0" dirty="0" err="1"/>
              <a:t>Literacy</a:t>
            </a:r>
            <a:r>
              <a:rPr lang="es-AR" noProof="0" dirty="0"/>
              <a:t> </a:t>
            </a:r>
            <a:r>
              <a:rPr lang="es-AR" noProof="0" dirty="0" err="1"/>
              <a:t>Skills</a:t>
            </a:r>
            <a:endParaRPr lang="es-A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4274" y="389278"/>
            <a:ext cx="10309500" cy="47853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AR" sz="3200" noProof="0" dirty="0">
                <a:latin typeface="Arial Black" panose="020B0A04020102020204" pitchFamily="34" charset="0"/>
              </a:rPr>
              <a:t>1.What </a:t>
            </a:r>
            <a:r>
              <a:rPr lang="es-AR" sz="3200" noProof="0" dirty="0" err="1">
                <a:latin typeface="Arial Black" panose="020B0A04020102020204" pitchFamily="34" charset="0"/>
              </a:rPr>
              <a:t>letter</a:t>
            </a:r>
            <a:r>
              <a:rPr lang="es-AR" sz="3200" noProof="0" dirty="0">
                <a:latin typeface="Arial Black" panose="020B0A04020102020204" pitchFamily="34" charset="0"/>
              </a:rPr>
              <a:t> </a:t>
            </a:r>
            <a:r>
              <a:rPr lang="es-AR" sz="3200" noProof="0" dirty="0" err="1">
                <a:latin typeface="Arial Black" panose="020B0A04020102020204" pitchFamily="34" charset="0"/>
              </a:rPr>
              <a:t>is</a:t>
            </a:r>
            <a:r>
              <a:rPr lang="es-AR" sz="3200" noProof="0" dirty="0">
                <a:latin typeface="Arial Black" panose="020B0A04020102020204" pitchFamily="34" charset="0"/>
              </a:rPr>
              <a:t> </a:t>
            </a:r>
            <a:r>
              <a:rPr lang="es-AR" sz="3200" noProof="0" dirty="0" err="1">
                <a:latin typeface="Arial Black" panose="020B0A04020102020204" pitchFamily="34" charset="0"/>
              </a:rPr>
              <a:t>this</a:t>
            </a:r>
            <a:r>
              <a:rPr lang="es-AR" sz="3200" noProof="0" dirty="0">
                <a:latin typeface="Arial Black" panose="020B0A04020102020204" pitchFamily="34" charset="0"/>
              </a:rPr>
              <a:t>? </a:t>
            </a:r>
            <a:r>
              <a:rPr lang="es-ES" sz="3200" i="1" dirty="0">
                <a:latin typeface="Arial Black" panose="020B0A04020102020204" pitchFamily="34" charset="0"/>
              </a:rPr>
              <a:t>¿Qué letra es esta? </a:t>
            </a:r>
            <a:endParaRPr lang="es-AR" sz="3200" noProof="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3200" b="1" noProof="0" dirty="0"/>
          </a:p>
          <a:p>
            <a:pPr marL="0" indent="0">
              <a:buNone/>
            </a:pPr>
            <a:endParaRPr lang="es-AR" sz="3200" b="1" noProof="0" dirty="0"/>
          </a:p>
          <a:p>
            <a:pPr marL="0" indent="0">
              <a:buNone/>
            </a:pPr>
            <a:endParaRPr lang="es-AR" sz="3200" b="1" noProof="0" dirty="0"/>
          </a:p>
          <a:p>
            <a:pPr marL="0" indent="0">
              <a:buNone/>
            </a:pPr>
            <a:endParaRPr lang="es-AR" sz="3200" b="1" noProof="0" dirty="0"/>
          </a:p>
        </p:txBody>
      </p:sp>
      <p:pic>
        <p:nvPicPr>
          <p:cNvPr id="5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5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112" y="5542645"/>
            <a:ext cx="880075" cy="88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30" y="1474914"/>
            <a:ext cx="3092610" cy="30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187" y="4868014"/>
            <a:ext cx="10561418" cy="1468800"/>
          </a:xfrm>
        </p:spPr>
        <p:txBody>
          <a:bodyPr/>
          <a:lstStyle/>
          <a:p>
            <a:r>
              <a:rPr lang="es-AR" noProof="0" dirty="0"/>
              <a:t>Section 4: </a:t>
            </a:r>
            <a:r>
              <a:rPr lang="es-AR" noProof="0" dirty="0" err="1"/>
              <a:t>Beginning</a:t>
            </a:r>
            <a:r>
              <a:rPr lang="es-AR" noProof="0" dirty="0"/>
              <a:t> </a:t>
            </a:r>
            <a:r>
              <a:rPr lang="es-AR" noProof="0" dirty="0" err="1"/>
              <a:t>Literacy</a:t>
            </a:r>
            <a:r>
              <a:rPr lang="es-AR" noProof="0" dirty="0"/>
              <a:t> </a:t>
            </a:r>
            <a:r>
              <a:rPr lang="es-AR" noProof="0" dirty="0" err="1"/>
              <a:t>Skills</a:t>
            </a:r>
            <a:endParaRPr lang="es-A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4274" y="389278"/>
            <a:ext cx="10309500" cy="47853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AR" sz="3200" noProof="0" dirty="0">
                <a:latin typeface="Arial Black" panose="020B0A04020102020204" pitchFamily="34" charset="0"/>
              </a:rPr>
              <a:t>1.What </a:t>
            </a:r>
            <a:r>
              <a:rPr lang="es-AR" sz="3200" noProof="0" dirty="0" err="1">
                <a:latin typeface="Arial Black" panose="020B0A04020102020204" pitchFamily="34" charset="0"/>
              </a:rPr>
              <a:t>letter</a:t>
            </a:r>
            <a:r>
              <a:rPr lang="es-AR" sz="3200" noProof="0" dirty="0">
                <a:latin typeface="Arial Black" panose="020B0A04020102020204" pitchFamily="34" charset="0"/>
              </a:rPr>
              <a:t> </a:t>
            </a:r>
            <a:r>
              <a:rPr lang="es-AR" sz="3200" noProof="0" dirty="0" err="1">
                <a:latin typeface="Arial Black" panose="020B0A04020102020204" pitchFamily="34" charset="0"/>
              </a:rPr>
              <a:t>is</a:t>
            </a:r>
            <a:r>
              <a:rPr lang="es-AR" sz="3200" noProof="0" dirty="0">
                <a:latin typeface="Arial Black" panose="020B0A04020102020204" pitchFamily="34" charset="0"/>
              </a:rPr>
              <a:t> </a:t>
            </a:r>
            <a:r>
              <a:rPr lang="es-AR" sz="3200" noProof="0" dirty="0" err="1">
                <a:latin typeface="Arial Black" panose="020B0A04020102020204" pitchFamily="34" charset="0"/>
              </a:rPr>
              <a:t>this</a:t>
            </a:r>
            <a:r>
              <a:rPr lang="es-AR" sz="3200" noProof="0" dirty="0">
                <a:latin typeface="Arial Black" panose="020B0A04020102020204" pitchFamily="34" charset="0"/>
              </a:rPr>
              <a:t>? </a:t>
            </a:r>
            <a:r>
              <a:rPr lang="es-ES" sz="3200" i="1" dirty="0">
                <a:latin typeface="Arial Black" panose="020B0A04020102020204" pitchFamily="34" charset="0"/>
              </a:rPr>
              <a:t>¿Qué letra es esta? </a:t>
            </a:r>
            <a:endParaRPr lang="es-AR" sz="3200" noProof="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3200" b="1" noProof="0" dirty="0"/>
          </a:p>
          <a:p>
            <a:pPr marL="0" indent="0">
              <a:buNone/>
            </a:pPr>
            <a:endParaRPr lang="es-AR" sz="3200" b="1" noProof="0" dirty="0"/>
          </a:p>
          <a:p>
            <a:pPr marL="0" indent="0">
              <a:buNone/>
            </a:pPr>
            <a:endParaRPr lang="es-AR" sz="3200" b="1" noProof="0" dirty="0"/>
          </a:p>
          <a:p>
            <a:pPr marL="0" indent="0">
              <a:buNone/>
            </a:pPr>
            <a:endParaRPr lang="es-AR" sz="3200" b="1" noProof="0" dirty="0"/>
          </a:p>
        </p:txBody>
      </p:sp>
      <p:pic>
        <p:nvPicPr>
          <p:cNvPr id="5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5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112" y="5542645"/>
            <a:ext cx="880075" cy="88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2FE8A-D786-3514-6606-124F1E185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07" y="1557735"/>
            <a:ext cx="3039058" cy="30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187" y="4868014"/>
            <a:ext cx="10561418" cy="1468800"/>
          </a:xfrm>
        </p:spPr>
        <p:txBody>
          <a:bodyPr/>
          <a:lstStyle/>
          <a:p>
            <a:r>
              <a:rPr lang="es-AR" noProof="0" dirty="0"/>
              <a:t>Section 4: </a:t>
            </a:r>
            <a:r>
              <a:rPr lang="es-AR" noProof="0" dirty="0" err="1"/>
              <a:t>Beginning</a:t>
            </a:r>
            <a:r>
              <a:rPr lang="es-AR" noProof="0" dirty="0"/>
              <a:t> </a:t>
            </a:r>
            <a:r>
              <a:rPr lang="es-AR" noProof="0" dirty="0" err="1"/>
              <a:t>Literacy</a:t>
            </a:r>
            <a:r>
              <a:rPr lang="es-AR" noProof="0" dirty="0"/>
              <a:t> </a:t>
            </a:r>
            <a:r>
              <a:rPr lang="es-AR" noProof="0" dirty="0" err="1"/>
              <a:t>Skills</a:t>
            </a:r>
            <a:endParaRPr lang="es-A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4274" y="389278"/>
            <a:ext cx="10309500" cy="47853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AR" sz="3200" noProof="0" dirty="0">
                <a:latin typeface="Arial Black" panose="020B0A04020102020204" pitchFamily="34" charset="0"/>
              </a:rPr>
              <a:t>1.What </a:t>
            </a:r>
            <a:r>
              <a:rPr lang="es-AR" sz="3200" noProof="0" dirty="0" err="1">
                <a:latin typeface="Arial Black" panose="020B0A04020102020204" pitchFamily="34" charset="0"/>
              </a:rPr>
              <a:t>letter</a:t>
            </a:r>
            <a:r>
              <a:rPr lang="es-AR" sz="3200" noProof="0" dirty="0">
                <a:latin typeface="Arial Black" panose="020B0A04020102020204" pitchFamily="34" charset="0"/>
              </a:rPr>
              <a:t> </a:t>
            </a:r>
            <a:r>
              <a:rPr lang="es-AR" sz="3200" noProof="0" dirty="0" err="1">
                <a:latin typeface="Arial Black" panose="020B0A04020102020204" pitchFamily="34" charset="0"/>
              </a:rPr>
              <a:t>is</a:t>
            </a:r>
            <a:r>
              <a:rPr lang="es-AR" sz="3200" noProof="0" dirty="0">
                <a:latin typeface="Arial Black" panose="020B0A04020102020204" pitchFamily="34" charset="0"/>
              </a:rPr>
              <a:t> </a:t>
            </a:r>
            <a:r>
              <a:rPr lang="es-AR" sz="3200" noProof="0" dirty="0" err="1">
                <a:latin typeface="Arial Black" panose="020B0A04020102020204" pitchFamily="34" charset="0"/>
              </a:rPr>
              <a:t>this</a:t>
            </a:r>
            <a:r>
              <a:rPr lang="es-AR" sz="3200" noProof="0" dirty="0">
                <a:latin typeface="Arial Black" panose="020B0A04020102020204" pitchFamily="34" charset="0"/>
              </a:rPr>
              <a:t>? </a:t>
            </a:r>
            <a:r>
              <a:rPr lang="es-ES" sz="3200" i="1" dirty="0">
                <a:latin typeface="Arial Black" panose="020B0A04020102020204" pitchFamily="34" charset="0"/>
              </a:rPr>
              <a:t>¿Qué letra es esta? </a:t>
            </a:r>
            <a:endParaRPr lang="es-AR" sz="3200" noProof="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3200" b="1" noProof="0" dirty="0"/>
          </a:p>
          <a:p>
            <a:pPr marL="0" indent="0">
              <a:buNone/>
            </a:pPr>
            <a:endParaRPr lang="es-AR" sz="3200" b="1" noProof="0" dirty="0"/>
          </a:p>
          <a:p>
            <a:pPr marL="0" indent="0">
              <a:buNone/>
            </a:pPr>
            <a:endParaRPr lang="es-AR" sz="3200" b="1" noProof="0" dirty="0"/>
          </a:p>
          <a:p>
            <a:pPr marL="0" indent="0">
              <a:buNone/>
            </a:pPr>
            <a:endParaRPr lang="es-AR" sz="3200" b="1" noProof="0" dirty="0"/>
          </a:p>
        </p:txBody>
      </p:sp>
      <p:pic>
        <p:nvPicPr>
          <p:cNvPr id="5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5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112" y="5542645"/>
            <a:ext cx="880075" cy="880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0303BE-AF65-EFF1-62DF-4A4B16F03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43" y="1621237"/>
            <a:ext cx="3123588" cy="26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187" y="4868014"/>
            <a:ext cx="10561418" cy="1468800"/>
          </a:xfrm>
        </p:spPr>
        <p:txBody>
          <a:bodyPr/>
          <a:lstStyle/>
          <a:p>
            <a:r>
              <a:rPr lang="es-AR" noProof="0" dirty="0"/>
              <a:t>Section 4: </a:t>
            </a:r>
            <a:r>
              <a:rPr lang="es-AR" noProof="0" dirty="0" err="1"/>
              <a:t>Beginning</a:t>
            </a:r>
            <a:r>
              <a:rPr lang="es-AR" noProof="0" dirty="0"/>
              <a:t> </a:t>
            </a:r>
            <a:r>
              <a:rPr lang="es-AR" noProof="0" dirty="0" err="1"/>
              <a:t>Literacy</a:t>
            </a:r>
            <a:r>
              <a:rPr lang="es-AR" noProof="0" dirty="0"/>
              <a:t> </a:t>
            </a:r>
            <a:r>
              <a:rPr lang="es-AR" noProof="0" dirty="0" err="1"/>
              <a:t>Skills</a:t>
            </a:r>
            <a:endParaRPr lang="es-A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4274" y="389278"/>
            <a:ext cx="10309500" cy="47853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AR" sz="3200" noProof="0" dirty="0">
                <a:latin typeface="Arial Black" panose="020B0A04020102020204" pitchFamily="34" charset="0"/>
              </a:rPr>
              <a:t>1.What </a:t>
            </a:r>
            <a:r>
              <a:rPr lang="es-AR" sz="3200" noProof="0" dirty="0" err="1">
                <a:latin typeface="Arial Black" panose="020B0A04020102020204" pitchFamily="34" charset="0"/>
              </a:rPr>
              <a:t>letter</a:t>
            </a:r>
            <a:r>
              <a:rPr lang="es-AR" sz="3200" noProof="0" dirty="0">
                <a:latin typeface="Arial Black" panose="020B0A04020102020204" pitchFamily="34" charset="0"/>
              </a:rPr>
              <a:t> </a:t>
            </a:r>
            <a:r>
              <a:rPr lang="es-AR" sz="3200" noProof="0" dirty="0" err="1">
                <a:latin typeface="Arial Black" panose="020B0A04020102020204" pitchFamily="34" charset="0"/>
              </a:rPr>
              <a:t>is</a:t>
            </a:r>
            <a:r>
              <a:rPr lang="es-AR" sz="3200" noProof="0" dirty="0">
                <a:latin typeface="Arial Black" panose="020B0A04020102020204" pitchFamily="34" charset="0"/>
              </a:rPr>
              <a:t> </a:t>
            </a:r>
            <a:r>
              <a:rPr lang="es-AR" sz="3200" noProof="0" dirty="0" err="1">
                <a:latin typeface="Arial Black" panose="020B0A04020102020204" pitchFamily="34" charset="0"/>
              </a:rPr>
              <a:t>this</a:t>
            </a:r>
            <a:r>
              <a:rPr lang="es-AR" sz="3200" noProof="0" dirty="0">
                <a:latin typeface="Arial Black" panose="020B0A04020102020204" pitchFamily="34" charset="0"/>
              </a:rPr>
              <a:t>? </a:t>
            </a:r>
            <a:r>
              <a:rPr lang="es-ES" sz="3200" i="1" dirty="0">
                <a:latin typeface="Arial Black" panose="020B0A04020102020204" pitchFamily="34" charset="0"/>
              </a:rPr>
              <a:t>¿Qué letra es esta? </a:t>
            </a:r>
            <a:endParaRPr lang="es-AR" sz="3200" noProof="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3200" b="1" noProof="0" dirty="0"/>
          </a:p>
          <a:p>
            <a:pPr marL="0" indent="0">
              <a:buNone/>
            </a:pPr>
            <a:endParaRPr lang="es-AR" sz="3200" b="1" noProof="0" dirty="0"/>
          </a:p>
          <a:p>
            <a:pPr marL="0" indent="0">
              <a:buNone/>
            </a:pPr>
            <a:endParaRPr lang="es-AR" sz="3200" b="1" noProof="0" dirty="0"/>
          </a:p>
          <a:p>
            <a:pPr marL="0" indent="0">
              <a:buNone/>
            </a:pPr>
            <a:endParaRPr lang="es-AR" sz="3200" b="1" noProof="0" dirty="0"/>
          </a:p>
        </p:txBody>
      </p:sp>
      <p:pic>
        <p:nvPicPr>
          <p:cNvPr id="5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5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112" y="5542645"/>
            <a:ext cx="880075" cy="88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17562-AD24-5020-3D31-972248174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9550" r="9387" b="11611"/>
          <a:stretch>
            <a:fillRect/>
          </a:stretch>
        </p:blipFill>
        <p:spPr>
          <a:xfrm>
            <a:off x="4244009" y="1531183"/>
            <a:ext cx="3001617" cy="30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3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582" y="4967845"/>
            <a:ext cx="10561418" cy="1468800"/>
          </a:xfrm>
        </p:spPr>
        <p:txBody>
          <a:bodyPr/>
          <a:lstStyle/>
          <a:p>
            <a:pPr algn="l"/>
            <a:r>
              <a:rPr lang="en-US" dirty="0"/>
              <a:t>Section 4: 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4456" y="655857"/>
            <a:ext cx="9414979" cy="57951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2. What is this number? </a:t>
            </a:r>
            <a:r>
              <a:rPr lang="es-ES" sz="3000" i="1" dirty="0">
                <a:latin typeface="Arial Black" panose="020B0A04020102020204" pitchFamily="34" charset="0"/>
              </a:rPr>
              <a:t>¿Qué número es este?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pic>
        <p:nvPicPr>
          <p:cNvPr id="6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369" y="5536099"/>
            <a:ext cx="900546" cy="900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61AEE-788F-9772-9FBC-05E70D7AD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39" y="1694333"/>
            <a:ext cx="3135522" cy="27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582" y="4967845"/>
            <a:ext cx="10561418" cy="1468800"/>
          </a:xfrm>
        </p:spPr>
        <p:txBody>
          <a:bodyPr/>
          <a:lstStyle/>
          <a:p>
            <a:pPr algn="l"/>
            <a:r>
              <a:rPr lang="en-US" dirty="0"/>
              <a:t>Section 4: 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4456" y="655857"/>
            <a:ext cx="9414979" cy="57951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2. What is this number? </a:t>
            </a:r>
            <a:r>
              <a:rPr lang="es-ES" sz="3000" i="1" dirty="0">
                <a:latin typeface="Arial Black" panose="020B0A04020102020204" pitchFamily="34" charset="0"/>
              </a:rPr>
              <a:t>¿Qué número es este?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pic>
        <p:nvPicPr>
          <p:cNvPr id="6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369" y="5536099"/>
            <a:ext cx="900546" cy="900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94C7C3-E0BD-E318-AFCB-4FF7CD4DC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28" y="1798430"/>
            <a:ext cx="3804743" cy="24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07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1- Introductions &amp; Greetings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27836"/>
            <a:ext cx="10554574" cy="3636511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1. Hi, How are you?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2. What is your name?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3. What day is today?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4. How old are you?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89" y="2117267"/>
            <a:ext cx="2247900" cy="2028825"/>
          </a:xfrm>
          <a:prstGeom prst="rect">
            <a:avLst/>
          </a:prstGeom>
        </p:spPr>
      </p:pic>
      <p:pic>
        <p:nvPicPr>
          <p:cNvPr id="6" name="day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912" y="4357510"/>
            <a:ext cx="304800" cy="304800"/>
          </a:xfrm>
          <a:prstGeom prst="rect">
            <a:avLst/>
          </a:prstGeom>
        </p:spPr>
      </p:pic>
      <p:pic>
        <p:nvPicPr>
          <p:cNvPr id="4" name="Hi How are yo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584" end="161.645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5200" y="2500490"/>
            <a:ext cx="304800" cy="304800"/>
          </a:xfrm>
          <a:prstGeom prst="rect">
            <a:avLst/>
          </a:prstGeom>
        </p:spPr>
      </p:pic>
      <p:pic>
        <p:nvPicPr>
          <p:cNvPr id="7" name="What is your na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131.979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5200" y="3429000"/>
            <a:ext cx="304800" cy="304800"/>
          </a:xfrm>
          <a:prstGeom prst="rect">
            <a:avLst/>
          </a:prstGeom>
        </p:spPr>
      </p:pic>
      <p:pic>
        <p:nvPicPr>
          <p:cNvPr id="8" name="how old are you">
            <a:hlinkClick r:id="" action="ppaction://media"/>
            <a:extLst>
              <a:ext uri="{FF2B5EF4-FFF2-40B4-BE49-F238E27FC236}">
                <a16:creationId xmlns:a16="http://schemas.microsoft.com/office/drawing/2014/main" id="{ACD6E7F8-4082-EC57-78A2-02EDA964BC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5200" y="52860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7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1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7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582" y="4967845"/>
            <a:ext cx="10561418" cy="1468800"/>
          </a:xfrm>
        </p:spPr>
        <p:txBody>
          <a:bodyPr/>
          <a:lstStyle/>
          <a:p>
            <a:pPr algn="l"/>
            <a:r>
              <a:rPr lang="en-US" dirty="0"/>
              <a:t>Section 4: 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4456" y="655857"/>
            <a:ext cx="9414979" cy="57951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2. What is this number? </a:t>
            </a:r>
            <a:r>
              <a:rPr lang="es-ES" sz="3000" i="1" dirty="0">
                <a:latin typeface="Arial Black" panose="020B0A04020102020204" pitchFamily="34" charset="0"/>
              </a:rPr>
              <a:t>¿Qué número es este?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pic>
        <p:nvPicPr>
          <p:cNvPr id="6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369" y="5536099"/>
            <a:ext cx="900546" cy="900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8345F-AD09-8E34-80C6-1E05F4EB5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78" y="1786228"/>
            <a:ext cx="4174043" cy="25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94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582" y="4967845"/>
            <a:ext cx="10561418" cy="1468800"/>
          </a:xfrm>
        </p:spPr>
        <p:txBody>
          <a:bodyPr/>
          <a:lstStyle/>
          <a:p>
            <a:pPr algn="l"/>
            <a:r>
              <a:rPr lang="en-US" dirty="0"/>
              <a:t>Section 4: 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4456" y="655857"/>
            <a:ext cx="9414979" cy="57951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2. What is this number? </a:t>
            </a:r>
            <a:r>
              <a:rPr lang="es-ES" sz="3000" i="1" dirty="0">
                <a:latin typeface="Arial Black" panose="020B0A04020102020204" pitchFamily="34" charset="0"/>
              </a:rPr>
              <a:t>¿Qué número es este?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pic>
        <p:nvPicPr>
          <p:cNvPr id="6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369" y="5536099"/>
            <a:ext cx="900546" cy="900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4AE35-A920-D504-A80F-6C17A02D9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41" y="1590767"/>
            <a:ext cx="4004517" cy="27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17" y="4848983"/>
            <a:ext cx="10561418" cy="1468800"/>
          </a:xfrm>
        </p:spPr>
        <p:txBody>
          <a:bodyPr/>
          <a:lstStyle/>
          <a:p>
            <a:r>
              <a:rPr lang="en-US" dirty="0"/>
              <a:t>Section 4: 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69100" y="657128"/>
            <a:ext cx="9862240" cy="57951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3. What is this word? </a:t>
            </a:r>
            <a:r>
              <a:rPr lang="es-ES" sz="3000" i="1" dirty="0">
                <a:latin typeface="Arial Black" panose="020B0A04020102020204" pitchFamily="34" charset="0"/>
              </a:rPr>
              <a:t>¿Puedes decir esta palabra?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00" y="1749897"/>
            <a:ext cx="3351400" cy="2579291"/>
          </a:xfrm>
          <a:prstGeom prst="rect">
            <a:avLst/>
          </a:prstGeom>
        </p:spPr>
      </p:pic>
      <p:pic>
        <p:nvPicPr>
          <p:cNvPr id="6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9100" y="5583383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17" y="4848983"/>
            <a:ext cx="10561418" cy="1468800"/>
          </a:xfrm>
        </p:spPr>
        <p:txBody>
          <a:bodyPr/>
          <a:lstStyle/>
          <a:p>
            <a:r>
              <a:rPr lang="en-US" dirty="0"/>
              <a:t>Section 4: 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69100" y="657128"/>
            <a:ext cx="9862240" cy="57951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3. What is this word? </a:t>
            </a:r>
            <a:r>
              <a:rPr lang="es-ES" sz="3000" i="1" dirty="0">
                <a:latin typeface="Arial Black" panose="020B0A04020102020204" pitchFamily="34" charset="0"/>
              </a:rPr>
              <a:t>¿Puedes decir esta palabra?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pic>
        <p:nvPicPr>
          <p:cNvPr id="6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100" y="5583383"/>
            <a:ext cx="893617" cy="893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9F3338-E6D7-1196-F06F-85B7BB1E7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46" y="1589649"/>
            <a:ext cx="3565708" cy="28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3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17" y="4848983"/>
            <a:ext cx="10561418" cy="1468800"/>
          </a:xfrm>
        </p:spPr>
        <p:txBody>
          <a:bodyPr/>
          <a:lstStyle/>
          <a:p>
            <a:r>
              <a:rPr lang="en-US" dirty="0"/>
              <a:t>Section 4: 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69100" y="657128"/>
            <a:ext cx="9862240" cy="57951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3. What is this word? </a:t>
            </a:r>
            <a:r>
              <a:rPr lang="es-ES" sz="3000" i="1" dirty="0">
                <a:latin typeface="Arial Black" panose="020B0A04020102020204" pitchFamily="34" charset="0"/>
              </a:rPr>
              <a:t>¿Puedes decir esta palabra?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pic>
        <p:nvPicPr>
          <p:cNvPr id="6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100" y="5583383"/>
            <a:ext cx="893617" cy="893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633242-38FC-9275-6935-70AC2B3D3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51" y="1738856"/>
            <a:ext cx="4119897" cy="25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1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17" y="4848983"/>
            <a:ext cx="10561418" cy="1468800"/>
          </a:xfrm>
        </p:spPr>
        <p:txBody>
          <a:bodyPr/>
          <a:lstStyle/>
          <a:p>
            <a:r>
              <a:rPr lang="en-US" dirty="0"/>
              <a:t>Section 4: 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69100" y="657128"/>
            <a:ext cx="9862240" cy="57951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3. What is this word? </a:t>
            </a:r>
            <a:r>
              <a:rPr lang="es-ES" sz="3000" i="1" dirty="0">
                <a:latin typeface="Arial Black" panose="020B0A04020102020204" pitchFamily="34" charset="0"/>
              </a:rPr>
              <a:t>¿Puedes decir esta palabra?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pic>
        <p:nvPicPr>
          <p:cNvPr id="6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100" y="5583383"/>
            <a:ext cx="893617" cy="893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ACFE87-F10B-8F78-6A3B-ED03E10E7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46" y="1689090"/>
            <a:ext cx="4573507" cy="24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33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426" y="576396"/>
            <a:ext cx="10571998" cy="970450"/>
          </a:xfrm>
        </p:spPr>
        <p:txBody>
          <a:bodyPr/>
          <a:lstStyle/>
          <a:p>
            <a:r>
              <a:rPr lang="en-US" dirty="0"/>
              <a:t>Section 5- Ability to Produce Expanded Responses and Language</a:t>
            </a:r>
          </a:p>
        </p:txBody>
      </p:sp>
      <p:pic>
        <p:nvPicPr>
          <p:cNvPr id="4" name="Day off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8464" y="3006394"/>
            <a:ext cx="2039168" cy="2039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951826-B066-E694-F257-CA25A54334EA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943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546579"/>
            <a:ext cx="10571998" cy="970450"/>
          </a:xfrm>
        </p:spPr>
        <p:txBody>
          <a:bodyPr/>
          <a:lstStyle/>
          <a:p>
            <a:r>
              <a:rPr lang="en-US" dirty="0"/>
              <a:t>Section 5- Ability to Produce Expanded Responses and Language</a:t>
            </a:r>
          </a:p>
        </p:txBody>
      </p:sp>
      <p:pic>
        <p:nvPicPr>
          <p:cNvPr id="4" name="Why do you want to learn English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765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9683" y="3028552"/>
            <a:ext cx="1966240" cy="19662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AF3DD5-74A1-BEFD-2A54-148B7B8D2AFD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59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566458"/>
            <a:ext cx="10571998" cy="970450"/>
          </a:xfrm>
        </p:spPr>
        <p:txBody>
          <a:bodyPr/>
          <a:lstStyle/>
          <a:p>
            <a:r>
              <a:rPr lang="en-US" dirty="0"/>
              <a:t>Section 5- Ability to Produce Expanded Responses and Language</a:t>
            </a:r>
          </a:p>
        </p:txBody>
      </p:sp>
      <p:pic>
        <p:nvPicPr>
          <p:cNvPr id="5" name="favfoo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3" end="434.387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8220" y="2933466"/>
            <a:ext cx="1949412" cy="19494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3297E-DFF8-CA4E-4CDD-60CF2514C968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203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566458"/>
            <a:ext cx="10571998" cy="970450"/>
          </a:xfrm>
        </p:spPr>
        <p:txBody>
          <a:bodyPr/>
          <a:lstStyle/>
          <a:p>
            <a:r>
              <a:rPr lang="en-US" dirty="0"/>
              <a:t>Section 5- Ability to Produce Expanded Responses and Language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FA761F-B4A8-DC77-FB2B-FD92249CF6EC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9" name="dream job">
            <a:hlinkClick r:id="" action="ppaction://media"/>
            <a:extLst>
              <a:ext uri="{FF2B5EF4-FFF2-40B4-BE49-F238E27FC236}">
                <a16:creationId xmlns:a16="http://schemas.microsoft.com/office/drawing/2014/main" id="{F9FAFAEB-94F4-31AE-CFAD-CC5E8310B5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7414" y="3063461"/>
            <a:ext cx="2178878" cy="21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2- Auditory Comprehension</a:t>
            </a:r>
          </a:p>
        </p:txBody>
      </p:sp>
      <p:pic>
        <p:nvPicPr>
          <p:cNvPr id="4" name="tru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402" y="5394622"/>
            <a:ext cx="851440" cy="85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03" y="2335348"/>
            <a:ext cx="10058400" cy="3951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FBC3EA-DC9A-73E0-2011-16E04EF2B5B7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36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2- Auditory Comprehension</a:t>
            </a:r>
          </a:p>
        </p:txBody>
      </p:sp>
      <p:pic>
        <p:nvPicPr>
          <p:cNvPr id="3" name="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090" y="5883612"/>
            <a:ext cx="906604" cy="90660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87" y="2647833"/>
            <a:ext cx="8504481" cy="346686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6338EE-0C68-EBC2-9A33-21DEF72BBB0D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31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2- Auditory Comprehension</a:t>
            </a:r>
          </a:p>
        </p:txBody>
      </p:sp>
      <p:pic>
        <p:nvPicPr>
          <p:cNvPr id="3" name="cl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612" y="5727154"/>
            <a:ext cx="1046231" cy="1046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38E465-C560-0203-1EF2-02A871819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336" y="2955234"/>
            <a:ext cx="7553325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2E2648-AC13-2BA1-461B-9EB4A883EFA8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134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2- Auditory Comprehension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1"/>
          <a:stretch>
            <a:fillRect/>
          </a:stretch>
        </p:blipFill>
        <p:spPr>
          <a:xfrm>
            <a:off x="1290705" y="3309730"/>
            <a:ext cx="9050375" cy="2261711"/>
          </a:xfrm>
        </p:spPr>
      </p:pic>
      <p:pic>
        <p:nvPicPr>
          <p:cNvPr id="8" name="20 dolla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6" end="891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508" y="5829493"/>
            <a:ext cx="775598" cy="775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1B42AA-006E-9BAE-E598-47740E2BDE47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19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2- Auditory Comprehension</a:t>
            </a:r>
          </a:p>
        </p:txBody>
      </p:sp>
      <p:pic>
        <p:nvPicPr>
          <p:cNvPr id="4" name="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5" name="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319" y="5972054"/>
            <a:ext cx="765739" cy="765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9" y="2642627"/>
            <a:ext cx="10058400" cy="3254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E943C2-9203-91B1-5076-F03A41757572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8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2- Auditory Comprehension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98" y="2384071"/>
            <a:ext cx="10058400" cy="349206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1" name="cleani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602" end="687.965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467" y="5906670"/>
            <a:ext cx="603054" cy="603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70B4DD-FD9F-15C5-997E-90A32BE72A28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524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49" y="645970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Section 3- Ability to Produce Basic Language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30" y="2698322"/>
            <a:ext cx="5578580" cy="2905884"/>
          </a:xfrm>
        </p:spPr>
      </p:pic>
      <p:pic>
        <p:nvPicPr>
          <p:cNvPr id="7" name="what is she doing">
            <a:hlinkClick r:id="" action="ppaction://media"/>
            <a:extLst>
              <a:ext uri="{FF2B5EF4-FFF2-40B4-BE49-F238E27FC236}">
                <a16:creationId xmlns:a16="http://schemas.microsoft.com/office/drawing/2014/main" id="{881956F9-5420-4066-C37E-4F13497A09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730" y="5521738"/>
            <a:ext cx="1154043" cy="1154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302D27-5426-4EC5-FC3B-84143C0C1830}"/>
              </a:ext>
            </a:extLst>
          </p:cNvPr>
          <p:cNvSpPr txBox="1"/>
          <p:nvPr/>
        </p:nvSpPr>
        <p:spPr>
          <a:xfrm>
            <a:off x="315402" y="2335347"/>
            <a:ext cx="8514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45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63201C346CB240BBCDA407DE886828" ma:contentTypeVersion="16" ma:contentTypeDescription="Create a new document." ma:contentTypeScope="" ma:versionID="78a09ec6263c6f257f9df814313e294f">
  <xsd:schema xmlns:xsd="http://www.w3.org/2001/XMLSchema" xmlns:xs="http://www.w3.org/2001/XMLSchema" xmlns:p="http://schemas.microsoft.com/office/2006/metadata/properties" xmlns:ns2="6a5b676c-024d-438d-84d0-2f71eaa765c1" xmlns:ns3="f91ff7b8-3826-4f41-9656-d24dbf4a8abd" targetNamespace="http://schemas.microsoft.com/office/2006/metadata/properties" ma:root="true" ma:fieldsID="65755b30a474e65a2e675d673c2698ee" ns2:_="" ns3:_="">
    <xsd:import namespace="6a5b676c-024d-438d-84d0-2f71eaa765c1"/>
    <xsd:import namespace="f91ff7b8-3826-4f41-9656-d24dbf4a8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b676c-024d-438d-84d0-2f71eaa765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43b52db-aed6-4461-b6b4-288774bd0c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ff7b8-3826-4f41-9656-d24dbf4a8ab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83c01b2-7584-47f6-9d99-fda7a7965843}" ma:internalName="TaxCatchAll" ma:showField="CatchAllData" ma:web="f91ff7b8-3826-4f41-9656-d24dbf4a8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5b676c-024d-438d-84d0-2f71eaa765c1">
      <Terms xmlns="http://schemas.microsoft.com/office/infopath/2007/PartnerControls"/>
    </lcf76f155ced4ddcb4097134ff3c332f>
    <TaxCatchAll xmlns="f91ff7b8-3826-4f41-9656-d24dbf4a8abd" xsi:nil="true"/>
  </documentManagement>
</p:properties>
</file>

<file path=customXml/itemProps1.xml><?xml version="1.0" encoding="utf-8"?>
<ds:datastoreItem xmlns:ds="http://schemas.openxmlformats.org/officeDocument/2006/customXml" ds:itemID="{69B15099-B5D6-44E6-9B55-7B10FED36F09}"/>
</file>

<file path=customXml/itemProps2.xml><?xml version="1.0" encoding="utf-8"?>
<ds:datastoreItem xmlns:ds="http://schemas.openxmlformats.org/officeDocument/2006/customXml" ds:itemID="{367C4A39-760E-4BCD-9958-8AA49FE89C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D33544-D79F-4B13-B58F-B18F5ABDC27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147594</TotalTime>
  <Words>384</Words>
  <Application>Microsoft Office PowerPoint</Application>
  <PresentationFormat>Widescreen</PresentationFormat>
  <Paragraphs>72</Paragraphs>
  <Slides>29</Slides>
  <Notes>0</Notes>
  <HiddenSlides>0</HiddenSlides>
  <MMClips>33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 Black</vt:lpstr>
      <vt:lpstr>Century Gothic</vt:lpstr>
      <vt:lpstr>Wingdings 2</vt:lpstr>
      <vt:lpstr>Quotable</vt:lpstr>
      <vt:lpstr>Basic Oral Language Screening Tool (BOLST)</vt:lpstr>
      <vt:lpstr>Section 1- Introductions &amp; Greetings</vt:lpstr>
      <vt:lpstr>Section 2- Auditory Comprehension</vt:lpstr>
      <vt:lpstr>Section 2- Auditory Comprehension</vt:lpstr>
      <vt:lpstr>Section 2- Auditory Comprehension</vt:lpstr>
      <vt:lpstr>Section 2- Auditory Comprehension</vt:lpstr>
      <vt:lpstr>Section 2- Auditory Comprehension</vt:lpstr>
      <vt:lpstr>Section 2- Auditory Comprehension</vt:lpstr>
      <vt:lpstr>Section 3- Ability to Produce Basic Language </vt:lpstr>
      <vt:lpstr>Section 3- Ability to Produce Basic Language </vt:lpstr>
      <vt:lpstr>Section 3- Ability to Produce Basic Language </vt:lpstr>
      <vt:lpstr>Section 3- Ability to Produce Basic Language </vt:lpstr>
      <vt:lpstr>Section 3- Ability to Produce Basic Language </vt:lpstr>
      <vt:lpstr>Section 4: Beginning Literacy Skills</vt:lpstr>
      <vt:lpstr>Section 4: Beginning Literacy Skills</vt:lpstr>
      <vt:lpstr>Section 4: Beginning Literacy Skills</vt:lpstr>
      <vt:lpstr>Section 4: Beginning Literacy Skills</vt:lpstr>
      <vt:lpstr>Section 4: Beginning Literacy Skills</vt:lpstr>
      <vt:lpstr>Section 4: Beginning Literacy Skills</vt:lpstr>
      <vt:lpstr>Section 4: Beginning Literacy Skills</vt:lpstr>
      <vt:lpstr>Section 4: Beginning Literacy Skills</vt:lpstr>
      <vt:lpstr>Section 4: Beginning Literacy Skills</vt:lpstr>
      <vt:lpstr>Section 4: Beginning Literacy Skills</vt:lpstr>
      <vt:lpstr>Section 4: Beginning Literacy Skills</vt:lpstr>
      <vt:lpstr>Section 4: Beginning Literacy Skills</vt:lpstr>
      <vt:lpstr>Section 5- Ability to Produce Expanded Responses and Language</vt:lpstr>
      <vt:lpstr>Section 5- Ability to Produce Expanded Responses and Language</vt:lpstr>
      <vt:lpstr>Section 5- Ability to Produce Expanded Responses and Language</vt:lpstr>
      <vt:lpstr>Section 5- Ability to Produce Expanded Responses and Language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English/Basic Literacy Screening Tool</dc:title>
  <dc:creator>Recruiter Account</dc:creator>
  <cp:lastModifiedBy>Callaghan, Emily</cp:lastModifiedBy>
  <cp:revision>75</cp:revision>
  <dcterms:created xsi:type="dcterms:W3CDTF">2020-06-03T15:57:31Z</dcterms:created>
  <dcterms:modified xsi:type="dcterms:W3CDTF">2025-06-11T02:32:04Z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0x010100E463201C346CB240BBCDA407DE886828</vt:lpwstr>
  </property>
</Properties>
</file>