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8" r:id="rId6"/>
    <p:sldId id="262" r:id="rId7"/>
    <p:sldId id="277" r:id="rId8"/>
    <p:sldId id="278" r:id="rId9"/>
    <p:sldId id="279" r:id="rId10"/>
    <p:sldId id="280" r:id="rId11"/>
    <p:sldId id="281" r:id="rId12"/>
    <p:sldId id="285" r:id="rId13"/>
    <p:sldId id="276" r:id="rId14"/>
    <p:sldId id="282" r:id="rId15"/>
    <p:sldId id="283" r:id="rId16"/>
    <p:sldId id="286" r:id="rId17"/>
    <p:sldId id="259" r:id="rId18"/>
    <p:sldId id="308" r:id="rId19"/>
    <p:sldId id="309" r:id="rId20"/>
    <p:sldId id="310" r:id="rId21"/>
    <p:sldId id="293" r:id="rId22"/>
    <p:sldId id="311" r:id="rId23"/>
    <p:sldId id="312" r:id="rId24"/>
    <p:sldId id="313" r:id="rId25"/>
    <p:sldId id="294" r:id="rId26"/>
    <p:sldId id="314" r:id="rId27"/>
    <p:sldId id="315" r:id="rId28"/>
    <p:sldId id="316" r:id="rId29"/>
    <p:sldId id="290" r:id="rId30"/>
    <p:sldId id="307" r:id="rId31"/>
    <p:sldId id="288" r:id="rId32"/>
    <p:sldId id="28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4.pn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4.m4a"/><Relationship Id="rId1" Type="http://schemas.openxmlformats.org/officeDocument/2006/relationships/audio" Target="NULL" TargetMode="Externa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5.m4a"/><Relationship Id="rId1" Type="http://schemas.openxmlformats.org/officeDocument/2006/relationships/audio" Target="NULL" TargetMode="Externa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6.m4a"/><Relationship Id="rId1" Type="http://schemas.openxmlformats.org/officeDocument/2006/relationships/audio" Target="NULL" TargetMode="Externa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7.m4a"/><Relationship Id="rId1" Type="http://schemas.openxmlformats.org/officeDocument/2006/relationships/audio" Target="NULL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7.m4a"/><Relationship Id="rId1" Type="http://schemas.openxmlformats.org/officeDocument/2006/relationships/audio" Target="NULL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7.m4a"/><Relationship Id="rId1" Type="http://schemas.openxmlformats.org/officeDocument/2006/relationships/audio" Target="NULL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7.m4a"/><Relationship Id="rId1" Type="http://schemas.openxmlformats.org/officeDocument/2006/relationships/audio" Target="NULL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8.m4a"/><Relationship Id="rId1" Type="http://schemas.openxmlformats.org/officeDocument/2006/relationships/audio" Target="NULL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8.m4a"/><Relationship Id="rId1" Type="http://schemas.openxmlformats.org/officeDocument/2006/relationships/audio" Target="NULL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audio" Target="NULL" TargetMode="External"/><Relationship Id="rId7" Type="http://schemas.openxmlformats.org/officeDocument/2006/relationships/audio" Target="../media/media4.m4a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media" Target="../media/media4.m4a"/><Relationship Id="rId5" Type="http://schemas.microsoft.com/office/2007/relationships/media" Target="../media/media3.m4a"/><Relationship Id="rId10" Type="http://schemas.openxmlformats.org/officeDocument/2006/relationships/image" Target="../media/image4.png"/><Relationship Id="rId4" Type="http://schemas.microsoft.com/office/2007/relationships/media" Target="../media/media2.m4a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8.m4a"/><Relationship Id="rId1" Type="http://schemas.openxmlformats.org/officeDocument/2006/relationships/audio" Target="NULL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8.m4a"/><Relationship Id="rId1" Type="http://schemas.openxmlformats.org/officeDocument/2006/relationships/audio" Target="NULL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9.m4a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9.m4a"/><Relationship Id="rId1" Type="http://schemas.openxmlformats.org/officeDocument/2006/relationships/audio" Target="NULL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9.m4a"/><Relationship Id="rId1" Type="http://schemas.openxmlformats.org/officeDocument/2006/relationships/audio" Target="NULL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9.m4a"/><Relationship Id="rId1" Type="http://schemas.openxmlformats.org/officeDocument/2006/relationships/audio" Target="NULL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20.m4a"/><Relationship Id="rId1" Type="http://schemas.openxmlformats.org/officeDocument/2006/relationships/audio" Target="NULL" TargetMode="Externa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1.m4a"/><Relationship Id="rId1" Type="http://schemas.openxmlformats.org/officeDocument/2006/relationships/audio" Target="NULL" TargetMode="Externa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22.wav"/><Relationship Id="rId1" Type="http://schemas.openxmlformats.org/officeDocument/2006/relationships/audio" Target="NULL" TargetMode="Externa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8.m4a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4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4.xml"/><Relationship Id="rId4" Type="http://schemas.microsoft.com/office/2007/relationships/media" Target="../media/media1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0489" y="1464161"/>
            <a:ext cx="10572000" cy="2086515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Basic </a:t>
            </a:r>
            <a:r>
              <a:rPr lang="en-US">
                <a:latin typeface="Arial Black" panose="020B0A04020102020204" pitchFamily="34" charset="0"/>
              </a:rPr>
              <a:t>Oral Language Screening </a:t>
            </a:r>
            <a:r>
              <a:rPr lang="en-US" dirty="0">
                <a:latin typeface="Arial Black" panose="020B0A04020102020204" pitchFamily="34" charset="0"/>
              </a:rPr>
              <a:t>Tool (BOLST)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262" y="5519386"/>
            <a:ext cx="10572000" cy="1145590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pPr algn="r"/>
            <a:endParaRPr lang="en-US" sz="1200" i="1" dirty="0"/>
          </a:p>
          <a:p>
            <a:pPr algn="r"/>
            <a:endParaRPr lang="en-US" sz="1200" i="1" dirty="0"/>
          </a:p>
          <a:p>
            <a:pPr algn="r"/>
            <a:r>
              <a:rPr lang="en-US" sz="1200" i="1" dirty="0"/>
              <a:t>(2026-27 Version)</a:t>
            </a:r>
          </a:p>
        </p:txBody>
      </p:sp>
      <p:pic>
        <p:nvPicPr>
          <p:cNvPr id="5" name="Picture 4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ED1EF541-E9DE-EC7E-104B-E0DC5C0B7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05" y="5393839"/>
            <a:ext cx="5709424" cy="103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5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566" y="447188"/>
            <a:ext cx="10944432" cy="970450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Section 3- Ability to Produce Basic Language </a:t>
            </a:r>
            <a:endParaRPr lang="en-US" b="0" dirty="0"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863" y="2741015"/>
            <a:ext cx="4562611" cy="3036210"/>
          </a:xfrm>
        </p:spPr>
      </p:pic>
      <p:pic>
        <p:nvPicPr>
          <p:cNvPr id="8" name="do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6440" y="5292776"/>
            <a:ext cx="1101437" cy="1101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A7A9EA-270D-67DE-0304-04D9D9589F17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2263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566" y="447188"/>
            <a:ext cx="10944432" cy="970450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Section 3- Ability to Produce Basic Language </a:t>
            </a:r>
          </a:p>
        </p:txBody>
      </p:sp>
      <p:pic>
        <p:nvPicPr>
          <p:cNvPr id="5" name="do for work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5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43950" y="3234526"/>
            <a:ext cx="2035428" cy="20354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A94856-72CA-F095-8DD0-86D005D89E67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918851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566" y="447188"/>
            <a:ext cx="10944432" cy="970450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Section 3- Ability to Produce Basic Language </a:t>
            </a:r>
          </a:p>
        </p:txBody>
      </p:sp>
      <p:pic>
        <p:nvPicPr>
          <p:cNvPr id="4" name="buy foo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2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4925" y="3369162"/>
            <a:ext cx="2046648" cy="20466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C1C7BA-4BB9-5296-8A0F-1C146F62D4C8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13432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566" y="447188"/>
            <a:ext cx="10944432" cy="970450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Section 3- Ability to Produce Basic Language </a:t>
            </a:r>
          </a:p>
        </p:txBody>
      </p:sp>
      <p:pic>
        <p:nvPicPr>
          <p:cNvPr id="3" name="Where are you fr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1.645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08339" y="3260747"/>
            <a:ext cx="2304318" cy="23043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FDA504-43F3-1D0A-5EAF-A48A69989913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4550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187" y="4868014"/>
            <a:ext cx="10561418" cy="1468800"/>
          </a:xfrm>
        </p:spPr>
        <p:txBody>
          <a:bodyPr/>
          <a:lstStyle/>
          <a:p>
            <a:r>
              <a:rPr lang="es-AR" noProof="0" dirty="0"/>
              <a:t>Section 4: </a:t>
            </a:r>
            <a:r>
              <a:rPr lang="es-AR" noProof="0" dirty="0" err="1"/>
              <a:t>Beginning</a:t>
            </a:r>
            <a:r>
              <a:rPr lang="es-AR" noProof="0" dirty="0"/>
              <a:t> </a:t>
            </a:r>
            <a:r>
              <a:rPr lang="es-AR" noProof="0" dirty="0" err="1"/>
              <a:t>Literacy</a:t>
            </a:r>
            <a:r>
              <a:rPr lang="es-AR" noProof="0" dirty="0"/>
              <a:t> </a:t>
            </a:r>
            <a:r>
              <a:rPr lang="es-AR" noProof="0" dirty="0" err="1"/>
              <a:t>Skills</a:t>
            </a:r>
            <a:endParaRPr lang="es-A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04274" y="389278"/>
            <a:ext cx="10309500" cy="47853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s-AR" sz="3200" noProof="0" dirty="0">
                <a:latin typeface="Arial Black" panose="020B0A04020102020204" pitchFamily="34" charset="0"/>
              </a:rPr>
              <a:t>1.What </a:t>
            </a:r>
            <a:r>
              <a:rPr lang="es-AR" sz="3200" noProof="0" dirty="0" err="1">
                <a:latin typeface="Arial Black" panose="020B0A04020102020204" pitchFamily="34" charset="0"/>
              </a:rPr>
              <a:t>letter</a:t>
            </a:r>
            <a:r>
              <a:rPr lang="es-AR" sz="3200" noProof="0" dirty="0">
                <a:latin typeface="Arial Black" panose="020B0A04020102020204" pitchFamily="34" charset="0"/>
              </a:rPr>
              <a:t> </a:t>
            </a:r>
            <a:r>
              <a:rPr lang="es-AR" sz="3200" noProof="0" dirty="0" err="1">
                <a:latin typeface="Arial Black" panose="020B0A04020102020204" pitchFamily="34" charset="0"/>
              </a:rPr>
              <a:t>is</a:t>
            </a:r>
            <a:r>
              <a:rPr lang="es-AR" sz="3200" noProof="0" dirty="0">
                <a:latin typeface="Arial Black" panose="020B0A04020102020204" pitchFamily="34" charset="0"/>
              </a:rPr>
              <a:t> </a:t>
            </a:r>
            <a:r>
              <a:rPr lang="es-AR" sz="3200" noProof="0" dirty="0" err="1">
                <a:latin typeface="Arial Black" panose="020B0A04020102020204" pitchFamily="34" charset="0"/>
              </a:rPr>
              <a:t>this</a:t>
            </a:r>
            <a:r>
              <a:rPr lang="es-AR" sz="3200" noProof="0" dirty="0">
                <a:latin typeface="Arial Black" panose="020B0A04020102020204" pitchFamily="34" charset="0"/>
              </a:rPr>
              <a:t>? </a:t>
            </a:r>
            <a:r>
              <a:rPr lang="es-ES" sz="3200" i="1" dirty="0">
                <a:latin typeface="Arial Black" panose="020B0A04020102020204" pitchFamily="34" charset="0"/>
              </a:rPr>
              <a:t>¿Qué letra es esta? </a:t>
            </a:r>
            <a:endParaRPr lang="es-AR" sz="3200" noProof="0" dirty="0"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2963334" y="867817"/>
            <a:ext cx="6254750" cy="41275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</p:txBody>
      </p:sp>
      <p:pic>
        <p:nvPicPr>
          <p:cNvPr id="5" name="What letter is this (1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9112" y="5542645"/>
            <a:ext cx="880075" cy="88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030" y="1474914"/>
            <a:ext cx="3092610" cy="309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5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187" y="4868014"/>
            <a:ext cx="10561418" cy="1468800"/>
          </a:xfrm>
        </p:spPr>
        <p:txBody>
          <a:bodyPr/>
          <a:lstStyle/>
          <a:p>
            <a:r>
              <a:rPr lang="es-AR" noProof="0" dirty="0"/>
              <a:t>Section 4: </a:t>
            </a:r>
            <a:r>
              <a:rPr lang="es-AR" noProof="0" dirty="0" err="1"/>
              <a:t>Beginning</a:t>
            </a:r>
            <a:r>
              <a:rPr lang="es-AR" noProof="0" dirty="0"/>
              <a:t> </a:t>
            </a:r>
            <a:r>
              <a:rPr lang="es-AR" noProof="0" dirty="0" err="1"/>
              <a:t>Literacy</a:t>
            </a:r>
            <a:r>
              <a:rPr lang="es-AR" noProof="0" dirty="0"/>
              <a:t> </a:t>
            </a:r>
            <a:r>
              <a:rPr lang="es-AR" noProof="0" dirty="0" err="1"/>
              <a:t>Skills</a:t>
            </a:r>
            <a:endParaRPr lang="es-A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04274" y="389278"/>
            <a:ext cx="10309500" cy="47853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s-AR" sz="3200" noProof="0" dirty="0">
                <a:latin typeface="Arial Black" panose="020B0A04020102020204" pitchFamily="34" charset="0"/>
              </a:rPr>
              <a:t>1.What </a:t>
            </a:r>
            <a:r>
              <a:rPr lang="es-AR" sz="3200" noProof="0" dirty="0" err="1">
                <a:latin typeface="Arial Black" panose="020B0A04020102020204" pitchFamily="34" charset="0"/>
              </a:rPr>
              <a:t>letter</a:t>
            </a:r>
            <a:r>
              <a:rPr lang="es-AR" sz="3200" noProof="0" dirty="0">
                <a:latin typeface="Arial Black" panose="020B0A04020102020204" pitchFamily="34" charset="0"/>
              </a:rPr>
              <a:t> </a:t>
            </a:r>
            <a:r>
              <a:rPr lang="es-AR" sz="3200" noProof="0" dirty="0" err="1">
                <a:latin typeface="Arial Black" panose="020B0A04020102020204" pitchFamily="34" charset="0"/>
              </a:rPr>
              <a:t>is</a:t>
            </a:r>
            <a:r>
              <a:rPr lang="es-AR" sz="3200" noProof="0" dirty="0">
                <a:latin typeface="Arial Black" panose="020B0A04020102020204" pitchFamily="34" charset="0"/>
              </a:rPr>
              <a:t> </a:t>
            </a:r>
            <a:r>
              <a:rPr lang="es-AR" sz="3200" noProof="0" dirty="0" err="1">
                <a:latin typeface="Arial Black" panose="020B0A04020102020204" pitchFamily="34" charset="0"/>
              </a:rPr>
              <a:t>this</a:t>
            </a:r>
            <a:r>
              <a:rPr lang="es-AR" sz="3200" noProof="0" dirty="0">
                <a:latin typeface="Arial Black" panose="020B0A04020102020204" pitchFamily="34" charset="0"/>
              </a:rPr>
              <a:t>? </a:t>
            </a:r>
            <a:r>
              <a:rPr lang="es-ES" sz="3200" i="1" dirty="0">
                <a:latin typeface="Arial Black" panose="020B0A04020102020204" pitchFamily="34" charset="0"/>
              </a:rPr>
              <a:t>¿Qué letra es esta? </a:t>
            </a:r>
            <a:endParaRPr lang="es-AR" sz="3200" noProof="0" dirty="0"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2963334" y="867817"/>
            <a:ext cx="6254750" cy="41275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</p:txBody>
      </p:sp>
      <p:pic>
        <p:nvPicPr>
          <p:cNvPr id="5" name="What letter is this (1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9112" y="5542645"/>
            <a:ext cx="880075" cy="880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02FE8A-D786-3514-6606-124F1E1852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507" y="1557735"/>
            <a:ext cx="3039058" cy="303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9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187" y="4868014"/>
            <a:ext cx="10561418" cy="1468800"/>
          </a:xfrm>
        </p:spPr>
        <p:txBody>
          <a:bodyPr/>
          <a:lstStyle/>
          <a:p>
            <a:r>
              <a:rPr lang="es-AR" noProof="0" dirty="0"/>
              <a:t>Section 4: </a:t>
            </a:r>
            <a:r>
              <a:rPr lang="es-AR" noProof="0" dirty="0" err="1"/>
              <a:t>Beginning</a:t>
            </a:r>
            <a:r>
              <a:rPr lang="es-AR" noProof="0" dirty="0"/>
              <a:t> </a:t>
            </a:r>
            <a:r>
              <a:rPr lang="es-AR" noProof="0" dirty="0" err="1"/>
              <a:t>Literacy</a:t>
            </a:r>
            <a:r>
              <a:rPr lang="es-AR" noProof="0" dirty="0"/>
              <a:t> </a:t>
            </a:r>
            <a:r>
              <a:rPr lang="es-AR" noProof="0" dirty="0" err="1"/>
              <a:t>Skills</a:t>
            </a:r>
            <a:endParaRPr lang="es-A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04274" y="389278"/>
            <a:ext cx="10309500" cy="47853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s-AR" sz="3200" noProof="0" dirty="0">
                <a:latin typeface="Arial Black" panose="020B0A04020102020204" pitchFamily="34" charset="0"/>
              </a:rPr>
              <a:t>1.What </a:t>
            </a:r>
            <a:r>
              <a:rPr lang="es-AR" sz="3200" noProof="0" dirty="0" err="1">
                <a:latin typeface="Arial Black" panose="020B0A04020102020204" pitchFamily="34" charset="0"/>
              </a:rPr>
              <a:t>letter</a:t>
            </a:r>
            <a:r>
              <a:rPr lang="es-AR" sz="3200" noProof="0" dirty="0">
                <a:latin typeface="Arial Black" panose="020B0A04020102020204" pitchFamily="34" charset="0"/>
              </a:rPr>
              <a:t> </a:t>
            </a:r>
            <a:r>
              <a:rPr lang="es-AR" sz="3200" noProof="0" dirty="0" err="1">
                <a:latin typeface="Arial Black" panose="020B0A04020102020204" pitchFamily="34" charset="0"/>
              </a:rPr>
              <a:t>is</a:t>
            </a:r>
            <a:r>
              <a:rPr lang="es-AR" sz="3200" noProof="0" dirty="0">
                <a:latin typeface="Arial Black" panose="020B0A04020102020204" pitchFamily="34" charset="0"/>
              </a:rPr>
              <a:t> </a:t>
            </a:r>
            <a:r>
              <a:rPr lang="es-AR" sz="3200" noProof="0" dirty="0" err="1">
                <a:latin typeface="Arial Black" panose="020B0A04020102020204" pitchFamily="34" charset="0"/>
              </a:rPr>
              <a:t>this</a:t>
            </a:r>
            <a:r>
              <a:rPr lang="es-AR" sz="3200" noProof="0" dirty="0">
                <a:latin typeface="Arial Black" panose="020B0A04020102020204" pitchFamily="34" charset="0"/>
              </a:rPr>
              <a:t>? </a:t>
            </a:r>
            <a:r>
              <a:rPr lang="es-ES" sz="3200" i="1" dirty="0">
                <a:latin typeface="Arial Black" panose="020B0A04020102020204" pitchFamily="34" charset="0"/>
              </a:rPr>
              <a:t>¿Qué letra es esta? </a:t>
            </a:r>
            <a:endParaRPr lang="es-AR" sz="3200" noProof="0" dirty="0"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2963334" y="867817"/>
            <a:ext cx="6254750" cy="41275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</p:txBody>
      </p:sp>
      <p:pic>
        <p:nvPicPr>
          <p:cNvPr id="5" name="What letter is this (1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9112" y="5542645"/>
            <a:ext cx="880075" cy="8800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0303BE-AF65-EFF1-62DF-4A4B16F034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143" y="1621237"/>
            <a:ext cx="3123588" cy="261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9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187" y="4868014"/>
            <a:ext cx="10561418" cy="1468800"/>
          </a:xfrm>
        </p:spPr>
        <p:txBody>
          <a:bodyPr/>
          <a:lstStyle/>
          <a:p>
            <a:r>
              <a:rPr lang="es-AR" noProof="0" dirty="0"/>
              <a:t>Section 4: </a:t>
            </a:r>
            <a:r>
              <a:rPr lang="es-AR" noProof="0" dirty="0" err="1"/>
              <a:t>Beginning</a:t>
            </a:r>
            <a:r>
              <a:rPr lang="es-AR" noProof="0" dirty="0"/>
              <a:t> </a:t>
            </a:r>
            <a:r>
              <a:rPr lang="es-AR" noProof="0" dirty="0" err="1"/>
              <a:t>Literacy</a:t>
            </a:r>
            <a:r>
              <a:rPr lang="es-AR" noProof="0" dirty="0"/>
              <a:t> </a:t>
            </a:r>
            <a:r>
              <a:rPr lang="es-AR" noProof="0" dirty="0" err="1"/>
              <a:t>Skills</a:t>
            </a:r>
            <a:endParaRPr lang="es-A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04274" y="389278"/>
            <a:ext cx="10309500" cy="47853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s-AR" sz="3200" noProof="0" dirty="0">
                <a:latin typeface="Arial Black" panose="020B0A04020102020204" pitchFamily="34" charset="0"/>
              </a:rPr>
              <a:t>1.What </a:t>
            </a:r>
            <a:r>
              <a:rPr lang="es-AR" sz="3200" noProof="0" dirty="0" err="1">
                <a:latin typeface="Arial Black" panose="020B0A04020102020204" pitchFamily="34" charset="0"/>
              </a:rPr>
              <a:t>letter</a:t>
            </a:r>
            <a:r>
              <a:rPr lang="es-AR" sz="3200" noProof="0" dirty="0">
                <a:latin typeface="Arial Black" panose="020B0A04020102020204" pitchFamily="34" charset="0"/>
              </a:rPr>
              <a:t> </a:t>
            </a:r>
            <a:r>
              <a:rPr lang="es-AR" sz="3200" noProof="0" dirty="0" err="1">
                <a:latin typeface="Arial Black" panose="020B0A04020102020204" pitchFamily="34" charset="0"/>
              </a:rPr>
              <a:t>is</a:t>
            </a:r>
            <a:r>
              <a:rPr lang="es-AR" sz="3200" noProof="0" dirty="0">
                <a:latin typeface="Arial Black" panose="020B0A04020102020204" pitchFamily="34" charset="0"/>
              </a:rPr>
              <a:t> </a:t>
            </a:r>
            <a:r>
              <a:rPr lang="es-AR" sz="3200" noProof="0" dirty="0" err="1">
                <a:latin typeface="Arial Black" panose="020B0A04020102020204" pitchFamily="34" charset="0"/>
              </a:rPr>
              <a:t>this</a:t>
            </a:r>
            <a:r>
              <a:rPr lang="es-AR" sz="3200" noProof="0" dirty="0">
                <a:latin typeface="Arial Black" panose="020B0A04020102020204" pitchFamily="34" charset="0"/>
              </a:rPr>
              <a:t>? </a:t>
            </a:r>
            <a:r>
              <a:rPr lang="es-ES" sz="3200" i="1" dirty="0">
                <a:latin typeface="Arial Black" panose="020B0A04020102020204" pitchFamily="34" charset="0"/>
              </a:rPr>
              <a:t>¿Qué letra es esta? </a:t>
            </a:r>
            <a:endParaRPr lang="es-AR" sz="3200" noProof="0" dirty="0"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2963334" y="867817"/>
            <a:ext cx="6254750" cy="41275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  <a:p>
            <a:pPr marL="0" indent="0">
              <a:buNone/>
            </a:pPr>
            <a:endParaRPr lang="es-AR" sz="3200" b="1" noProof="0" dirty="0"/>
          </a:p>
        </p:txBody>
      </p:sp>
      <p:pic>
        <p:nvPicPr>
          <p:cNvPr id="5" name="What letter is this (1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9112" y="5542645"/>
            <a:ext cx="880075" cy="880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117562-AD24-5020-3D31-972248174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0" t="9550" r="9387" b="11611"/>
          <a:stretch>
            <a:fillRect/>
          </a:stretch>
        </p:blipFill>
        <p:spPr>
          <a:xfrm>
            <a:off x="4244009" y="1531183"/>
            <a:ext cx="3001617" cy="309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3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582" y="4967845"/>
            <a:ext cx="10561418" cy="1468800"/>
          </a:xfrm>
        </p:spPr>
        <p:txBody>
          <a:bodyPr/>
          <a:lstStyle/>
          <a:p>
            <a:pPr algn="l"/>
            <a:r>
              <a:rPr lang="en-US" dirty="0"/>
              <a:t>Section 4: Beginning Literacy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74456" y="655857"/>
            <a:ext cx="9414979" cy="57951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200" dirty="0">
                <a:latin typeface="Arial Black" panose="020B0A04020102020204" pitchFamily="34" charset="0"/>
              </a:rPr>
              <a:t>2. What is this number? </a:t>
            </a:r>
            <a:r>
              <a:rPr lang="es-ES" sz="3000" i="1" dirty="0">
                <a:latin typeface="Arial Black" panose="020B0A04020102020204" pitchFamily="34" charset="0"/>
              </a:rPr>
              <a:t>¿Qué número es este?</a:t>
            </a:r>
            <a:endParaRPr lang="en-US" sz="3000" dirty="0">
              <a:latin typeface="Arial Black" panose="020B0A04020102020204" pitchFamily="34" charset="0"/>
            </a:endParaRPr>
          </a:p>
        </p:txBody>
      </p:sp>
      <p:pic>
        <p:nvPicPr>
          <p:cNvPr id="6" name="What is this number (2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75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5369" y="5536099"/>
            <a:ext cx="900546" cy="9005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D61AEE-788F-9772-9FBC-05E70D7ADE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239" y="1694333"/>
            <a:ext cx="3135522" cy="271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470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582" y="4967845"/>
            <a:ext cx="10561418" cy="1468800"/>
          </a:xfrm>
        </p:spPr>
        <p:txBody>
          <a:bodyPr/>
          <a:lstStyle/>
          <a:p>
            <a:pPr algn="l"/>
            <a:r>
              <a:rPr lang="en-US" dirty="0"/>
              <a:t>Section 4: Beginning Literacy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74456" y="655857"/>
            <a:ext cx="9414979" cy="57951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200" dirty="0">
                <a:latin typeface="Arial Black" panose="020B0A04020102020204" pitchFamily="34" charset="0"/>
              </a:rPr>
              <a:t>2. What is this number? </a:t>
            </a:r>
            <a:r>
              <a:rPr lang="es-ES" sz="3000" i="1" dirty="0">
                <a:latin typeface="Arial Black" panose="020B0A04020102020204" pitchFamily="34" charset="0"/>
              </a:rPr>
              <a:t>¿Qué número es este?</a:t>
            </a:r>
            <a:endParaRPr lang="en-US" sz="3000" dirty="0">
              <a:latin typeface="Arial Black" panose="020B0A04020102020204" pitchFamily="34" charset="0"/>
            </a:endParaRPr>
          </a:p>
        </p:txBody>
      </p:sp>
      <p:pic>
        <p:nvPicPr>
          <p:cNvPr id="6" name="What is this number (2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75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5369" y="5536099"/>
            <a:ext cx="900546" cy="9005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94C7C3-E0BD-E318-AFCB-4FF7CD4DC2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628" y="1798430"/>
            <a:ext cx="3804743" cy="245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07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1- Introductions &amp; Greetings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327836"/>
            <a:ext cx="10554574" cy="3636511"/>
          </a:xfrm>
        </p:spPr>
        <p:txBody>
          <a:bodyPr>
            <a:normAutofit lnSpcReduction="10000"/>
          </a:bodyPr>
          <a:lstStyle/>
          <a:p>
            <a:r>
              <a:rPr lang="en-US" sz="4800" dirty="0">
                <a:latin typeface="Arial Black" panose="020B0A04020102020204" pitchFamily="34" charset="0"/>
              </a:rPr>
              <a:t>1. Hi, How are you?</a:t>
            </a:r>
          </a:p>
          <a:p>
            <a:r>
              <a:rPr lang="en-US" sz="4800" dirty="0">
                <a:latin typeface="Arial Black" panose="020B0A04020102020204" pitchFamily="34" charset="0"/>
              </a:rPr>
              <a:t>2. What is your name?</a:t>
            </a:r>
          </a:p>
          <a:p>
            <a:r>
              <a:rPr lang="en-US" sz="4800" dirty="0">
                <a:latin typeface="Arial Black" panose="020B0A04020102020204" pitchFamily="34" charset="0"/>
              </a:rPr>
              <a:t>3. What day is today?</a:t>
            </a:r>
          </a:p>
          <a:p>
            <a:r>
              <a:rPr lang="en-US" sz="4800" dirty="0">
                <a:latin typeface="Arial Black" panose="020B0A04020102020204" pitchFamily="34" charset="0"/>
              </a:rPr>
              <a:t>4. How old are you?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489" y="2117267"/>
            <a:ext cx="2247900" cy="2028825"/>
          </a:xfrm>
          <a:prstGeom prst="rect">
            <a:avLst/>
          </a:prstGeom>
        </p:spPr>
      </p:pic>
      <p:pic>
        <p:nvPicPr>
          <p:cNvPr id="6" name="day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3912" y="4357510"/>
            <a:ext cx="304800" cy="304800"/>
          </a:xfrm>
          <a:prstGeom prst="rect">
            <a:avLst/>
          </a:prstGeom>
        </p:spPr>
      </p:pic>
      <p:pic>
        <p:nvPicPr>
          <p:cNvPr id="4" name="Hi How are you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584" end="161.64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5200" y="2500490"/>
            <a:ext cx="304800" cy="304800"/>
          </a:xfrm>
          <a:prstGeom prst="rect">
            <a:avLst/>
          </a:prstGeom>
        </p:spPr>
      </p:pic>
      <p:pic>
        <p:nvPicPr>
          <p:cNvPr id="7" name="What is your nam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5">
                  <p14:trim end="131.9791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5200" y="3429000"/>
            <a:ext cx="304800" cy="304800"/>
          </a:xfrm>
          <a:prstGeom prst="rect">
            <a:avLst/>
          </a:prstGeom>
        </p:spPr>
      </p:pic>
      <p:pic>
        <p:nvPicPr>
          <p:cNvPr id="8" name="how old are you">
            <a:hlinkClick r:id="" action="ppaction://media"/>
            <a:extLst>
              <a:ext uri="{FF2B5EF4-FFF2-40B4-BE49-F238E27FC236}">
                <a16:creationId xmlns:a16="http://schemas.microsoft.com/office/drawing/2014/main" id="{ACD6E7F8-4082-EC57-78A2-02EDA964BCF6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5200" y="528602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877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55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41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22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7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582" y="4967845"/>
            <a:ext cx="10561418" cy="1468800"/>
          </a:xfrm>
        </p:spPr>
        <p:txBody>
          <a:bodyPr/>
          <a:lstStyle/>
          <a:p>
            <a:pPr algn="l"/>
            <a:r>
              <a:rPr lang="en-US" dirty="0"/>
              <a:t>Section 4: Beginning Literacy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74456" y="655857"/>
            <a:ext cx="9414979" cy="57951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200" dirty="0">
                <a:latin typeface="Arial Black" panose="020B0A04020102020204" pitchFamily="34" charset="0"/>
              </a:rPr>
              <a:t>2. What is this number? </a:t>
            </a:r>
            <a:r>
              <a:rPr lang="es-ES" sz="3000" i="1" dirty="0">
                <a:latin typeface="Arial Black" panose="020B0A04020102020204" pitchFamily="34" charset="0"/>
              </a:rPr>
              <a:t>¿Qué número es este?</a:t>
            </a:r>
            <a:endParaRPr lang="en-US" sz="3000" dirty="0">
              <a:latin typeface="Arial Black" panose="020B0A04020102020204" pitchFamily="34" charset="0"/>
            </a:endParaRPr>
          </a:p>
        </p:txBody>
      </p:sp>
      <p:pic>
        <p:nvPicPr>
          <p:cNvPr id="6" name="What is this number (2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75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5369" y="5536099"/>
            <a:ext cx="900546" cy="9005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58345F-AD09-8E34-80C6-1E05F4EB52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978" y="1786228"/>
            <a:ext cx="4174043" cy="252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694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582" y="4967845"/>
            <a:ext cx="10561418" cy="1468800"/>
          </a:xfrm>
        </p:spPr>
        <p:txBody>
          <a:bodyPr/>
          <a:lstStyle/>
          <a:p>
            <a:pPr algn="l"/>
            <a:r>
              <a:rPr lang="en-US" dirty="0"/>
              <a:t>Section 4: Beginning Literacy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74456" y="655857"/>
            <a:ext cx="9414979" cy="57951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200" dirty="0">
                <a:latin typeface="Arial Black" panose="020B0A04020102020204" pitchFamily="34" charset="0"/>
              </a:rPr>
              <a:t>2. What is this number? </a:t>
            </a:r>
            <a:r>
              <a:rPr lang="es-ES" sz="3000" i="1" dirty="0">
                <a:latin typeface="Arial Black" panose="020B0A04020102020204" pitchFamily="34" charset="0"/>
              </a:rPr>
              <a:t>¿Qué número es este?</a:t>
            </a:r>
            <a:endParaRPr lang="en-US" sz="3000" dirty="0">
              <a:latin typeface="Arial Black" panose="020B0A04020102020204" pitchFamily="34" charset="0"/>
            </a:endParaRPr>
          </a:p>
        </p:txBody>
      </p:sp>
      <p:pic>
        <p:nvPicPr>
          <p:cNvPr id="6" name="What is this number (2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75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5369" y="5536099"/>
            <a:ext cx="900546" cy="9005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E4AE35-A920-D504-A80F-6C17A02D9E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741" y="1590767"/>
            <a:ext cx="4004517" cy="270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46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2717" y="4848983"/>
            <a:ext cx="10561418" cy="1468800"/>
          </a:xfrm>
        </p:spPr>
        <p:txBody>
          <a:bodyPr/>
          <a:lstStyle/>
          <a:p>
            <a:r>
              <a:rPr lang="en-US" dirty="0"/>
              <a:t>Section 4: Beginning Literacy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69100" y="657128"/>
            <a:ext cx="9862240" cy="57951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200" dirty="0">
                <a:latin typeface="Arial Black" panose="020B0A04020102020204" pitchFamily="34" charset="0"/>
              </a:rPr>
              <a:t>3. What is this word? </a:t>
            </a:r>
            <a:r>
              <a:rPr lang="es-ES" sz="3000" i="1" dirty="0">
                <a:latin typeface="Arial Black" panose="020B0A04020102020204" pitchFamily="34" charset="0"/>
              </a:rPr>
              <a:t>¿Puedes decir esta palabra?</a:t>
            </a:r>
            <a:endParaRPr lang="en-US" sz="3000" dirty="0"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300" y="1749897"/>
            <a:ext cx="3351400" cy="2579291"/>
          </a:xfrm>
          <a:prstGeom prst="rect">
            <a:avLst/>
          </a:prstGeom>
        </p:spPr>
      </p:pic>
      <p:pic>
        <p:nvPicPr>
          <p:cNvPr id="6" name="What is this wor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60" end="158.979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9100" y="5583383"/>
            <a:ext cx="893617" cy="8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27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2717" y="4848983"/>
            <a:ext cx="10561418" cy="1468800"/>
          </a:xfrm>
        </p:spPr>
        <p:txBody>
          <a:bodyPr/>
          <a:lstStyle/>
          <a:p>
            <a:r>
              <a:rPr lang="en-US" dirty="0"/>
              <a:t>Section 4: Beginning Literacy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69100" y="657128"/>
            <a:ext cx="9862240" cy="57951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200" dirty="0">
                <a:latin typeface="Arial Black" panose="020B0A04020102020204" pitchFamily="34" charset="0"/>
              </a:rPr>
              <a:t>3. What is this word? </a:t>
            </a:r>
            <a:r>
              <a:rPr lang="es-ES" sz="3000" i="1" dirty="0">
                <a:latin typeface="Arial Black" panose="020B0A04020102020204" pitchFamily="34" charset="0"/>
              </a:rPr>
              <a:t>¿Puedes decir esta palabra?</a:t>
            </a:r>
            <a:endParaRPr lang="en-US" sz="3000" dirty="0">
              <a:latin typeface="Arial Black" panose="020B0A04020102020204" pitchFamily="34" charset="0"/>
            </a:endParaRPr>
          </a:p>
        </p:txBody>
      </p:sp>
      <p:pic>
        <p:nvPicPr>
          <p:cNvPr id="6" name="What is this wor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60" end="158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9100" y="5583383"/>
            <a:ext cx="893617" cy="8936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9F3338-E6D7-1196-F06F-85B7BB1E7C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146" y="1589649"/>
            <a:ext cx="3565708" cy="281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30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2717" y="4848983"/>
            <a:ext cx="10561418" cy="1468800"/>
          </a:xfrm>
        </p:spPr>
        <p:txBody>
          <a:bodyPr/>
          <a:lstStyle/>
          <a:p>
            <a:r>
              <a:rPr lang="en-US" dirty="0"/>
              <a:t>Section 4: Beginning Literacy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69100" y="657128"/>
            <a:ext cx="9862240" cy="57951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200" dirty="0">
                <a:latin typeface="Arial Black" panose="020B0A04020102020204" pitchFamily="34" charset="0"/>
              </a:rPr>
              <a:t>3. What is this word? </a:t>
            </a:r>
            <a:r>
              <a:rPr lang="es-ES" sz="3000" i="1" dirty="0">
                <a:latin typeface="Arial Black" panose="020B0A04020102020204" pitchFamily="34" charset="0"/>
              </a:rPr>
              <a:t>¿Puedes decir esta palabra?</a:t>
            </a:r>
            <a:endParaRPr lang="en-US" sz="3000" dirty="0">
              <a:latin typeface="Arial Black" panose="020B0A04020102020204" pitchFamily="34" charset="0"/>
            </a:endParaRPr>
          </a:p>
        </p:txBody>
      </p:sp>
      <p:pic>
        <p:nvPicPr>
          <p:cNvPr id="6" name="What is this wor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60" end="158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9100" y="5583383"/>
            <a:ext cx="893617" cy="8936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633242-38FC-9275-6935-70AC2B3D3B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051" y="1738856"/>
            <a:ext cx="4119897" cy="251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19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2717" y="4848983"/>
            <a:ext cx="10561418" cy="1468800"/>
          </a:xfrm>
        </p:spPr>
        <p:txBody>
          <a:bodyPr/>
          <a:lstStyle/>
          <a:p>
            <a:r>
              <a:rPr lang="en-US" dirty="0"/>
              <a:t>Section 4: Beginning Literacy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69100" y="657128"/>
            <a:ext cx="9862240" cy="57951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200" dirty="0">
                <a:latin typeface="Arial Black" panose="020B0A04020102020204" pitchFamily="34" charset="0"/>
              </a:rPr>
              <a:t>3. What is this word? </a:t>
            </a:r>
            <a:r>
              <a:rPr lang="es-ES" sz="3000" i="1" dirty="0">
                <a:latin typeface="Arial Black" panose="020B0A04020102020204" pitchFamily="34" charset="0"/>
              </a:rPr>
              <a:t>¿Puedes decir esta palabra?</a:t>
            </a:r>
            <a:endParaRPr lang="en-US" sz="3000" dirty="0">
              <a:latin typeface="Arial Black" panose="020B0A04020102020204" pitchFamily="34" charset="0"/>
            </a:endParaRPr>
          </a:p>
        </p:txBody>
      </p:sp>
      <p:pic>
        <p:nvPicPr>
          <p:cNvPr id="6" name="What is this wor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60" end="158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9100" y="5583383"/>
            <a:ext cx="893617" cy="8936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ACFE87-F10B-8F78-6A3B-ED03E10E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246" y="1689090"/>
            <a:ext cx="4573507" cy="243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33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426" y="576396"/>
            <a:ext cx="10571998" cy="970450"/>
          </a:xfrm>
        </p:spPr>
        <p:txBody>
          <a:bodyPr/>
          <a:lstStyle/>
          <a:p>
            <a:r>
              <a:rPr lang="en-US" dirty="0"/>
              <a:t>Section 5- Ability to Produce Expanded Responses and Language</a:t>
            </a:r>
          </a:p>
        </p:txBody>
      </p:sp>
      <p:pic>
        <p:nvPicPr>
          <p:cNvPr id="4" name="Day off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3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08464" y="3006394"/>
            <a:ext cx="2039168" cy="20391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951826-B066-E694-F257-CA25A54334EA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79433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546579"/>
            <a:ext cx="10571998" cy="970450"/>
          </a:xfrm>
        </p:spPr>
        <p:txBody>
          <a:bodyPr/>
          <a:lstStyle/>
          <a:p>
            <a:r>
              <a:rPr lang="en-US" dirty="0"/>
              <a:t>Section 5- Ability to Produce Expanded Responses and Language</a:t>
            </a:r>
          </a:p>
        </p:txBody>
      </p:sp>
      <p:pic>
        <p:nvPicPr>
          <p:cNvPr id="4" name="Why do you want to learn English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end="765.31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19683" y="3028552"/>
            <a:ext cx="1966240" cy="196624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AF3DD5-74A1-BEFD-2A54-148B7B8D2AFD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7596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566458"/>
            <a:ext cx="10571998" cy="970450"/>
          </a:xfrm>
        </p:spPr>
        <p:txBody>
          <a:bodyPr/>
          <a:lstStyle/>
          <a:p>
            <a:r>
              <a:rPr lang="en-US" dirty="0"/>
              <a:t>Section 5- Ability to Produce Expanded Responses and Language</a:t>
            </a:r>
          </a:p>
        </p:txBody>
      </p:sp>
      <p:pic>
        <p:nvPicPr>
          <p:cNvPr id="5" name="favfoo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3" end="434.387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98220" y="2933466"/>
            <a:ext cx="1949412" cy="19494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F3297E-DFF8-CA4E-4CDD-60CF2514C968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2038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566458"/>
            <a:ext cx="10571998" cy="970450"/>
          </a:xfrm>
        </p:spPr>
        <p:txBody>
          <a:bodyPr/>
          <a:lstStyle/>
          <a:p>
            <a:r>
              <a:rPr lang="en-US" dirty="0"/>
              <a:t>Section 5- Ability to Produce Expanded Responses and Language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FA761F-B4A8-DC77-FB2B-FD92249CF6EC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9" name="dream job">
            <a:hlinkClick r:id="" action="ppaction://media"/>
            <a:extLst>
              <a:ext uri="{FF2B5EF4-FFF2-40B4-BE49-F238E27FC236}">
                <a16:creationId xmlns:a16="http://schemas.microsoft.com/office/drawing/2014/main" id="{F9FAFAEB-94F4-31AE-CFAD-CC5E8310B5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67414" y="3063461"/>
            <a:ext cx="2178878" cy="217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8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2- Auditory Comprehension</a:t>
            </a:r>
          </a:p>
        </p:txBody>
      </p:sp>
      <p:pic>
        <p:nvPicPr>
          <p:cNvPr id="4" name="truc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5402" y="5394622"/>
            <a:ext cx="851440" cy="851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503" y="2335348"/>
            <a:ext cx="10058400" cy="39519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FBC3EA-DC9A-73E0-2011-16E04EF2B5B7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4365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2- Auditory Comprehension</a:t>
            </a:r>
          </a:p>
        </p:txBody>
      </p:sp>
      <p:pic>
        <p:nvPicPr>
          <p:cNvPr id="3" name="ha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090" y="5883612"/>
            <a:ext cx="906604" cy="906604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87" y="2647833"/>
            <a:ext cx="8504481" cy="3466866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6338EE-0C68-EBC2-9A33-21DEF72BBB0D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3310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2- Auditory Comprehension</a:t>
            </a:r>
          </a:p>
        </p:txBody>
      </p:sp>
      <p:pic>
        <p:nvPicPr>
          <p:cNvPr id="3" name="cloc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0612" y="5727154"/>
            <a:ext cx="1046231" cy="10462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38E465-C560-0203-1EF2-02A871819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9336" y="2955234"/>
            <a:ext cx="7553325" cy="2438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2E2648-AC13-2BA1-461B-9EB4A883EFA8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1347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2- Auditory Comprehension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31"/>
          <a:stretch>
            <a:fillRect/>
          </a:stretch>
        </p:blipFill>
        <p:spPr>
          <a:xfrm>
            <a:off x="1290705" y="3309730"/>
            <a:ext cx="9050375" cy="2261711"/>
          </a:xfrm>
        </p:spPr>
      </p:pic>
      <p:pic>
        <p:nvPicPr>
          <p:cNvPr id="8" name="20 dollar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6" end="891.3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6508" y="5829493"/>
            <a:ext cx="775598" cy="7755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1B42AA-006E-9BAE-E598-47740E2BDE47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319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2- Auditory Comprehension</a:t>
            </a:r>
          </a:p>
        </p:txBody>
      </p:sp>
      <p:pic>
        <p:nvPicPr>
          <p:cNvPr id="4" name="runn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5" name="runn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319" y="5972054"/>
            <a:ext cx="765739" cy="7657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89" y="2642627"/>
            <a:ext cx="10058400" cy="32545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E943C2-9203-91B1-5076-F03A41757572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5784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2- Auditory Comprehension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98" y="2384071"/>
            <a:ext cx="10058400" cy="3492066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11" name="cleaning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602" end="687.965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6467" y="5906670"/>
            <a:ext cx="603054" cy="6030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70B4DD-FD9F-15C5-997E-90A32BE72A28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6524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749" y="645970"/>
            <a:ext cx="10944432" cy="970450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Section 3- Ability to Produce Basic Language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430" y="2698322"/>
            <a:ext cx="5578580" cy="2905884"/>
          </a:xfrm>
        </p:spPr>
      </p:pic>
      <p:pic>
        <p:nvPicPr>
          <p:cNvPr id="7" name="what is she doing">
            <a:hlinkClick r:id="" action="ppaction://media"/>
            <a:extLst>
              <a:ext uri="{FF2B5EF4-FFF2-40B4-BE49-F238E27FC236}">
                <a16:creationId xmlns:a16="http://schemas.microsoft.com/office/drawing/2014/main" id="{881956F9-5420-4066-C37E-4F13497A09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5730" y="5521738"/>
            <a:ext cx="1154043" cy="11540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302D27-5426-4EC5-FC3B-84143C0C1830}"/>
              </a:ext>
            </a:extLst>
          </p:cNvPr>
          <p:cNvSpPr txBox="1"/>
          <p:nvPr/>
        </p:nvSpPr>
        <p:spPr>
          <a:xfrm>
            <a:off x="315402" y="2335347"/>
            <a:ext cx="85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7450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7AF46513-5B0D-4B03-9323-32F3F0BFC9D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D3BDB9F183EF4DA03B58E0C6CDA536" ma:contentTypeVersion="10" ma:contentTypeDescription="Create a new document." ma:contentTypeScope="" ma:versionID="8898d6cf4ab828b5f199869b686db53a">
  <xsd:schema xmlns:xsd="http://www.w3.org/2001/XMLSchema" xmlns:xs="http://www.w3.org/2001/XMLSchema" xmlns:p="http://schemas.microsoft.com/office/2006/metadata/properties" xmlns:ns2="8abf9e82-d86d-401d-b7dd-7bdd17f3bf6f" targetNamespace="http://schemas.microsoft.com/office/2006/metadata/properties" ma:root="true" ma:fieldsID="63daaead1d18038af465b61912a9b3bd" ns2:_="">
    <xsd:import namespace="8abf9e82-d86d-401d-b7dd-7bdd17f3bf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bf9e82-d86d-401d-b7dd-7bdd17f3bf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67C4A39-760E-4BCD-9958-8AA49FE89C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9A8D08-2465-4086-9880-CC1A487FF1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bf9e82-d86d-401d-b7dd-7bdd17f3bf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BD33544-D79F-4B13-B58F-B18F5ABDC27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147594</TotalTime>
  <Words>384</Words>
  <Application>Microsoft Office PowerPoint</Application>
  <PresentationFormat>Widescreen</PresentationFormat>
  <Paragraphs>72</Paragraphs>
  <Slides>29</Slides>
  <Notes>0</Notes>
  <HiddenSlides>0</HiddenSlides>
  <MMClips>33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 Black</vt:lpstr>
      <vt:lpstr>Century Gothic</vt:lpstr>
      <vt:lpstr>Wingdings 2</vt:lpstr>
      <vt:lpstr>Quotable</vt:lpstr>
      <vt:lpstr>Basic Oral Language Screening Tool (BOLST)</vt:lpstr>
      <vt:lpstr>Section 1- Introductions &amp; Greetings</vt:lpstr>
      <vt:lpstr>Section 2- Auditory Comprehension</vt:lpstr>
      <vt:lpstr>Section 2- Auditory Comprehension</vt:lpstr>
      <vt:lpstr>Section 2- Auditory Comprehension</vt:lpstr>
      <vt:lpstr>Section 2- Auditory Comprehension</vt:lpstr>
      <vt:lpstr>Section 2- Auditory Comprehension</vt:lpstr>
      <vt:lpstr>Section 2- Auditory Comprehension</vt:lpstr>
      <vt:lpstr>Section 3- Ability to Produce Basic Language </vt:lpstr>
      <vt:lpstr>Section 3- Ability to Produce Basic Language </vt:lpstr>
      <vt:lpstr>Section 3- Ability to Produce Basic Language </vt:lpstr>
      <vt:lpstr>Section 3- Ability to Produce Basic Language </vt:lpstr>
      <vt:lpstr>Section 3- Ability to Produce Basic Language </vt:lpstr>
      <vt:lpstr>Section 4: Beginning Literacy Skills</vt:lpstr>
      <vt:lpstr>Section 4: Beginning Literacy Skills</vt:lpstr>
      <vt:lpstr>Section 4: Beginning Literacy Skills</vt:lpstr>
      <vt:lpstr>Section 4: Beginning Literacy Skills</vt:lpstr>
      <vt:lpstr>Section 4: Beginning Literacy Skills</vt:lpstr>
      <vt:lpstr>Section 4: Beginning Literacy Skills</vt:lpstr>
      <vt:lpstr>Section 4: Beginning Literacy Skills</vt:lpstr>
      <vt:lpstr>Section 4: Beginning Literacy Skills</vt:lpstr>
      <vt:lpstr>Section 4: Beginning Literacy Skills</vt:lpstr>
      <vt:lpstr>Section 4: Beginning Literacy Skills</vt:lpstr>
      <vt:lpstr>Section 4: Beginning Literacy Skills</vt:lpstr>
      <vt:lpstr>Section 4: Beginning Literacy Skills</vt:lpstr>
      <vt:lpstr>Section 5- Ability to Produce Expanded Responses and Language</vt:lpstr>
      <vt:lpstr>Section 5- Ability to Produce Expanded Responses and Language</vt:lpstr>
      <vt:lpstr>Section 5- Ability to Produce Expanded Responses and Language</vt:lpstr>
      <vt:lpstr>Section 5- Ability to Produce Expanded Responses and Language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English/Basic Literacy Screening Tool</dc:title>
  <dc:creator>Recruiter Account</dc:creator>
  <cp:lastModifiedBy>Diaz, Mary Anne</cp:lastModifiedBy>
  <cp:revision>76</cp:revision>
  <dcterms:created xsi:type="dcterms:W3CDTF">2020-06-03T15:57:31Z</dcterms:created>
  <dcterms:modified xsi:type="dcterms:W3CDTF">2026-08-10T18:54:17Z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0x01010004D3BDB9F183EF4DA03B58E0C6CDA536</vt:lpwstr>
  </property>
</Properties>
</file>